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69.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70.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notesSlides/notesSlide71.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notesSlides/notesSlide72.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notesSlides/notesSlide73.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notesSlides/notesSlide74.xml" ContentType="application/vnd.openxmlformats-officedocument.presentationml.notesSlide+xml"/>
  <Override PartName="/ppt/charts/chart10.xml" ContentType="application/vnd.openxmlformats-officedocument.drawingml.chart+xml"/>
  <Override PartName="/ppt/theme/themeOverride10.xml" ContentType="application/vnd.openxmlformats-officedocument.themeOverride+xml"/>
  <Override PartName="/ppt/charts/chart11.xml" ContentType="application/vnd.openxmlformats-officedocument.drawingml.chart+xml"/>
  <Override PartName="/ppt/theme/themeOverride11.xml" ContentType="application/vnd.openxmlformats-officedocument.themeOverride+xml"/>
  <Override PartName="/ppt/notesSlides/notesSlide75.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notesSlides/notesSlide76.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notesSlides/notesSlide77.xml" ContentType="application/vnd.openxmlformats-officedocument.presentationml.notesSlide+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notesSlides/notesSlide78.xml" ContentType="application/vnd.openxmlformats-officedocument.presentationml.notesSlide+xml"/>
  <Override PartName="/ppt/charts/chart18.xml" ContentType="application/vnd.openxmlformats-officedocument.drawingml.chart+xml"/>
  <Override PartName="/ppt/theme/themeOverride14.xml" ContentType="application/vnd.openxmlformats-officedocument.themeOverride+xml"/>
  <Override PartName="/ppt/notesSlides/notesSlide79.xml" ContentType="application/vnd.openxmlformats-officedocument.presentationml.notesSlide+xml"/>
  <Override PartName="/ppt/charts/chart19.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0.xml" ContentType="application/vnd.openxmlformats-officedocument.presentationml.notesSlide+xml"/>
  <Override PartName="/ppt/charts/chart20.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1.xml" ContentType="application/vnd.openxmlformats-officedocument.presentationml.notesSlide+xml"/>
  <Override PartName="/ppt/charts/chart21.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2.xml" ContentType="application/vnd.openxmlformats-officedocument.presentationml.notesSlide+xml"/>
  <Override PartName="/ppt/charts/chart22.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3.xml" ContentType="application/vnd.openxmlformats-officedocument.presentationml.notesSlide+xml"/>
  <Override PartName="/ppt/charts/chart23.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4.xml" ContentType="application/vnd.openxmlformats-officedocument.presentationml.notesSlide+xml"/>
  <Override PartName="/ppt/charts/chart24.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85.xml" ContentType="application/vnd.openxmlformats-officedocument.presentationml.notesSlide+xml"/>
  <Override PartName="/ppt/charts/chart25.xml" ContentType="application/vnd.openxmlformats-officedocument.drawingml.chart+xml"/>
  <Override PartName="/ppt/theme/themeOverride15.xml" ContentType="application/vnd.openxmlformats-officedocument.themeOverride+xml"/>
  <Override PartName="/ppt/drawings/drawing1.xml" ContentType="application/vnd.openxmlformats-officedocument.drawingml.chartshapes+xml"/>
  <Override PartName="/ppt/notesSlides/notesSlide86.xml" ContentType="application/vnd.openxmlformats-officedocument.presentationml.notesSlide+xml"/>
  <Override PartName="/ppt/charts/chart26.xml" ContentType="application/vnd.openxmlformats-officedocument.drawingml.chart+xml"/>
  <Override PartName="/ppt/theme/themeOverride16.xml" ContentType="application/vnd.openxmlformats-officedocument.themeOverr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charts/chart27.xml" ContentType="application/vnd.openxmlformats-officedocument.drawingml.chart+xml"/>
  <Override PartName="/ppt/theme/themeOverride17.xml" ContentType="application/vnd.openxmlformats-officedocument.themeOverr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2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 id="362" r:id="rId111"/>
    <p:sldId id="363" r:id="rId112"/>
    <p:sldId id="364" r:id="rId113"/>
    <p:sldId id="365" r:id="rId114"/>
    <p:sldId id="366" r:id="rId115"/>
    <p:sldId id="367" r:id="rId116"/>
    <p:sldId id="368" r:id="rId117"/>
    <p:sldId id="369" r:id="rId118"/>
    <p:sldId id="370" r:id="rId119"/>
    <p:sldId id="371" r:id="rId120"/>
    <p:sldId id="372" r:id="rId121"/>
    <p:sldId id="373" r:id="rId122"/>
    <p:sldId id="374" r:id="rId123"/>
    <p:sldId id="375" r:id="rId124"/>
    <p:sldId id="376" r:id="rId125"/>
    <p:sldId id="377" r:id="rId126"/>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3" roundtripDataSignature="AMtx7midIFn3RsTTongT9xadJxmuWqF95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9644B6-0143-468B-A41E-CC9C90FA474D}" v="1" dt="2025-11-21T20:12:24.343"/>
  </p1510:revLst>
</p1510:revInfo>
</file>

<file path=ppt/tableStyles.xml><?xml version="1.0" encoding="utf-8"?>
<a:tblStyleLst xmlns:a="http://schemas.openxmlformats.org/drawingml/2006/main" def="{069B912A-36C6-443E-B340-D69F32E338C0}">
  <a:tblStyle styleId="{069B912A-36C6-443E-B340-D69F32E338C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743632A-B6E9-4E29-BBF9-A4B2B3BE89E1}"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57143" autoAdjust="0"/>
  </p:normalViewPr>
  <p:slideViewPr>
    <p:cSldViewPr snapToGrid="0">
      <p:cViewPr varScale="1">
        <p:scale>
          <a:sx n="59" d="100"/>
          <a:sy n="59" d="100"/>
        </p:scale>
        <p:origin x="2448" y="78"/>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microsoft.com/office/2016/11/relationships/changesInfo" Target="changesInfos/changesInfo1.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presProps" Target="presProps.xml"/><Relationship Id="rId139" Type="http://schemas.microsoft.com/office/2015/10/relationships/revisionInfo" Target="revisionInfo.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5" Type="http://schemas.openxmlformats.org/officeDocument/2006/relationships/viewProps" Target="viewProps.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6" Type="http://schemas.openxmlformats.org/officeDocument/2006/relationships/theme" Target="theme/theme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NotesMaster">
      <pc:chgData name="Baskerville, Kristin (CDC/GHC/DGHP)" userId="e5846ad4-249e-4a35-baa4-77ba58151c68" providerId="ADAL" clId="{613EFEC5-BEAB-4681-8F18-22D7E4BC25F2}" dt="2025-11-21T20:15:58.032" v="65" actId="207"/>
      <pc:docMkLst>
        <pc:docMk/>
      </pc:docMkLst>
      <pc:sldChg chg="modSp mod modNotes">
        <pc:chgData name="Baskerville, Kristin (CDC/GHC/DGHP)" userId="e5846ad4-249e-4a35-baa4-77ba58151c68" providerId="ADAL" clId="{613EFEC5-BEAB-4681-8F18-22D7E4BC25F2}" dt="2025-11-21T20:12:24.343" v="58"/>
        <pc:sldMkLst>
          <pc:docMk/>
          <pc:sldMk cId="0" sldId="256"/>
        </pc:sldMkLst>
        <pc:spChg chg="mod">
          <ac:chgData name="Baskerville, Kristin (CDC/GHC/DGHP)" userId="e5846ad4-249e-4a35-baa4-77ba58151c68" providerId="ADAL" clId="{613EFEC5-BEAB-4681-8F18-22D7E4BC25F2}" dt="2025-11-20T18:43:02.348" v="30" actId="20577"/>
          <ac:spMkLst>
            <pc:docMk/>
            <pc:sldMk cId="0" sldId="256"/>
            <ac:spMk id="292" creationId="{00000000-0000-0000-0000-000000000000}"/>
          </ac:spMkLst>
        </pc:spChg>
      </pc:sldChg>
      <pc:sldChg chg="modNotes">
        <pc:chgData name="Baskerville, Kristin (CDC/GHC/DGHP)" userId="e5846ad4-249e-4a35-baa4-77ba58151c68" providerId="ADAL" clId="{613EFEC5-BEAB-4681-8F18-22D7E4BC25F2}" dt="2025-11-21T20:12:24.343" v="58"/>
        <pc:sldMkLst>
          <pc:docMk/>
          <pc:sldMk cId="0" sldId="257"/>
        </pc:sldMkLst>
      </pc:sldChg>
      <pc:sldChg chg="modNotes">
        <pc:chgData name="Baskerville, Kristin (CDC/GHC/DGHP)" userId="e5846ad4-249e-4a35-baa4-77ba58151c68" providerId="ADAL" clId="{613EFEC5-BEAB-4681-8F18-22D7E4BC25F2}" dt="2025-11-21T20:12:24.343" v="58"/>
        <pc:sldMkLst>
          <pc:docMk/>
          <pc:sldMk cId="0" sldId="258"/>
        </pc:sldMkLst>
      </pc:sldChg>
      <pc:sldChg chg="modNotes">
        <pc:chgData name="Baskerville, Kristin (CDC/GHC/DGHP)" userId="e5846ad4-249e-4a35-baa4-77ba58151c68" providerId="ADAL" clId="{613EFEC5-BEAB-4681-8F18-22D7E4BC25F2}" dt="2025-11-21T20:12:24.343" v="58"/>
        <pc:sldMkLst>
          <pc:docMk/>
          <pc:sldMk cId="0" sldId="259"/>
        </pc:sldMkLst>
      </pc:sldChg>
      <pc:sldChg chg="modNotes">
        <pc:chgData name="Baskerville, Kristin (CDC/GHC/DGHP)" userId="e5846ad4-249e-4a35-baa4-77ba58151c68" providerId="ADAL" clId="{613EFEC5-BEAB-4681-8F18-22D7E4BC25F2}" dt="2025-11-21T20:12:24.343" v="58"/>
        <pc:sldMkLst>
          <pc:docMk/>
          <pc:sldMk cId="0" sldId="260"/>
        </pc:sldMkLst>
      </pc:sldChg>
      <pc:sldChg chg="modNotes modNotesTx">
        <pc:chgData name="Baskerville, Kristin (CDC/GHC/DGHP)" userId="e5846ad4-249e-4a35-baa4-77ba58151c68" providerId="ADAL" clId="{613EFEC5-BEAB-4681-8F18-22D7E4BC25F2}" dt="2025-11-21T20:15:09.941" v="59" actId="207"/>
        <pc:sldMkLst>
          <pc:docMk/>
          <pc:sldMk cId="0" sldId="261"/>
        </pc:sldMkLst>
      </pc:sldChg>
      <pc:sldChg chg="modNotes">
        <pc:chgData name="Baskerville, Kristin (CDC/GHC/DGHP)" userId="e5846ad4-249e-4a35-baa4-77ba58151c68" providerId="ADAL" clId="{613EFEC5-BEAB-4681-8F18-22D7E4BC25F2}" dt="2025-11-21T20:12:24.343" v="58"/>
        <pc:sldMkLst>
          <pc:docMk/>
          <pc:sldMk cId="0" sldId="262"/>
        </pc:sldMkLst>
      </pc:sldChg>
      <pc:sldChg chg="modNotes">
        <pc:chgData name="Baskerville, Kristin (CDC/GHC/DGHP)" userId="e5846ad4-249e-4a35-baa4-77ba58151c68" providerId="ADAL" clId="{613EFEC5-BEAB-4681-8F18-22D7E4BC25F2}" dt="2025-11-21T20:12:24.343" v="58"/>
        <pc:sldMkLst>
          <pc:docMk/>
          <pc:sldMk cId="0" sldId="263"/>
        </pc:sldMkLst>
      </pc:sldChg>
      <pc:sldChg chg="modNotes modNotesTx">
        <pc:chgData name="Baskerville, Kristin (CDC/GHC/DGHP)" userId="e5846ad4-249e-4a35-baa4-77ba58151c68" providerId="ADAL" clId="{613EFEC5-BEAB-4681-8F18-22D7E4BC25F2}" dt="2025-11-21T20:15:15.810" v="60" actId="207"/>
        <pc:sldMkLst>
          <pc:docMk/>
          <pc:sldMk cId="0" sldId="264"/>
        </pc:sldMkLst>
      </pc:sldChg>
      <pc:sldChg chg="modNotes">
        <pc:chgData name="Baskerville, Kristin (CDC/GHC/DGHP)" userId="e5846ad4-249e-4a35-baa4-77ba58151c68" providerId="ADAL" clId="{613EFEC5-BEAB-4681-8F18-22D7E4BC25F2}" dt="2025-11-21T20:12:24.343" v="58"/>
        <pc:sldMkLst>
          <pc:docMk/>
          <pc:sldMk cId="0" sldId="265"/>
        </pc:sldMkLst>
      </pc:sldChg>
      <pc:sldChg chg="modNotes">
        <pc:chgData name="Baskerville, Kristin (CDC/GHC/DGHP)" userId="e5846ad4-249e-4a35-baa4-77ba58151c68" providerId="ADAL" clId="{613EFEC5-BEAB-4681-8F18-22D7E4BC25F2}" dt="2025-11-21T20:12:24.343" v="58"/>
        <pc:sldMkLst>
          <pc:docMk/>
          <pc:sldMk cId="0" sldId="266"/>
        </pc:sldMkLst>
      </pc:sldChg>
      <pc:sldChg chg="modNotes">
        <pc:chgData name="Baskerville, Kristin (CDC/GHC/DGHP)" userId="e5846ad4-249e-4a35-baa4-77ba58151c68" providerId="ADAL" clId="{613EFEC5-BEAB-4681-8F18-22D7E4BC25F2}" dt="2025-11-21T20:12:24.343" v="58"/>
        <pc:sldMkLst>
          <pc:docMk/>
          <pc:sldMk cId="0" sldId="267"/>
        </pc:sldMkLst>
      </pc:sldChg>
      <pc:sldChg chg="modNotes">
        <pc:chgData name="Baskerville, Kristin (CDC/GHC/DGHP)" userId="e5846ad4-249e-4a35-baa4-77ba58151c68" providerId="ADAL" clId="{613EFEC5-BEAB-4681-8F18-22D7E4BC25F2}" dt="2025-11-21T20:12:24.343" v="58"/>
        <pc:sldMkLst>
          <pc:docMk/>
          <pc:sldMk cId="0" sldId="268"/>
        </pc:sldMkLst>
      </pc:sldChg>
      <pc:sldChg chg="modNotes">
        <pc:chgData name="Baskerville, Kristin (CDC/GHC/DGHP)" userId="e5846ad4-249e-4a35-baa4-77ba58151c68" providerId="ADAL" clId="{613EFEC5-BEAB-4681-8F18-22D7E4BC25F2}" dt="2025-11-21T20:12:24.343" v="58"/>
        <pc:sldMkLst>
          <pc:docMk/>
          <pc:sldMk cId="0" sldId="269"/>
        </pc:sldMkLst>
      </pc:sldChg>
      <pc:sldChg chg="modNotes">
        <pc:chgData name="Baskerville, Kristin (CDC/GHC/DGHP)" userId="e5846ad4-249e-4a35-baa4-77ba58151c68" providerId="ADAL" clId="{613EFEC5-BEAB-4681-8F18-22D7E4BC25F2}" dt="2025-11-21T20:12:24.343" v="58"/>
        <pc:sldMkLst>
          <pc:docMk/>
          <pc:sldMk cId="0" sldId="270"/>
        </pc:sldMkLst>
      </pc:sldChg>
      <pc:sldChg chg="modNotes">
        <pc:chgData name="Baskerville, Kristin (CDC/GHC/DGHP)" userId="e5846ad4-249e-4a35-baa4-77ba58151c68" providerId="ADAL" clId="{613EFEC5-BEAB-4681-8F18-22D7E4BC25F2}" dt="2025-11-21T20:12:24.343" v="58"/>
        <pc:sldMkLst>
          <pc:docMk/>
          <pc:sldMk cId="0" sldId="271"/>
        </pc:sldMkLst>
      </pc:sldChg>
      <pc:sldChg chg="modNotes">
        <pc:chgData name="Baskerville, Kristin (CDC/GHC/DGHP)" userId="e5846ad4-249e-4a35-baa4-77ba58151c68" providerId="ADAL" clId="{613EFEC5-BEAB-4681-8F18-22D7E4BC25F2}" dt="2025-11-21T20:12:24.343" v="58"/>
        <pc:sldMkLst>
          <pc:docMk/>
          <pc:sldMk cId="0" sldId="272"/>
        </pc:sldMkLst>
      </pc:sldChg>
      <pc:sldChg chg="modNotes">
        <pc:chgData name="Baskerville, Kristin (CDC/GHC/DGHP)" userId="e5846ad4-249e-4a35-baa4-77ba58151c68" providerId="ADAL" clId="{613EFEC5-BEAB-4681-8F18-22D7E4BC25F2}" dt="2025-11-21T20:12:24.343" v="58"/>
        <pc:sldMkLst>
          <pc:docMk/>
          <pc:sldMk cId="0" sldId="273"/>
        </pc:sldMkLst>
      </pc:sldChg>
      <pc:sldChg chg="modNotes">
        <pc:chgData name="Baskerville, Kristin (CDC/GHC/DGHP)" userId="e5846ad4-249e-4a35-baa4-77ba58151c68" providerId="ADAL" clId="{613EFEC5-BEAB-4681-8F18-22D7E4BC25F2}" dt="2025-11-21T20:12:24.343" v="58"/>
        <pc:sldMkLst>
          <pc:docMk/>
          <pc:sldMk cId="0" sldId="274"/>
        </pc:sldMkLst>
      </pc:sldChg>
      <pc:sldChg chg="modNotes">
        <pc:chgData name="Baskerville, Kristin (CDC/GHC/DGHP)" userId="e5846ad4-249e-4a35-baa4-77ba58151c68" providerId="ADAL" clId="{613EFEC5-BEAB-4681-8F18-22D7E4BC25F2}" dt="2025-11-21T20:12:24.343" v="58"/>
        <pc:sldMkLst>
          <pc:docMk/>
          <pc:sldMk cId="0" sldId="275"/>
        </pc:sldMkLst>
      </pc:sldChg>
      <pc:sldChg chg="modNotes">
        <pc:chgData name="Baskerville, Kristin (CDC/GHC/DGHP)" userId="e5846ad4-249e-4a35-baa4-77ba58151c68" providerId="ADAL" clId="{613EFEC5-BEAB-4681-8F18-22D7E4BC25F2}" dt="2025-11-21T20:12:24.343" v="58"/>
        <pc:sldMkLst>
          <pc:docMk/>
          <pc:sldMk cId="0" sldId="276"/>
        </pc:sldMkLst>
      </pc:sldChg>
      <pc:sldChg chg="modNotes">
        <pc:chgData name="Baskerville, Kristin (CDC/GHC/DGHP)" userId="e5846ad4-249e-4a35-baa4-77ba58151c68" providerId="ADAL" clId="{613EFEC5-BEAB-4681-8F18-22D7E4BC25F2}" dt="2025-11-21T20:12:24.343" v="58"/>
        <pc:sldMkLst>
          <pc:docMk/>
          <pc:sldMk cId="0" sldId="277"/>
        </pc:sldMkLst>
      </pc:sldChg>
      <pc:sldChg chg="modNotes">
        <pc:chgData name="Baskerville, Kristin (CDC/GHC/DGHP)" userId="e5846ad4-249e-4a35-baa4-77ba58151c68" providerId="ADAL" clId="{613EFEC5-BEAB-4681-8F18-22D7E4BC25F2}" dt="2025-11-21T20:12:24.343" v="58"/>
        <pc:sldMkLst>
          <pc:docMk/>
          <pc:sldMk cId="0" sldId="278"/>
        </pc:sldMkLst>
      </pc:sldChg>
      <pc:sldChg chg="modNotes">
        <pc:chgData name="Baskerville, Kristin (CDC/GHC/DGHP)" userId="e5846ad4-249e-4a35-baa4-77ba58151c68" providerId="ADAL" clId="{613EFEC5-BEAB-4681-8F18-22D7E4BC25F2}" dt="2025-11-21T20:12:24.343" v="58"/>
        <pc:sldMkLst>
          <pc:docMk/>
          <pc:sldMk cId="0" sldId="279"/>
        </pc:sldMkLst>
      </pc:sldChg>
      <pc:sldChg chg="modSp mod modNotes">
        <pc:chgData name="Baskerville, Kristin (CDC/GHC/DGHP)" userId="e5846ad4-249e-4a35-baa4-77ba58151c68" providerId="ADAL" clId="{613EFEC5-BEAB-4681-8F18-22D7E4BC25F2}" dt="2025-11-21T20:12:24.343" v="58"/>
        <pc:sldMkLst>
          <pc:docMk/>
          <pc:sldMk cId="0" sldId="280"/>
        </pc:sldMkLst>
        <pc:spChg chg="mod">
          <ac:chgData name="Baskerville, Kristin (CDC/GHC/DGHP)" userId="e5846ad4-249e-4a35-baa4-77ba58151c68" providerId="ADAL" clId="{613EFEC5-BEAB-4681-8F18-22D7E4BC25F2}" dt="2025-11-20T18:45:50.526" v="40" actId="1036"/>
          <ac:spMkLst>
            <pc:docMk/>
            <pc:sldMk cId="0" sldId="280"/>
            <ac:spMk id="541" creationId="{00000000-0000-0000-0000-000000000000}"/>
          </ac:spMkLst>
        </pc:spChg>
        <pc:spChg chg="mod">
          <ac:chgData name="Baskerville, Kristin (CDC/GHC/DGHP)" userId="e5846ad4-249e-4a35-baa4-77ba58151c68" providerId="ADAL" clId="{613EFEC5-BEAB-4681-8F18-22D7E4BC25F2}" dt="2025-11-20T18:45:45.196" v="39" actId="1036"/>
          <ac:spMkLst>
            <pc:docMk/>
            <pc:sldMk cId="0" sldId="280"/>
            <ac:spMk id="543" creationId="{00000000-0000-0000-0000-000000000000}"/>
          </ac:spMkLst>
        </pc:spChg>
      </pc:sldChg>
      <pc:sldChg chg="modNotes">
        <pc:chgData name="Baskerville, Kristin (CDC/GHC/DGHP)" userId="e5846ad4-249e-4a35-baa4-77ba58151c68" providerId="ADAL" clId="{613EFEC5-BEAB-4681-8F18-22D7E4BC25F2}" dt="2025-11-21T20:12:24.343" v="58"/>
        <pc:sldMkLst>
          <pc:docMk/>
          <pc:sldMk cId="0" sldId="281"/>
        </pc:sldMkLst>
      </pc:sldChg>
      <pc:sldChg chg="modNotes">
        <pc:chgData name="Baskerville, Kristin (CDC/GHC/DGHP)" userId="e5846ad4-249e-4a35-baa4-77ba58151c68" providerId="ADAL" clId="{613EFEC5-BEAB-4681-8F18-22D7E4BC25F2}" dt="2025-11-21T20:12:24.343" v="58"/>
        <pc:sldMkLst>
          <pc:docMk/>
          <pc:sldMk cId="0" sldId="282"/>
        </pc:sldMkLst>
      </pc:sldChg>
      <pc:sldChg chg="modNotes">
        <pc:chgData name="Baskerville, Kristin (CDC/GHC/DGHP)" userId="e5846ad4-249e-4a35-baa4-77ba58151c68" providerId="ADAL" clId="{613EFEC5-BEAB-4681-8F18-22D7E4BC25F2}" dt="2025-11-21T20:12:24.343" v="58"/>
        <pc:sldMkLst>
          <pc:docMk/>
          <pc:sldMk cId="0" sldId="283"/>
        </pc:sldMkLst>
      </pc:sldChg>
      <pc:sldChg chg="modNotes">
        <pc:chgData name="Baskerville, Kristin (CDC/GHC/DGHP)" userId="e5846ad4-249e-4a35-baa4-77ba58151c68" providerId="ADAL" clId="{613EFEC5-BEAB-4681-8F18-22D7E4BC25F2}" dt="2025-11-21T20:12:24.343" v="58"/>
        <pc:sldMkLst>
          <pc:docMk/>
          <pc:sldMk cId="0" sldId="284"/>
        </pc:sldMkLst>
      </pc:sldChg>
      <pc:sldChg chg="modNotes">
        <pc:chgData name="Baskerville, Kristin (CDC/GHC/DGHP)" userId="e5846ad4-249e-4a35-baa4-77ba58151c68" providerId="ADAL" clId="{613EFEC5-BEAB-4681-8F18-22D7E4BC25F2}" dt="2025-11-21T20:12:24.343" v="58"/>
        <pc:sldMkLst>
          <pc:docMk/>
          <pc:sldMk cId="0" sldId="285"/>
        </pc:sldMkLst>
      </pc:sldChg>
      <pc:sldChg chg="modNotes">
        <pc:chgData name="Baskerville, Kristin (CDC/GHC/DGHP)" userId="e5846ad4-249e-4a35-baa4-77ba58151c68" providerId="ADAL" clId="{613EFEC5-BEAB-4681-8F18-22D7E4BC25F2}" dt="2025-11-21T20:12:24.343" v="58"/>
        <pc:sldMkLst>
          <pc:docMk/>
          <pc:sldMk cId="0" sldId="286"/>
        </pc:sldMkLst>
      </pc:sldChg>
      <pc:sldChg chg="modNotes">
        <pc:chgData name="Baskerville, Kristin (CDC/GHC/DGHP)" userId="e5846ad4-249e-4a35-baa4-77ba58151c68" providerId="ADAL" clId="{613EFEC5-BEAB-4681-8F18-22D7E4BC25F2}" dt="2025-11-21T20:12:24.343" v="58"/>
        <pc:sldMkLst>
          <pc:docMk/>
          <pc:sldMk cId="0" sldId="287"/>
        </pc:sldMkLst>
      </pc:sldChg>
      <pc:sldChg chg="modNotes">
        <pc:chgData name="Baskerville, Kristin (CDC/GHC/DGHP)" userId="e5846ad4-249e-4a35-baa4-77ba58151c68" providerId="ADAL" clId="{613EFEC5-BEAB-4681-8F18-22D7E4BC25F2}" dt="2025-11-21T20:12:24.343" v="58"/>
        <pc:sldMkLst>
          <pc:docMk/>
          <pc:sldMk cId="0" sldId="288"/>
        </pc:sldMkLst>
      </pc:sldChg>
      <pc:sldChg chg="modNotes">
        <pc:chgData name="Baskerville, Kristin (CDC/GHC/DGHP)" userId="e5846ad4-249e-4a35-baa4-77ba58151c68" providerId="ADAL" clId="{613EFEC5-BEAB-4681-8F18-22D7E4BC25F2}" dt="2025-11-21T20:12:24.343" v="58"/>
        <pc:sldMkLst>
          <pc:docMk/>
          <pc:sldMk cId="0" sldId="289"/>
        </pc:sldMkLst>
      </pc:sldChg>
      <pc:sldChg chg="modNotes modNotesTx">
        <pc:chgData name="Baskerville, Kristin (CDC/GHC/DGHP)" userId="e5846ad4-249e-4a35-baa4-77ba58151c68" providerId="ADAL" clId="{613EFEC5-BEAB-4681-8F18-22D7E4BC25F2}" dt="2025-11-21T20:15:24.369" v="61" actId="207"/>
        <pc:sldMkLst>
          <pc:docMk/>
          <pc:sldMk cId="0" sldId="290"/>
        </pc:sldMkLst>
      </pc:sldChg>
      <pc:sldChg chg="modNotes">
        <pc:chgData name="Baskerville, Kristin (CDC/GHC/DGHP)" userId="e5846ad4-249e-4a35-baa4-77ba58151c68" providerId="ADAL" clId="{613EFEC5-BEAB-4681-8F18-22D7E4BC25F2}" dt="2025-11-21T20:12:24.343" v="58"/>
        <pc:sldMkLst>
          <pc:docMk/>
          <pc:sldMk cId="0" sldId="291"/>
        </pc:sldMkLst>
      </pc:sldChg>
      <pc:sldChg chg="modNotes">
        <pc:chgData name="Baskerville, Kristin (CDC/GHC/DGHP)" userId="e5846ad4-249e-4a35-baa4-77ba58151c68" providerId="ADAL" clId="{613EFEC5-BEAB-4681-8F18-22D7E4BC25F2}" dt="2025-11-21T20:12:24.343" v="58"/>
        <pc:sldMkLst>
          <pc:docMk/>
          <pc:sldMk cId="0" sldId="292"/>
        </pc:sldMkLst>
      </pc:sldChg>
      <pc:sldChg chg="modNotes">
        <pc:chgData name="Baskerville, Kristin (CDC/GHC/DGHP)" userId="e5846ad4-249e-4a35-baa4-77ba58151c68" providerId="ADAL" clId="{613EFEC5-BEAB-4681-8F18-22D7E4BC25F2}" dt="2025-11-21T20:12:24.343" v="58"/>
        <pc:sldMkLst>
          <pc:docMk/>
          <pc:sldMk cId="0" sldId="293"/>
        </pc:sldMkLst>
      </pc:sldChg>
      <pc:sldChg chg="modNotes">
        <pc:chgData name="Baskerville, Kristin (CDC/GHC/DGHP)" userId="e5846ad4-249e-4a35-baa4-77ba58151c68" providerId="ADAL" clId="{613EFEC5-BEAB-4681-8F18-22D7E4BC25F2}" dt="2025-11-21T20:12:24.343" v="58"/>
        <pc:sldMkLst>
          <pc:docMk/>
          <pc:sldMk cId="0" sldId="294"/>
        </pc:sldMkLst>
      </pc:sldChg>
      <pc:sldChg chg="modNotes">
        <pc:chgData name="Baskerville, Kristin (CDC/GHC/DGHP)" userId="e5846ad4-249e-4a35-baa4-77ba58151c68" providerId="ADAL" clId="{613EFEC5-BEAB-4681-8F18-22D7E4BC25F2}" dt="2025-11-21T20:12:24.343" v="58"/>
        <pc:sldMkLst>
          <pc:docMk/>
          <pc:sldMk cId="0" sldId="295"/>
        </pc:sldMkLst>
      </pc:sldChg>
      <pc:sldChg chg="modNotes">
        <pc:chgData name="Baskerville, Kristin (CDC/GHC/DGHP)" userId="e5846ad4-249e-4a35-baa4-77ba58151c68" providerId="ADAL" clId="{613EFEC5-BEAB-4681-8F18-22D7E4BC25F2}" dt="2025-11-21T20:12:24.343" v="58"/>
        <pc:sldMkLst>
          <pc:docMk/>
          <pc:sldMk cId="0" sldId="296"/>
        </pc:sldMkLst>
      </pc:sldChg>
      <pc:sldChg chg="modNotes">
        <pc:chgData name="Baskerville, Kristin (CDC/GHC/DGHP)" userId="e5846ad4-249e-4a35-baa4-77ba58151c68" providerId="ADAL" clId="{613EFEC5-BEAB-4681-8F18-22D7E4BC25F2}" dt="2025-11-21T20:12:24.343" v="58"/>
        <pc:sldMkLst>
          <pc:docMk/>
          <pc:sldMk cId="0" sldId="297"/>
        </pc:sldMkLst>
      </pc:sldChg>
      <pc:sldChg chg="modNotes">
        <pc:chgData name="Baskerville, Kristin (CDC/GHC/DGHP)" userId="e5846ad4-249e-4a35-baa4-77ba58151c68" providerId="ADAL" clId="{613EFEC5-BEAB-4681-8F18-22D7E4BC25F2}" dt="2025-11-21T20:12:24.343" v="58"/>
        <pc:sldMkLst>
          <pc:docMk/>
          <pc:sldMk cId="0" sldId="298"/>
        </pc:sldMkLst>
      </pc:sldChg>
      <pc:sldChg chg="modNotes">
        <pc:chgData name="Baskerville, Kristin (CDC/GHC/DGHP)" userId="e5846ad4-249e-4a35-baa4-77ba58151c68" providerId="ADAL" clId="{613EFEC5-BEAB-4681-8F18-22D7E4BC25F2}" dt="2025-11-21T20:12:24.343" v="58"/>
        <pc:sldMkLst>
          <pc:docMk/>
          <pc:sldMk cId="0" sldId="299"/>
        </pc:sldMkLst>
      </pc:sldChg>
      <pc:sldChg chg="modNotes">
        <pc:chgData name="Baskerville, Kristin (CDC/GHC/DGHP)" userId="e5846ad4-249e-4a35-baa4-77ba58151c68" providerId="ADAL" clId="{613EFEC5-BEAB-4681-8F18-22D7E4BC25F2}" dt="2025-11-21T20:12:24.343" v="58"/>
        <pc:sldMkLst>
          <pc:docMk/>
          <pc:sldMk cId="0" sldId="300"/>
        </pc:sldMkLst>
      </pc:sldChg>
      <pc:sldChg chg="modNotes">
        <pc:chgData name="Baskerville, Kristin (CDC/GHC/DGHP)" userId="e5846ad4-249e-4a35-baa4-77ba58151c68" providerId="ADAL" clId="{613EFEC5-BEAB-4681-8F18-22D7E4BC25F2}" dt="2025-11-21T20:12:24.343" v="58"/>
        <pc:sldMkLst>
          <pc:docMk/>
          <pc:sldMk cId="0" sldId="301"/>
        </pc:sldMkLst>
      </pc:sldChg>
      <pc:sldChg chg="modNotes">
        <pc:chgData name="Baskerville, Kristin (CDC/GHC/DGHP)" userId="e5846ad4-249e-4a35-baa4-77ba58151c68" providerId="ADAL" clId="{613EFEC5-BEAB-4681-8F18-22D7E4BC25F2}" dt="2025-11-21T20:12:24.343" v="58"/>
        <pc:sldMkLst>
          <pc:docMk/>
          <pc:sldMk cId="0" sldId="302"/>
        </pc:sldMkLst>
      </pc:sldChg>
      <pc:sldChg chg="modNotes">
        <pc:chgData name="Baskerville, Kristin (CDC/GHC/DGHP)" userId="e5846ad4-249e-4a35-baa4-77ba58151c68" providerId="ADAL" clId="{613EFEC5-BEAB-4681-8F18-22D7E4BC25F2}" dt="2025-11-21T20:12:24.343" v="58"/>
        <pc:sldMkLst>
          <pc:docMk/>
          <pc:sldMk cId="0" sldId="303"/>
        </pc:sldMkLst>
      </pc:sldChg>
      <pc:sldChg chg="modNotes">
        <pc:chgData name="Baskerville, Kristin (CDC/GHC/DGHP)" userId="e5846ad4-249e-4a35-baa4-77ba58151c68" providerId="ADAL" clId="{613EFEC5-BEAB-4681-8F18-22D7E4BC25F2}" dt="2025-11-21T20:12:24.343" v="58"/>
        <pc:sldMkLst>
          <pc:docMk/>
          <pc:sldMk cId="0" sldId="304"/>
        </pc:sldMkLst>
      </pc:sldChg>
      <pc:sldChg chg="modNotes">
        <pc:chgData name="Baskerville, Kristin (CDC/GHC/DGHP)" userId="e5846ad4-249e-4a35-baa4-77ba58151c68" providerId="ADAL" clId="{613EFEC5-BEAB-4681-8F18-22D7E4BC25F2}" dt="2025-11-21T20:12:24.343" v="58"/>
        <pc:sldMkLst>
          <pc:docMk/>
          <pc:sldMk cId="0" sldId="305"/>
        </pc:sldMkLst>
      </pc:sldChg>
      <pc:sldChg chg="modSp mod modNotes">
        <pc:chgData name="Baskerville, Kristin (CDC/GHC/DGHP)" userId="e5846ad4-249e-4a35-baa4-77ba58151c68" providerId="ADAL" clId="{613EFEC5-BEAB-4681-8F18-22D7E4BC25F2}" dt="2025-11-21T20:12:24.343" v="58"/>
        <pc:sldMkLst>
          <pc:docMk/>
          <pc:sldMk cId="0" sldId="306"/>
        </pc:sldMkLst>
        <pc:graphicFrameChg chg="modGraphic">
          <ac:chgData name="Baskerville, Kristin (CDC/GHC/DGHP)" userId="e5846ad4-249e-4a35-baa4-77ba58151c68" providerId="ADAL" clId="{613EFEC5-BEAB-4681-8F18-22D7E4BC25F2}" dt="2025-11-20T19:49:19.452" v="57" actId="20577"/>
          <ac:graphicFrameMkLst>
            <pc:docMk/>
            <pc:sldMk cId="0" sldId="306"/>
            <ac:graphicFrameMk id="749" creationId="{00000000-0000-0000-0000-000000000000}"/>
          </ac:graphicFrameMkLst>
        </pc:graphicFrameChg>
      </pc:sldChg>
      <pc:sldChg chg="modNotes">
        <pc:chgData name="Baskerville, Kristin (CDC/GHC/DGHP)" userId="e5846ad4-249e-4a35-baa4-77ba58151c68" providerId="ADAL" clId="{613EFEC5-BEAB-4681-8F18-22D7E4BC25F2}" dt="2025-11-21T20:12:24.343" v="58"/>
        <pc:sldMkLst>
          <pc:docMk/>
          <pc:sldMk cId="0" sldId="307"/>
        </pc:sldMkLst>
      </pc:sldChg>
      <pc:sldChg chg="modNotes">
        <pc:chgData name="Baskerville, Kristin (CDC/GHC/DGHP)" userId="e5846ad4-249e-4a35-baa4-77ba58151c68" providerId="ADAL" clId="{613EFEC5-BEAB-4681-8F18-22D7E4BC25F2}" dt="2025-11-21T20:12:24.343" v="58"/>
        <pc:sldMkLst>
          <pc:docMk/>
          <pc:sldMk cId="0" sldId="308"/>
        </pc:sldMkLst>
      </pc:sldChg>
      <pc:sldChg chg="modNotes">
        <pc:chgData name="Baskerville, Kristin (CDC/GHC/DGHP)" userId="e5846ad4-249e-4a35-baa4-77ba58151c68" providerId="ADAL" clId="{613EFEC5-BEAB-4681-8F18-22D7E4BC25F2}" dt="2025-11-21T20:12:24.343" v="58"/>
        <pc:sldMkLst>
          <pc:docMk/>
          <pc:sldMk cId="0" sldId="309"/>
        </pc:sldMkLst>
      </pc:sldChg>
      <pc:sldChg chg="modNotes">
        <pc:chgData name="Baskerville, Kristin (CDC/GHC/DGHP)" userId="e5846ad4-249e-4a35-baa4-77ba58151c68" providerId="ADAL" clId="{613EFEC5-BEAB-4681-8F18-22D7E4BC25F2}" dt="2025-11-21T20:12:24.343" v="58"/>
        <pc:sldMkLst>
          <pc:docMk/>
          <pc:sldMk cId="0" sldId="310"/>
        </pc:sldMkLst>
      </pc:sldChg>
      <pc:sldChg chg="modNotes">
        <pc:chgData name="Baskerville, Kristin (CDC/GHC/DGHP)" userId="e5846ad4-249e-4a35-baa4-77ba58151c68" providerId="ADAL" clId="{613EFEC5-BEAB-4681-8F18-22D7E4BC25F2}" dt="2025-11-21T20:12:24.343" v="58"/>
        <pc:sldMkLst>
          <pc:docMk/>
          <pc:sldMk cId="0" sldId="311"/>
        </pc:sldMkLst>
      </pc:sldChg>
      <pc:sldChg chg="modNotes">
        <pc:chgData name="Baskerville, Kristin (CDC/GHC/DGHP)" userId="e5846ad4-249e-4a35-baa4-77ba58151c68" providerId="ADAL" clId="{613EFEC5-BEAB-4681-8F18-22D7E4BC25F2}" dt="2025-11-21T20:12:24.343" v="58"/>
        <pc:sldMkLst>
          <pc:docMk/>
          <pc:sldMk cId="0" sldId="312"/>
        </pc:sldMkLst>
      </pc:sldChg>
      <pc:sldChg chg="modNotes">
        <pc:chgData name="Baskerville, Kristin (CDC/GHC/DGHP)" userId="e5846ad4-249e-4a35-baa4-77ba58151c68" providerId="ADAL" clId="{613EFEC5-BEAB-4681-8F18-22D7E4BC25F2}" dt="2025-11-21T20:12:24.343" v="58"/>
        <pc:sldMkLst>
          <pc:docMk/>
          <pc:sldMk cId="0" sldId="313"/>
        </pc:sldMkLst>
      </pc:sldChg>
      <pc:sldChg chg="modNotes">
        <pc:chgData name="Baskerville, Kristin (CDC/GHC/DGHP)" userId="e5846ad4-249e-4a35-baa4-77ba58151c68" providerId="ADAL" clId="{613EFEC5-BEAB-4681-8F18-22D7E4BC25F2}" dt="2025-11-21T20:12:24.343" v="58"/>
        <pc:sldMkLst>
          <pc:docMk/>
          <pc:sldMk cId="0" sldId="314"/>
        </pc:sldMkLst>
      </pc:sldChg>
      <pc:sldChg chg="modNotes">
        <pc:chgData name="Baskerville, Kristin (CDC/GHC/DGHP)" userId="e5846ad4-249e-4a35-baa4-77ba58151c68" providerId="ADAL" clId="{613EFEC5-BEAB-4681-8F18-22D7E4BC25F2}" dt="2025-11-21T20:12:24.343" v="58"/>
        <pc:sldMkLst>
          <pc:docMk/>
          <pc:sldMk cId="0" sldId="315"/>
        </pc:sldMkLst>
      </pc:sldChg>
      <pc:sldChg chg="modNotes">
        <pc:chgData name="Baskerville, Kristin (CDC/GHC/DGHP)" userId="e5846ad4-249e-4a35-baa4-77ba58151c68" providerId="ADAL" clId="{613EFEC5-BEAB-4681-8F18-22D7E4BC25F2}" dt="2025-11-21T20:12:24.343" v="58"/>
        <pc:sldMkLst>
          <pc:docMk/>
          <pc:sldMk cId="0" sldId="316"/>
        </pc:sldMkLst>
      </pc:sldChg>
      <pc:sldChg chg="modNotes">
        <pc:chgData name="Baskerville, Kristin (CDC/GHC/DGHP)" userId="e5846ad4-249e-4a35-baa4-77ba58151c68" providerId="ADAL" clId="{613EFEC5-BEAB-4681-8F18-22D7E4BC25F2}" dt="2025-11-21T20:12:24.343" v="58"/>
        <pc:sldMkLst>
          <pc:docMk/>
          <pc:sldMk cId="0" sldId="317"/>
        </pc:sldMkLst>
      </pc:sldChg>
      <pc:sldChg chg="modNotes">
        <pc:chgData name="Baskerville, Kristin (CDC/GHC/DGHP)" userId="e5846ad4-249e-4a35-baa4-77ba58151c68" providerId="ADAL" clId="{613EFEC5-BEAB-4681-8F18-22D7E4BC25F2}" dt="2025-11-21T20:12:24.343" v="58"/>
        <pc:sldMkLst>
          <pc:docMk/>
          <pc:sldMk cId="0" sldId="318"/>
        </pc:sldMkLst>
      </pc:sldChg>
      <pc:sldChg chg="modNotes">
        <pc:chgData name="Baskerville, Kristin (CDC/GHC/DGHP)" userId="e5846ad4-249e-4a35-baa4-77ba58151c68" providerId="ADAL" clId="{613EFEC5-BEAB-4681-8F18-22D7E4BC25F2}" dt="2025-11-21T20:12:24.343" v="58"/>
        <pc:sldMkLst>
          <pc:docMk/>
          <pc:sldMk cId="0" sldId="319"/>
        </pc:sldMkLst>
      </pc:sldChg>
      <pc:sldChg chg="modNotes">
        <pc:chgData name="Baskerville, Kristin (CDC/GHC/DGHP)" userId="e5846ad4-249e-4a35-baa4-77ba58151c68" providerId="ADAL" clId="{613EFEC5-BEAB-4681-8F18-22D7E4BC25F2}" dt="2025-11-21T20:12:24.343" v="58"/>
        <pc:sldMkLst>
          <pc:docMk/>
          <pc:sldMk cId="0" sldId="320"/>
        </pc:sldMkLst>
      </pc:sldChg>
      <pc:sldChg chg="modNotes">
        <pc:chgData name="Baskerville, Kristin (CDC/GHC/DGHP)" userId="e5846ad4-249e-4a35-baa4-77ba58151c68" providerId="ADAL" clId="{613EFEC5-BEAB-4681-8F18-22D7E4BC25F2}" dt="2025-11-21T20:12:24.343" v="58"/>
        <pc:sldMkLst>
          <pc:docMk/>
          <pc:sldMk cId="0" sldId="321"/>
        </pc:sldMkLst>
      </pc:sldChg>
      <pc:sldChg chg="modNotes">
        <pc:chgData name="Baskerville, Kristin (CDC/GHC/DGHP)" userId="e5846ad4-249e-4a35-baa4-77ba58151c68" providerId="ADAL" clId="{613EFEC5-BEAB-4681-8F18-22D7E4BC25F2}" dt="2025-11-21T20:12:24.343" v="58"/>
        <pc:sldMkLst>
          <pc:docMk/>
          <pc:sldMk cId="0" sldId="322"/>
        </pc:sldMkLst>
      </pc:sldChg>
      <pc:sldChg chg="modNotes">
        <pc:chgData name="Baskerville, Kristin (CDC/GHC/DGHP)" userId="e5846ad4-249e-4a35-baa4-77ba58151c68" providerId="ADAL" clId="{613EFEC5-BEAB-4681-8F18-22D7E4BC25F2}" dt="2025-11-21T20:12:24.343" v="58"/>
        <pc:sldMkLst>
          <pc:docMk/>
          <pc:sldMk cId="0" sldId="323"/>
        </pc:sldMkLst>
      </pc:sldChg>
      <pc:sldChg chg="modNotes">
        <pc:chgData name="Baskerville, Kristin (CDC/GHC/DGHP)" userId="e5846ad4-249e-4a35-baa4-77ba58151c68" providerId="ADAL" clId="{613EFEC5-BEAB-4681-8F18-22D7E4BC25F2}" dt="2025-11-21T20:12:24.343" v="58"/>
        <pc:sldMkLst>
          <pc:docMk/>
          <pc:sldMk cId="0" sldId="324"/>
        </pc:sldMkLst>
      </pc:sldChg>
      <pc:sldChg chg="modNotes">
        <pc:chgData name="Baskerville, Kristin (CDC/GHC/DGHP)" userId="e5846ad4-249e-4a35-baa4-77ba58151c68" providerId="ADAL" clId="{613EFEC5-BEAB-4681-8F18-22D7E4BC25F2}" dt="2025-11-21T20:12:24.343" v="58"/>
        <pc:sldMkLst>
          <pc:docMk/>
          <pc:sldMk cId="0" sldId="325"/>
        </pc:sldMkLst>
      </pc:sldChg>
      <pc:sldChg chg="modNotes">
        <pc:chgData name="Baskerville, Kristin (CDC/GHC/DGHP)" userId="e5846ad4-249e-4a35-baa4-77ba58151c68" providerId="ADAL" clId="{613EFEC5-BEAB-4681-8F18-22D7E4BC25F2}" dt="2025-11-21T20:12:24.343" v="58"/>
        <pc:sldMkLst>
          <pc:docMk/>
          <pc:sldMk cId="0" sldId="326"/>
        </pc:sldMkLst>
      </pc:sldChg>
      <pc:sldChg chg="modNotes">
        <pc:chgData name="Baskerville, Kristin (CDC/GHC/DGHP)" userId="e5846ad4-249e-4a35-baa4-77ba58151c68" providerId="ADAL" clId="{613EFEC5-BEAB-4681-8F18-22D7E4BC25F2}" dt="2025-11-21T20:12:24.343" v="58"/>
        <pc:sldMkLst>
          <pc:docMk/>
          <pc:sldMk cId="0" sldId="327"/>
        </pc:sldMkLst>
      </pc:sldChg>
      <pc:sldChg chg="modNotes">
        <pc:chgData name="Baskerville, Kristin (CDC/GHC/DGHP)" userId="e5846ad4-249e-4a35-baa4-77ba58151c68" providerId="ADAL" clId="{613EFEC5-BEAB-4681-8F18-22D7E4BC25F2}" dt="2025-11-21T20:12:24.343" v="58"/>
        <pc:sldMkLst>
          <pc:docMk/>
          <pc:sldMk cId="0" sldId="328"/>
        </pc:sldMkLst>
      </pc:sldChg>
      <pc:sldChg chg="modNotes">
        <pc:chgData name="Baskerville, Kristin (CDC/GHC/DGHP)" userId="e5846ad4-249e-4a35-baa4-77ba58151c68" providerId="ADAL" clId="{613EFEC5-BEAB-4681-8F18-22D7E4BC25F2}" dt="2025-11-21T20:12:24.343" v="58"/>
        <pc:sldMkLst>
          <pc:docMk/>
          <pc:sldMk cId="0" sldId="329"/>
        </pc:sldMkLst>
      </pc:sldChg>
      <pc:sldChg chg="modNotes">
        <pc:chgData name="Baskerville, Kristin (CDC/GHC/DGHP)" userId="e5846ad4-249e-4a35-baa4-77ba58151c68" providerId="ADAL" clId="{613EFEC5-BEAB-4681-8F18-22D7E4BC25F2}" dt="2025-11-21T20:12:24.343" v="58"/>
        <pc:sldMkLst>
          <pc:docMk/>
          <pc:sldMk cId="0" sldId="330"/>
        </pc:sldMkLst>
      </pc:sldChg>
      <pc:sldChg chg="modNotes">
        <pc:chgData name="Baskerville, Kristin (CDC/GHC/DGHP)" userId="e5846ad4-249e-4a35-baa4-77ba58151c68" providerId="ADAL" clId="{613EFEC5-BEAB-4681-8F18-22D7E4BC25F2}" dt="2025-11-21T20:12:24.343" v="58"/>
        <pc:sldMkLst>
          <pc:docMk/>
          <pc:sldMk cId="0" sldId="331"/>
        </pc:sldMkLst>
      </pc:sldChg>
      <pc:sldChg chg="modSp mod modNotes">
        <pc:chgData name="Baskerville, Kristin (CDC/GHC/DGHP)" userId="e5846ad4-249e-4a35-baa4-77ba58151c68" providerId="ADAL" clId="{613EFEC5-BEAB-4681-8F18-22D7E4BC25F2}" dt="2025-11-21T20:12:24.343" v="58"/>
        <pc:sldMkLst>
          <pc:docMk/>
          <pc:sldMk cId="0" sldId="332"/>
        </pc:sldMkLst>
        <pc:spChg chg="mod">
          <ac:chgData name="Baskerville, Kristin (CDC/GHC/DGHP)" userId="e5846ad4-249e-4a35-baa4-77ba58151c68" providerId="ADAL" clId="{613EFEC5-BEAB-4681-8F18-22D7E4BC25F2}" dt="2025-11-20T18:48:08.593" v="42" actId="20577"/>
          <ac:spMkLst>
            <pc:docMk/>
            <pc:sldMk cId="0" sldId="332"/>
            <ac:spMk id="959" creationId="{00000000-0000-0000-0000-000000000000}"/>
          </ac:spMkLst>
        </pc:spChg>
      </pc:sldChg>
      <pc:sldChg chg="modNotes">
        <pc:chgData name="Baskerville, Kristin (CDC/GHC/DGHP)" userId="e5846ad4-249e-4a35-baa4-77ba58151c68" providerId="ADAL" clId="{613EFEC5-BEAB-4681-8F18-22D7E4BC25F2}" dt="2025-11-21T20:12:24.343" v="58"/>
        <pc:sldMkLst>
          <pc:docMk/>
          <pc:sldMk cId="0" sldId="333"/>
        </pc:sldMkLst>
      </pc:sldChg>
      <pc:sldChg chg="modNotes">
        <pc:chgData name="Baskerville, Kristin (CDC/GHC/DGHP)" userId="e5846ad4-249e-4a35-baa4-77ba58151c68" providerId="ADAL" clId="{613EFEC5-BEAB-4681-8F18-22D7E4BC25F2}" dt="2025-11-21T20:12:24.343" v="58"/>
        <pc:sldMkLst>
          <pc:docMk/>
          <pc:sldMk cId="0" sldId="334"/>
        </pc:sldMkLst>
      </pc:sldChg>
      <pc:sldChg chg="modNotes">
        <pc:chgData name="Baskerville, Kristin (CDC/GHC/DGHP)" userId="e5846ad4-249e-4a35-baa4-77ba58151c68" providerId="ADAL" clId="{613EFEC5-BEAB-4681-8F18-22D7E4BC25F2}" dt="2025-11-21T20:12:24.343" v="58"/>
        <pc:sldMkLst>
          <pc:docMk/>
          <pc:sldMk cId="0" sldId="335"/>
        </pc:sldMkLst>
      </pc:sldChg>
      <pc:sldChg chg="modNotes">
        <pc:chgData name="Baskerville, Kristin (CDC/GHC/DGHP)" userId="e5846ad4-249e-4a35-baa4-77ba58151c68" providerId="ADAL" clId="{613EFEC5-BEAB-4681-8F18-22D7E4BC25F2}" dt="2025-11-21T20:12:24.343" v="58"/>
        <pc:sldMkLst>
          <pc:docMk/>
          <pc:sldMk cId="0" sldId="336"/>
        </pc:sldMkLst>
      </pc:sldChg>
      <pc:sldChg chg="modSp mod modNotes">
        <pc:chgData name="Baskerville, Kristin (CDC/GHC/DGHP)" userId="e5846ad4-249e-4a35-baa4-77ba58151c68" providerId="ADAL" clId="{613EFEC5-BEAB-4681-8F18-22D7E4BC25F2}" dt="2025-11-21T20:12:24.343" v="58"/>
        <pc:sldMkLst>
          <pc:docMk/>
          <pc:sldMk cId="0" sldId="337"/>
        </pc:sldMkLst>
        <pc:spChg chg="mod">
          <ac:chgData name="Baskerville, Kristin (CDC/GHC/DGHP)" userId="e5846ad4-249e-4a35-baa4-77ba58151c68" providerId="ADAL" clId="{613EFEC5-BEAB-4681-8F18-22D7E4BC25F2}" dt="2025-11-20T18:48:21.438" v="43" actId="20577"/>
          <ac:spMkLst>
            <pc:docMk/>
            <pc:sldMk cId="0" sldId="337"/>
            <ac:spMk id="1030" creationId="{00000000-0000-0000-0000-000000000000}"/>
          </ac:spMkLst>
        </pc:spChg>
      </pc:sldChg>
      <pc:sldChg chg="modNotes">
        <pc:chgData name="Baskerville, Kristin (CDC/GHC/DGHP)" userId="e5846ad4-249e-4a35-baa4-77ba58151c68" providerId="ADAL" clId="{613EFEC5-BEAB-4681-8F18-22D7E4BC25F2}" dt="2025-11-21T20:12:24.343" v="58"/>
        <pc:sldMkLst>
          <pc:docMk/>
          <pc:sldMk cId="0" sldId="338"/>
        </pc:sldMkLst>
      </pc:sldChg>
      <pc:sldChg chg="modNotes">
        <pc:chgData name="Baskerville, Kristin (CDC/GHC/DGHP)" userId="e5846ad4-249e-4a35-baa4-77ba58151c68" providerId="ADAL" clId="{613EFEC5-BEAB-4681-8F18-22D7E4BC25F2}" dt="2025-11-21T20:12:24.343" v="58"/>
        <pc:sldMkLst>
          <pc:docMk/>
          <pc:sldMk cId="0" sldId="339"/>
        </pc:sldMkLst>
      </pc:sldChg>
      <pc:sldChg chg="modNotes">
        <pc:chgData name="Baskerville, Kristin (CDC/GHC/DGHP)" userId="e5846ad4-249e-4a35-baa4-77ba58151c68" providerId="ADAL" clId="{613EFEC5-BEAB-4681-8F18-22D7E4BC25F2}" dt="2025-11-21T20:12:24.343" v="58"/>
        <pc:sldMkLst>
          <pc:docMk/>
          <pc:sldMk cId="0" sldId="340"/>
        </pc:sldMkLst>
      </pc:sldChg>
      <pc:sldChg chg="modNotes">
        <pc:chgData name="Baskerville, Kristin (CDC/GHC/DGHP)" userId="e5846ad4-249e-4a35-baa4-77ba58151c68" providerId="ADAL" clId="{613EFEC5-BEAB-4681-8F18-22D7E4BC25F2}" dt="2025-11-21T20:12:24.343" v="58"/>
        <pc:sldMkLst>
          <pc:docMk/>
          <pc:sldMk cId="0" sldId="341"/>
        </pc:sldMkLst>
      </pc:sldChg>
      <pc:sldChg chg="modNotes">
        <pc:chgData name="Baskerville, Kristin (CDC/GHC/DGHP)" userId="e5846ad4-249e-4a35-baa4-77ba58151c68" providerId="ADAL" clId="{613EFEC5-BEAB-4681-8F18-22D7E4BC25F2}" dt="2025-11-21T20:12:24.343" v="58"/>
        <pc:sldMkLst>
          <pc:docMk/>
          <pc:sldMk cId="0" sldId="342"/>
        </pc:sldMkLst>
      </pc:sldChg>
      <pc:sldChg chg="modNotes">
        <pc:chgData name="Baskerville, Kristin (CDC/GHC/DGHP)" userId="e5846ad4-249e-4a35-baa4-77ba58151c68" providerId="ADAL" clId="{613EFEC5-BEAB-4681-8F18-22D7E4BC25F2}" dt="2025-11-21T20:12:24.343" v="58"/>
        <pc:sldMkLst>
          <pc:docMk/>
          <pc:sldMk cId="0" sldId="343"/>
        </pc:sldMkLst>
      </pc:sldChg>
      <pc:sldChg chg="modNotes">
        <pc:chgData name="Baskerville, Kristin (CDC/GHC/DGHP)" userId="e5846ad4-249e-4a35-baa4-77ba58151c68" providerId="ADAL" clId="{613EFEC5-BEAB-4681-8F18-22D7E4BC25F2}" dt="2025-11-21T20:12:24.343" v="58"/>
        <pc:sldMkLst>
          <pc:docMk/>
          <pc:sldMk cId="0" sldId="344"/>
        </pc:sldMkLst>
      </pc:sldChg>
      <pc:sldChg chg="modNotes">
        <pc:chgData name="Baskerville, Kristin (CDC/GHC/DGHP)" userId="e5846ad4-249e-4a35-baa4-77ba58151c68" providerId="ADAL" clId="{613EFEC5-BEAB-4681-8F18-22D7E4BC25F2}" dt="2025-11-21T20:12:24.343" v="58"/>
        <pc:sldMkLst>
          <pc:docMk/>
          <pc:sldMk cId="0" sldId="345"/>
        </pc:sldMkLst>
      </pc:sldChg>
      <pc:sldChg chg="modNotes">
        <pc:chgData name="Baskerville, Kristin (CDC/GHC/DGHP)" userId="e5846ad4-249e-4a35-baa4-77ba58151c68" providerId="ADAL" clId="{613EFEC5-BEAB-4681-8F18-22D7E4BC25F2}" dt="2025-11-21T20:12:24.343" v="58"/>
        <pc:sldMkLst>
          <pc:docMk/>
          <pc:sldMk cId="0" sldId="346"/>
        </pc:sldMkLst>
      </pc:sldChg>
      <pc:sldChg chg="modNotes">
        <pc:chgData name="Baskerville, Kristin (CDC/GHC/DGHP)" userId="e5846ad4-249e-4a35-baa4-77ba58151c68" providerId="ADAL" clId="{613EFEC5-BEAB-4681-8F18-22D7E4BC25F2}" dt="2025-11-21T20:12:24.343" v="58"/>
        <pc:sldMkLst>
          <pc:docMk/>
          <pc:sldMk cId="0" sldId="347"/>
        </pc:sldMkLst>
      </pc:sldChg>
      <pc:sldChg chg="modNotes">
        <pc:chgData name="Baskerville, Kristin (CDC/GHC/DGHP)" userId="e5846ad4-249e-4a35-baa4-77ba58151c68" providerId="ADAL" clId="{613EFEC5-BEAB-4681-8F18-22D7E4BC25F2}" dt="2025-11-21T20:12:24.343" v="58"/>
        <pc:sldMkLst>
          <pc:docMk/>
          <pc:sldMk cId="0" sldId="348"/>
        </pc:sldMkLst>
      </pc:sldChg>
      <pc:sldChg chg="modNotes">
        <pc:chgData name="Baskerville, Kristin (CDC/GHC/DGHP)" userId="e5846ad4-249e-4a35-baa4-77ba58151c68" providerId="ADAL" clId="{613EFEC5-BEAB-4681-8F18-22D7E4BC25F2}" dt="2025-11-21T20:12:24.343" v="58"/>
        <pc:sldMkLst>
          <pc:docMk/>
          <pc:sldMk cId="0" sldId="349"/>
        </pc:sldMkLst>
      </pc:sldChg>
      <pc:sldChg chg="modNotes">
        <pc:chgData name="Baskerville, Kristin (CDC/GHC/DGHP)" userId="e5846ad4-249e-4a35-baa4-77ba58151c68" providerId="ADAL" clId="{613EFEC5-BEAB-4681-8F18-22D7E4BC25F2}" dt="2025-11-21T20:12:24.343" v="58"/>
        <pc:sldMkLst>
          <pc:docMk/>
          <pc:sldMk cId="0" sldId="350"/>
        </pc:sldMkLst>
      </pc:sldChg>
      <pc:sldChg chg="modNotes">
        <pc:chgData name="Baskerville, Kristin (CDC/GHC/DGHP)" userId="e5846ad4-249e-4a35-baa4-77ba58151c68" providerId="ADAL" clId="{613EFEC5-BEAB-4681-8F18-22D7E4BC25F2}" dt="2025-11-21T20:12:24.343" v="58"/>
        <pc:sldMkLst>
          <pc:docMk/>
          <pc:sldMk cId="0" sldId="351"/>
        </pc:sldMkLst>
      </pc:sldChg>
      <pc:sldChg chg="modNotes">
        <pc:chgData name="Baskerville, Kristin (CDC/GHC/DGHP)" userId="e5846ad4-249e-4a35-baa4-77ba58151c68" providerId="ADAL" clId="{613EFEC5-BEAB-4681-8F18-22D7E4BC25F2}" dt="2025-11-21T20:12:24.343" v="58"/>
        <pc:sldMkLst>
          <pc:docMk/>
          <pc:sldMk cId="0" sldId="352"/>
        </pc:sldMkLst>
      </pc:sldChg>
      <pc:sldChg chg="modNotes modNotesTx">
        <pc:chgData name="Baskerville, Kristin (CDC/GHC/DGHP)" userId="e5846ad4-249e-4a35-baa4-77ba58151c68" providerId="ADAL" clId="{613EFEC5-BEAB-4681-8F18-22D7E4BC25F2}" dt="2025-11-21T20:15:40.904" v="62" actId="207"/>
        <pc:sldMkLst>
          <pc:docMk/>
          <pc:sldMk cId="0" sldId="353"/>
        </pc:sldMkLst>
      </pc:sldChg>
      <pc:sldChg chg="modNotes">
        <pc:chgData name="Baskerville, Kristin (CDC/GHC/DGHP)" userId="e5846ad4-249e-4a35-baa4-77ba58151c68" providerId="ADAL" clId="{613EFEC5-BEAB-4681-8F18-22D7E4BC25F2}" dt="2025-11-21T20:12:24.343" v="58"/>
        <pc:sldMkLst>
          <pc:docMk/>
          <pc:sldMk cId="0" sldId="354"/>
        </pc:sldMkLst>
      </pc:sldChg>
      <pc:sldChg chg="modNotes">
        <pc:chgData name="Baskerville, Kristin (CDC/GHC/DGHP)" userId="e5846ad4-249e-4a35-baa4-77ba58151c68" providerId="ADAL" clId="{613EFEC5-BEAB-4681-8F18-22D7E4BC25F2}" dt="2025-11-21T20:12:24.343" v="58"/>
        <pc:sldMkLst>
          <pc:docMk/>
          <pc:sldMk cId="0" sldId="355"/>
        </pc:sldMkLst>
      </pc:sldChg>
      <pc:sldChg chg="modNotes">
        <pc:chgData name="Baskerville, Kristin (CDC/GHC/DGHP)" userId="e5846ad4-249e-4a35-baa4-77ba58151c68" providerId="ADAL" clId="{613EFEC5-BEAB-4681-8F18-22D7E4BC25F2}" dt="2025-11-21T20:12:24.343" v="58"/>
        <pc:sldMkLst>
          <pc:docMk/>
          <pc:sldMk cId="0" sldId="356"/>
        </pc:sldMkLst>
      </pc:sldChg>
      <pc:sldChg chg="modNotes">
        <pc:chgData name="Baskerville, Kristin (CDC/GHC/DGHP)" userId="e5846ad4-249e-4a35-baa4-77ba58151c68" providerId="ADAL" clId="{613EFEC5-BEAB-4681-8F18-22D7E4BC25F2}" dt="2025-11-21T20:12:24.343" v="58"/>
        <pc:sldMkLst>
          <pc:docMk/>
          <pc:sldMk cId="0" sldId="357"/>
        </pc:sldMkLst>
      </pc:sldChg>
      <pc:sldChg chg="modNotes">
        <pc:chgData name="Baskerville, Kristin (CDC/GHC/DGHP)" userId="e5846ad4-249e-4a35-baa4-77ba58151c68" providerId="ADAL" clId="{613EFEC5-BEAB-4681-8F18-22D7E4BC25F2}" dt="2025-11-21T20:12:24.343" v="58"/>
        <pc:sldMkLst>
          <pc:docMk/>
          <pc:sldMk cId="0" sldId="358"/>
        </pc:sldMkLst>
      </pc:sldChg>
      <pc:sldChg chg="modNotes modNotesTx">
        <pc:chgData name="Baskerville, Kristin (CDC/GHC/DGHP)" userId="e5846ad4-249e-4a35-baa4-77ba58151c68" providerId="ADAL" clId="{613EFEC5-BEAB-4681-8F18-22D7E4BC25F2}" dt="2025-11-21T20:15:48.617" v="63" actId="207"/>
        <pc:sldMkLst>
          <pc:docMk/>
          <pc:sldMk cId="0" sldId="359"/>
        </pc:sldMkLst>
      </pc:sldChg>
      <pc:sldChg chg="modNotes modNotesTx">
        <pc:chgData name="Baskerville, Kristin (CDC/GHC/DGHP)" userId="e5846ad4-249e-4a35-baa4-77ba58151c68" providerId="ADAL" clId="{613EFEC5-BEAB-4681-8F18-22D7E4BC25F2}" dt="2025-11-21T20:15:54.132" v="64" actId="207"/>
        <pc:sldMkLst>
          <pc:docMk/>
          <pc:sldMk cId="0" sldId="360"/>
        </pc:sldMkLst>
      </pc:sldChg>
      <pc:sldChg chg="modNotes">
        <pc:chgData name="Baskerville, Kristin (CDC/GHC/DGHP)" userId="e5846ad4-249e-4a35-baa4-77ba58151c68" providerId="ADAL" clId="{613EFEC5-BEAB-4681-8F18-22D7E4BC25F2}" dt="2025-11-21T20:12:24.343" v="58"/>
        <pc:sldMkLst>
          <pc:docMk/>
          <pc:sldMk cId="0" sldId="361"/>
        </pc:sldMkLst>
      </pc:sldChg>
      <pc:sldChg chg="modNotes modNotesTx">
        <pc:chgData name="Baskerville, Kristin (CDC/GHC/DGHP)" userId="e5846ad4-249e-4a35-baa4-77ba58151c68" providerId="ADAL" clId="{613EFEC5-BEAB-4681-8F18-22D7E4BC25F2}" dt="2025-11-21T20:15:58.032" v="65" actId="207"/>
        <pc:sldMkLst>
          <pc:docMk/>
          <pc:sldMk cId="0" sldId="362"/>
        </pc:sldMkLst>
      </pc:sldChg>
      <pc:sldChg chg="modNotes">
        <pc:chgData name="Baskerville, Kristin (CDC/GHC/DGHP)" userId="e5846ad4-249e-4a35-baa4-77ba58151c68" providerId="ADAL" clId="{613EFEC5-BEAB-4681-8F18-22D7E4BC25F2}" dt="2025-11-21T20:12:24.343" v="58"/>
        <pc:sldMkLst>
          <pc:docMk/>
          <pc:sldMk cId="0" sldId="363"/>
        </pc:sldMkLst>
      </pc:sldChg>
      <pc:sldChg chg="modNotes">
        <pc:chgData name="Baskerville, Kristin (CDC/GHC/DGHP)" userId="e5846ad4-249e-4a35-baa4-77ba58151c68" providerId="ADAL" clId="{613EFEC5-BEAB-4681-8F18-22D7E4BC25F2}" dt="2025-11-21T20:12:24.343" v="58"/>
        <pc:sldMkLst>
          <pc:docMk/>
          <pc:sldMk cId="0" sldId="364"/>
        </pc:sldMkLst>
      </pc:sldChg>
      <pc:sldChg chg="modNotes">
        <pc:chgData name="Baskerville, Kristin (CDC/GHC/DGHP)" userId="e5846ad4-249e-4a35-baa4-77ba58151c68" providerId="ADAL" clId="{613EFEC5-BEAB-4681-8F18-22D7E4BC25F2}" dt="2025-11-21T20:12:24.343" v="58"/>
        <pc:sldMkLst>
          <pc:docMk/>
          <pc:sldMk cId="0" sldId="365"/>
        </pc:sldMkLst>
      </pc:sldChg>
      <pc:sldChg chg="modNotes">
        <pc:chgData name="Baskerville, Kristin (CDC/GHC/DGHP)" userId="e5846ad4-249e-4a35-baa4-77ba58151c68" providerId="ADAL" clId="{613EFEC5-BEAB-4681-8F18-22D7E4BC25F2}" dt="2025-11-21T20:12:24.343" v="58"/>
        <pc:sldMkLst>
          <pc:docMk/>
          <pc:sldMk cId="0" sldId="366"/>
        </pc:sldMkLst>
      </pc:sldChg>
      <pc:sldChg chg="modNotes">
        <pc:chgData name="Baskerville, Kristin (CDC/GHC/DGHP)" userId="e5846ad4-249e-4a35-baa4-77ba58151c68" providerId="ADAL" clId="{613EFEC5-BEAB-4681-8F18-22D7E4BC25F2}" dt="2025-11-21T20:12:24.343" v="58"/>
        <pc:sldMkLst>
          <pc:docMk/>
          <pc:sldMk cId="0" sldId="367"/>
        </pc:sldMkLst>
      </pc:sldChg>
      <pc:sldChg chg="modNotes">
        <pc:chgData name="Baskerville, Kristin (CDC/GHC/DGHP)" userId="e5846ad4-249e-4a35-baa4-77ba58151c68" providerId="ADAL" clId="{613EFEC5-BEAB-4681-8F18-22D7E4BC25F2}" dt="2025-11-21T20:12:24.343" v="58"/>
        <pc:sldMkLst>
          <pc:docMk/>
          <pc:sldMk cId="0" sldId="368"/>
        </pc:sldMkLst>
      </pc:sldChg>
      <pc:sldChg chg="modNotes">
        <pc:chgData name="Baskerville, Kristin (CDC/GHC/DGHP)" userId="e5846ad4-249e-4a35-baa4-77ba58151c68" providerId="ADAL" clId="{613EFEC5-BEAB-4681-8F18-22D7E4BC25F2}" dt="2025-11-21T20:12:24.343" v="58"/>
        <pc:sldMkLst>
          <pc:docMk/>
          <pc:sldMk cId="0" sldId="369"/>
        </pc:sldMkLst>
      </pc:sldChg>
      <pc:sldChg chg="modNotes">
        <pc:chgData name="Baskerville, Kristin (CDC/GHC/DGHP)" userId="e5846ad4-249e-4a35-baa4-77ba58151c68" providerId="ADAL" clId="{613EFEC5-BEAB-4681-8F18-22D7E4BC25F2}" dt="2025-11-21T20:12:24.343" v="58"/>
        <pc:sldMkLst>
          <pc:docMk/>
          <pc:sldMk cId="0" sldId="370"/>
        </pc:sldMkLst>
      </pc:sldChg>
      <pc:sldChg chg="modNotes">
        <pc:chgData name="Baskerville, Kristin (CDC/GHC/DGHP)" userId="e5846ad4-249e-4a35-baa4-77ba58151c68" providerId="ADAL" clId="{613EFEC5-BEAB-4681-8F18-22D7E4BC25F2}" dt="2025-11-21T20:12:24.343" v="58"/>
        <pc:sldMkLst>
          <pc:docMk/>
          <pc:sldMk cId="0" sldId="371"/>
        </pc:sldMkLst>
      </pc:sldChg>
      <pc:sldChg chg="modNotes">
        <pc:chgData name="Baskerville, Kristin (CDC/GHC/DGHP)" userId="e5846ad4-249e-4a35-baa4-77ba58151c68" providerId="ADAL" clId="{613EFEC5-BEAB-4681-8F18-22D7E4BC25F2}" dt="2025-11-21T20:12:24.343" v="58"/>
        <pc:sldMkLst>
          <pc:docMk/>
          <pc:sldMk cId="0" sldId="372"/>
        </pc:sldMkLst>
      </pc:sldChg>
      <pc:sldChg chg="modNotes">
        <pc:chgData name="Baskerville, Kristin (CDC/GHC/DGHP)" userId="e5846ad4-249e-4a35-baa4-77ba58151c68" providerId="ADAL" clId="{613EFEC5-BEAB-4681-8F18-22D7E4BC25F2}" dt="2025-11-21T20:12:24.343" v="58"/>
        <pc:sldMkLst>
          <pc:docMk/>
          <pc:sldMk cId="0" sldId="373"/>
        </pc:sldMkLst>
      </pc:sldChg>
      <pc:sldChg chg="modNotes">
        <pc:chgData name="Baskerville, Kristin (CDC/GHC/DGHP)" userId="e5846ad4-249e-4a35-baa4-77ba58151c68" providerId="ADAL" clId="{613EFEC5-BEAB-4681-8F18-22D7E4BC25F2}" dt="2025-11-21T20:12:24.343" v="58"/>
        <pc:sldMkLst>
          <pc:docMk/>
          <pc:sldMk cId="0" sldId="374"/>
        </pc:sldMkLst>
      </pc:sldChg>
      <pc:sldChg chg="modNotes">
        <pc:chgData name="Baskerville, Kristin (CDC/GHC/DGHP)" userId="e5846ad4-249e-4a35-baa4-77ba58151c68" providerId="ADAL" clId="{613EFEC5-BEAB-4681-8F18-22D7E4BC25F2}" dt="2025-11-21T20:12:24.343" v="58"/>
        <pc:sldMkLst>
          <pc:docMk/>
          <pc:sldMk cId="0" sldId="375"/>
        </pc:sldMkLst>
      </pc:sldChg>
      <pc:sldChg chg="modNotes">
        <pc:chgData name="Baskerville, Kristin (CDC/GHC/DGHP)" userId="e5846ad4-249e-4a35-baa4-77ba58151c68" providerId="ADAL" clId="{613EFEC5-BEAB-4681-8F18-22D7E4BC25F2}" dt="2025-11-21T20:12:24.343" v="58"/>
        <pc:sldMkLst>
          <pc:docMk/>
          <pc:sldMk cId="0" sldId="376"/>
        </pc:sldMkLst>
      </pc:sldChg>
      <pc:sldChg chg="modNotes">
        <pc:chgData name="Baskerville, Kristin (CDC/GHC/DGHP)" userId="e5846ad4-249e-4a35-baa4-77ba58151c68" providerId="ADAL" clId="{613EFEC5-BEAB-4681-8F18-22D7E4BC25F2}" dt="2025-11-21T20:12:24.343" v="58"/>
        <pc:sldMkLst>
          <pc:docMk/>
          <pc:sldMk cId="0" sldId="377"/>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4.xml"/></Relationships>
</file>

<file path=ppt/charts/_rels/chart1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2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2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2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2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5.xlsx"/><Relationship Id="rId1" Type="http://schemas.openxmlformats.org/officeDocument/2006/relationships/themeOverride" Target="../theme/themeOverride15.xml"/></Relationships>
</file>

<file path=ppt/charts/_rels/chart26.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6.xml"/></Relationships>
</file>

<file path=ppt/charts/_rels/chart27.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7.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400"/>
            </a:pPr>
            <a:r>
              <a:rPr lang="en-US" sz="2400" b="1" i="0" u="none" strike="noStrike" kern="1200" baseline="0">
                <a:solidFill>
                  <a:prstClr val="black"/>
                </a:solidFill>
              </a:rPr>
              <a:t>Nombre de cas de dysenterie déclarés</a:t>
            </a:r>
            <a:br>
              <a:rPr lang="en-US" sz="2400" b="1" i="0" u="none" strike="noStrike" kern="1200" baseline="0">
                <a:solidFill>
                  <a:prstClr val="black"/>
                </a:solidFill>
              </a:rPr>
            </a:br>
            <a:r>
              <a:rPr lang="en-US" sz="2400" b="1" i="0" u="none" strike="noStrike" kern="1200" baseline="0">
                <a:solidFill>
                  <a:prstClr val="black"/>
                </a:solidFill>
              </a:rPr>
              <a:t>par semaine épidémiologique - ville X, 2024</a:t>
            </a:r>
            <a:endParaRPr lang="en-US" sz="2400"/>
          </a:p>
        </c:rich>
      </c:tx>
      <c:overlay val="0"/>
    </c:title>
    <c:autoTitleDeleted val="0"/>
    <c:plotArea>
      <c:layout>
        <c:manualLayout>
          <c:layoutTarget val="inner"/>
          <c:xMode val="edge"/>
          <c:yMode val="edge"/>
          <c:x val="0.14688590396788601"/>
          <c:y val="0.24127195639006663"/>
          <c:w val="0.82333088878595995"/>
          <c:h val="0.55754169190389657"/>
        </c:manualLayout>
      </c:layout>
      <c:barChart>
        <c:barDir val="col"/>
        <c:grouping val="stacked"/>
        <c:varyColors val="0"/>
        <c:ser>
          <c:idx val="0"/>
          <c:order val="0"/>
          <c:spPr>
            <a:solidFill>
              <a:srgbClr val="00973B"/>
            </a:solidFill>
            <a:ln>
              <a:solidFill>
                <a:srgbClr val="000000"/>
              </a:solid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2</c:v>
                </c:pt>
                <c:pt idx="3">
                  <c:v>0</c:v>
                </c:pt>
                <c:pt idx="4">
                  <c:v>1</c:v>
                </c:pt>
                <c:pt idx="5">
                  <c:v>0</c:v>
                </c:pt>
                <c:pt idx="6">
                  <c:v>1</c:v>
                </c:pt>
                <c:pt idx="7">
                  <c:v>0</c:v>
                </c:pt>
                <c:pt idx="8">
                  <c:v>2</c:v>
                </c:pt>
                <c:pt idx="9">
                  <c:v>5</c:v>
                </c:pt>
                <c:pt idx="10">
                  <c:v>8</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AA30-402D-AE7C-985C962EC795}"/>
            </c:ext>
          </c:extLst>
        </c:ser>
        <c:dLbls>
          <c:showLegendKey val="0"/>
          <c:showVal val="0"/>
          <c:showCatName val="0"/>
          <c:showSerName val="0"/>
          <c:showPercent val="0"/>
          <c:showBubbleSize val="0"/>
        </c:dLbls>
        <c:gapWidth val="0"/>
        <c:overlap val="100"/>
        <c:axId val="-2118940280"/>
        <c:axId val="-2118945192"/>
      </c:barChart>
      <c:catAx>
        <c:axId val="-2118940280"/>
        <c:scaling>
          <c:orientation val="minMax"/>
        </c:scaling>
        <c:delete val="0"/>
        <c:axPos val="b"/>
        <c:title>
          <c:tx>
            <c:rich>
              <a:bodyPr rot="0" vert="horz"/>
              <a:lstStyle/>
              <a:p>
                <a:pPr>
                  <a:defRPr sz="2000"/>
                </a:pPr>
                <a:r>
                  <a:rPr lang="en-US" sz="2000"/>
                  <a:t>Semaine épidémiologique</a:t>
                </a:r>
              </a:p>
            </c:rich>
          </c:tx>
          <c:layout>
            <c:manualLayout>
              <c:xMode val="edge"/>
              <c:yMode val="edge"/>
              <c:x val="0.41005211120454604"/>
              <c:y val="0.91138199071269932"/>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2118945192"/>
        <c:crosses val="autoZero"/>
        <c:auto val="1"/>
        <c:lblAlgn val="ctr"/>
        <c:lblOffset val="100"/>
        <c:noMultiLvlLbl val="0"/>
      </c:catAx>
      <c:valAx>
        <c:axId val="-2118945192"/>
        <c:scaling>
          <c:orientation val="minMax"/>
        </c:scaling>
        <c:delete val="0"/>
        <c:axPos val="l"/>
        <c:majorGridlines>
          <c:spPr>
            <a:ln w="9525" cap="flat" cmpd="sng" algn="ctr">
              <a:noFill/>
              <a:round/>
            </a:ln>
            <a:effectLst/>
          </c:spPr>
        </c:majorGridlines>
        <c:title>
          <c:tx>
            <c:rich>
              <a:bodyPr rot="-5400000" vert="horz"/>
              <a:lstStyle/>
              <a:p>
                <a:pPr>
                  <a:defRPr lang="fr-FR" sz="2000" noProof="0"/>
                </a:pPr>
                <a:r>
                  <a:rPr lang="fr-FR" sz="2000" noProof="0" dirty="0"/>
                  <a:t>Nombre</a:t>
                </a:r>
                <a:r>
                  <a:rPr lang="fr-FR" sz="2000" baseline="0" noProof="0" dirty="0"/>
                  <a:t> de c</a:t>
                </a:r>
                <a:r>
                  <a:rPr lang="fr-FR" sz="2000" noProof="0" dirty="0"/>
                  <a:t>as</a:t>
                </a:r>
              </a:p>
            </c:rich>
          </c:tx>
          <c:layout>
            <c:manualLayout>
              <c:xMode val="edge"/>
              <c:yMode val="edge"/>
              <c:x val="1.7560329230690824E-2"/>
              <c:y val="0.33334282253179898"/>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vert="horz"/>
          <a:lstStyle/>
          <a:p>
            <a:pPr>
              <a:defRPr/>
            </a:pPr>
            <a:endParaRPr lang="en-US"/>
          </a:p>
        </c:txPr>
        <c:crossAx val="-2118940280"/>
        <c:crosses val="autoZero"/>
        <c:crossBetween val="between"/>
      </c:valAx>
      <c:spPr>
        <a:noFill/>
        <a:ln w="25400">
          <a:noFill/>
        </a:ln>
        <a:effectLst/>
      </c:spPr>
    </c:plotArea>
    <c:plotVisOnly val="1"/>
    <c:dispBlanksAs val="gap"/>
    <c:showDLblsOverMax val="0"/>
  </c:chart>
  <c:spPr>
    <a:noFill/>
    <a:ln>
      <a:noFill/>
    </a:ln>
    <a:effectLst/>
  </c:spPr>
  <c:txPr>
    <a:bodyPr/>
    <a:lstStyle/>
    <a:p>
      <a:pPr>
        <a:defRPr sz="1800" baseline="0">
          <a:latin typeface="+mn-lt"/>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73B"/>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519F-45AA-AB73-283716E7C32F}"/>
            </c:ext>
          </c:extLst>
        </c:ser>
        <c:dLbls>
          <c:showLegendKey val="0"/>
          <c:showVal val="0"/>
          <c:showCatName val="0"/>
          <c:showSerName val="0"/>
          <c:showPercent val="0"/>
          <c:showBubbleSize val="0"/>
        </c:dLbls>
        <c:gapWidth val="0"/>
        <c:overlap val="100"/>
        <c:axId val="-2136082600"/>
        <c:axId val="-2136167704"/>
      </c:barChart>
      <c:catAx>
        <c:axId val="-213608260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2136167704"/>
        <c:crosses val="autoZero"/>
        <c:auto val="1"/>
        <c:lblAlgn val="ctr"/>
        <c:lblOffset val="100"/>
        <c:tickLblSkip val="2"/>
        <c:noMultiLvlLbl val="0"/>
      </c:catAx>
      <c:valAx>
        <c:axId val="-2136167704"/>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6082600"/>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65A4"/>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1</c:v>
                </c:pt>
                <c:pt idx="13">
                  <c:v>2</c:v>
                </c:pt>
                <c:pt idx="14">
                  <c:v>3</c:v>
                </c:pt>
                <c:pt idx="15">
                  <c:v>4</c:v>
                </c:pt>
                <c:pt idx="16">
                  <c:v>2</c:v>
                </c:pt>
                <c:pt idx="17">
                  <c:v>0</c:v>
                </c:pt>
                <c:pt idx="18">
                  <c:v>1</c:v>
                </c:pt>
                <c:pt idx="19">
                  <c:v>0</c:v>
                </c:pt>
                <c:pt idx="20">
                  <c:v>0</c:v>
                </c:pt>
                <c:pt idx="21">
                  <c:v>0</c:v>
                </c:pt>
                <c:pt idx="22">
                  <c:v>0</c:v>
                </c:pt>
                <c:pt idx="23">
                  <c:v>1</c:v>
                </c:pt>
                <c:pt idx="24">
                  <c:v>0</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ADA3-494F-8288-BE894B3492F2}"/>
            </c:ext>
          </c:extLst>
        </c:ser>
        <c:dLbls>
          <c:showLegendKey val="0"/>
          <c:showVal val="0"/>
          <c:showCatName val="0"/>
          <c:showSerName val="0"/>
          <c:showPercent val="0"/>
          <c:showBubbleSize val="0"/>
        </c:dLbls>
        <c:gapWidth val="0"/>
        <c:overlap val="100"/>
        <c:axId val="-2135030024"/>
        <c:axId val="-2135044136"/>
      </c:barChart>
      <c:catAx>
        <c:axId val="-2135030024"/>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r>
                  <a:rPr lang="en-US" sz="2000" b="1">
                    <a:solidFill>
                      <a:schemeClr val="tx1"/>
                    </a:solidFill>
                    <a:latin typeface="Arial" panose="020B0604020202020204" pitchFamily="34" charset="0"/>
                    <a:cs typeface="Arial" panose="020B0604020202020204" pitchFamily="34" charset="0"/>
                  </a:rPr>
                  <a:t>octobre 2019</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044136"/>
        <c:crosses val="autoZero"/>
        <c:auto val="1"/>
        <c:lblAlgn val="ctr"/>
        <c:lblOffset val="100"/>
        <c:tickLblSkip val="2"/>
        <c:noMultiLvlLbl val="0"/>
      </c:catAx>
      <c:valAx>
        <c:axId val="-2135044136"/>
        <c:scaling>
          <c:orientation val="minMax"/>
          <c:max val="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03002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53A"/>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0</c:v>
                </c:pt>
                <c:pt idx="16">
                  <c:v>0</c:v>
                </c:pt>
                <c:pt idx="17">
                  <c:v>0</c:v>
                </c:pt>
                <c:pt idx="18">
                  <c:v>0</c:v>
                </c:pt>
                <c:pt idx="19">
                  <c:v>0</c:v>
                </c:pt>
                <c:pt idx="20">
                  <c:v>0</c:v>
                </c:pt>
                <c:pt idx="21">
                  <c:v>0</c:v>
                </c:pt>
                <c:pt idx="22">
                  <c:v>0</c:v>
                </c:pt>
                <c:pt idx="23">
                  <c:v>0</c:v>
                </c:pt>
                <c:pt idx="24">
                  <c:v>0</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980-4AF0-AC19-A991576594C2}"/>
            </c:ext>
          </c:extLst>
        </c:ser>
        <c:dLbls>
          <c:showLegendKey val="0"/>
          <c:showVal val="0"/>
          <c:showCatName val="0"/>
          <c:showSerName val="0"/>
          <c:showPercent val="0"/>
          <c:showBubbleSize val="0"/>
        </c:dLbls>
        <c:gapWidth val="0"/>
        <c:overlap val="100"/>
        <c:axId val="-2136216872"/>
        <c:axId val="-2136254392"/>
      </c:barChart>
      <c:catAx>
        <c:axId val="-2136216872"/>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800" b="1">
                    <a:solidFill>
                      <a:schemeClr val="tx1"/>
                    </a:solidFill>
                    <a:latin typeface="Arial" panose="020B0604020202020204" pitchFamily="34" charset="0"/>
                    <a:cs typeface="Arial" panose="020B0604020202020204" pitchFamily="34" charset="0"/>
                  </a:rPr>
                  <a:t>octobre 2019</a:t>
                </a:r>
              </a:p>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Date d'apparition</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6254392"/>
        <c:crosses val="autoZero"/>
        <c:auto val="1"/>
        <c:lblAlgn val="ctr"/>
        <c:lblOffset val="100"/>
        <c:tickLblSkip val="2"/>
        <c:noMultiLvlLbl val="0"/>
      </c:catAx>
      <c:valAx>
        <c:axId val="-2136254392"/>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6216872"/>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53A"/>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AE68-453F-86E1-9F28DA052889}"/>
            </c:ext>
          </c:extLst>
        </c:ser>
        <c:dLbls>
          <c:showLegendKey val="0"/>
          <c:showVal val="0"/>
          <c:showCatName val="0"/>
          <c:showSerName val="0"/>
          <c:showPercent val="0"/>
          <c:showBubbleSize val="0"/>
        </c:dLbls>
        <c:gapWidth val="0"/>
        <c:overlap val="100"/>
        <c:axId val="-2135160472"/>
        <c:axId val="-2135169560"/>
      </c:barChart>
      <c:catAx>
        <c:axId val="-2135160472"/>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800" b="1">
                    <a:solidFill>
                      <a:schemeClr val="tx1"/>
                    </a:solidFill>
                    <a:latin typeface="Arial" panose="020B0604020202020204" pitchFamily="34" charset="0"/>
                    <a:cs typeface="Arial" panose="020B0604020202020204" pitchFamily="34" charset="0"/>
                  </a:rPr>
                  <a:t>octobre 2019</a:t>
                </a:r>
              </a:p>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Date d'apparition</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169560"/>
        <c:crosses val="autoZero"/>
        <c:auto val="1"/>
        <c:lblAlgn val="ctr"/>
        <c:lblOffset val="100"/>
        <c:tickLblSkip val="2"/>
        <c:noMultiLvlLbl val="0"/>
      </c:catAx>
      <c:valAx>
        <c:axId val="-2135169560"/>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160472"/>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655172413793108E-2"/>
          <c:y val="8.6274509803921567E-2"/>
          <c:w val="0.91594827586206895"/>
          <c:h val="0.75686274509803919"/>
        </c:manualLayout>
      </c:layout>
      <c:barChart>
        <c:barDir val="col"/>
        <c:grouping val="clustered"/>
        <c:varyColors val="0"/>
        <c:ser>
          <c:idx val="0"/>
          <c:order val="0"/>
          <c:spPr>
            <a:solidFill>
              <a:srgbClr val="00953A"/>
            </a:solidFill>
            <a:ln w="10232">
              <a:solidFill>
                <a:srgbClr val="000000"/>
              </a:solidFill>
              <a:prstDash val="solid"/>
            </a:ln>
          </c:spPr>
          <c:invertIfNegative val="0"/>
          <c:val>
            <c:numRef>
              <c:f>Feuil1!$C$3:$C$10</c:f>
              <c:numCache>
                <c:formatCode>General</c:formatCode>
                <c:ptCount val="8"/>
                <c:pt idx="0">
                  <c:v>0</c:v>
                </c:pt>
                <c:pt idx="1">
                  <c:v>1</c:v>
                </c:pt>
                <c:pt idx="2">
                  <c:v>0</c:v>
                </c:pt>
                <c:pt idx="3">
                  <c:v>3</c:v>
                </c:pt>
                <c:pt idx="4">
                  <c:v>5</c:v>
                </c:pt>
                <c:pt idx="5">
                  <c:v>4</c:v>
                </c:pt>
                <c:pt idx="6">
                  <c:v>2</c:v>
                </c:pt>
                <c:pt idx="7">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741D-4B67-B9BF-B32824737D0A}"/>
            </c:ext>
          </c:extLst>
        </c:ser>
        <c:dLbls>
          <c:showLegendKey val="0"/>
          <c:showVal val="0"/>
          <c:showCatName val="0"/>
          <c:showSerName val="0"/>
          <c:showPercent val="0"/>
          <c:showBubbleSize val="0"/>
        </c:dLbls>
        <c:gapWidth val="0"/>
        <c:axId val="324418335"/>
        <c:axId val="1"/>
      </c:barChart>
      <c:catAx>
        <c:axId val="324418335"/>
        <c:scaling>
          <c:orientation val="minMax"/>
        </c:scaling>
        <c:delete val="0"/>
        <c:axPos val="b"/>
        <c:numFmt formatCode="General" sourceLinked="1"/>
        <c:majorTickMark val="out"/>
        <c:minorTickMark val="none"/>
        <c:tickLblPos val="nextTo"/>
        <c:spPr>
          <a:ln w="2558">
            <a:solidFill>
              <a:srgbClr val="000000"/>
            </a:solidFill>
            <a:prstDash val="solid"/>
          </a:ln>
        </c:spPr>
        <c:txPr>
          <a:bodyPr rot="0" vert="horz"/>
          <a:lstStyle/>
          <a:p>
            <a:pPr>
              <a:defRPr sz="765"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558">
            <a:solidFill>
              <a:srgbClr val="000000"/>
            </a:solidFill>
            <a:prstDash val="solid"/>
          </a:ln>
        </c:spPr>
        <c:txPr>
          <a:bodyPr rot="0" vert="horz"/>
          <a:lstStyle/>
          <a:p>
            <a:pPr>
              <a:defRPr sz="765" b="0" i="0" u="none" strike="noStrike" baseline="0">
                <a:solidFill>
                  <a:srgbClr val="000000"/>
                </a:solidFill>
                <a:latin typeface="Arial"/>
                <a:ea typeface="Arial"/>
                <a:cs typeface="Arial"/>
              </a:defRPr>
            </a:pPr>
            <a:endParaRPr lang="en-US"/>
          </a:p>
        </c:txPr>
        <c:crossAx val="324418335"/>
        <c:crosses val="autoZero"/>
        <c:crossBetween val="between"/>
      </c:valAx>
      <c:spPr>
        <a:noFill/>
        <a:ln w="10232">
          <a:solidFill>
            <a:srgbClr val="FFFFFF"/>
          </a:solidFill>
          <a:prstDash val="solid"/>
        </a:ln>
      </c:spPr>
    </c:plotArea>
    <c:plotVisOnly val="1"/>
    <c:dispBlanksAs val="gap"/>
    <c:showDLblsOverMax val="0"/>
  </c:chart>
  <c:spPr>
    <a:solidFill>
      <a:srgbClr val="FFFFFF"/>
    </a:solidFill>
    <a:ln>
      <a:noFill/>
    </a:ln>
  </c:spPr>
  <c:txPr>
    <a:bodyPr/>
    <a:lstStyle/>
    <a:p>
      <a:pPr>
        <a:defRPr sz="765" b="0" i="0" u="none" strike="noStrike" baseline="0">
          <a:solidFill>
            <a:srgbClr val="000000"/>
          </a:solidFill>
          <a:latin typeface="Arial"/>
          <a:ea typeface="Arial"/>
          <a:cs typeface="Arial"/>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741379310344834E-2"/>
          <c:y val="8.6274509803921567E-2"/>
          <c:w val="0.90086206896551724"/>
          <c:h val="0.75686274509803919"/>
        </c:manualLayout>
      </c:layout>
      <c:barChart>
        <c:barDir val="col"/>
        <c:grouping val="clustered"/>
        <c:varyColors val="0"/>
        <c:ser>
          <c:idx val="0"/>
          <c:order val="0"/>
          <c:spPr>
            <a:solidFill>
              <a:srgbClr val="00953A"/>
            </a:solidFill>
            <a:ln w="10437">
              <a:solidFill>
                <a:srgbClr val="000000"/>
              </a:solidFill>
              <a:prstDash val="solid"/>
            </a:ln>
          </c:spPr>
          <c:invertIfNegative val="0"/>
          <c:val>
            <c:numRef>
              <c:f>'Feuil1 (2)'!$C$3:$C$14</c:f>
              <c:numCache>
                <c:formatCode>General</c:formatCode>
                <c:ptCount val="12"/>
                <c:pt idx="0">
                  <c:v>0</c:v>
                </c:pt>
                <c:pt idx="1">
                  <c:v>1</c:v>
                </c:pt>
                <c:pt idx="2">
                  <c:v>4</c:v>
                </c:pt>
                <c:pt idx="3">
                  <c:v>6</c:v>
                </c:pt>
                <c:pt idx="4">
                  <c:v>8</c:v>
                </c:pt>
                <c:pt idx="5">
                  <c:v>9</c:v>
                </c:pt>
                <c:pt idx="6">
                  <c:v>7</c:v>
                </c:pt>
                <c:pt idx="7">
                  <c:v>7</c:v>
                </c:pt>
                <c:pt idx="8">
                  <c:v>6</c:v>
                </c:pt>
                <c:pt idx="9">
                  <c:v>5</c:v>
                </c:pt>
                <c:pt idx="10">
                  <c:v>5</c:v>
                </c:pt>
                <c:pt idx="11">
                  <c:v>2</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688-4769-82CF-621BE3268A5E}"/>
            </c:ext>
          </c:extLst>
        </c:ser>
        <c:dLbls>
          <c:showLegendKey val="0"/>
          <c:showVal val="0"/>
          <c:showCatName val="0"/>
          <c:showSerName val="0"/>
          <c:showPercent val="0"/>
          <c:showBubbleSize val="0"/>
        </c:dLbls>
        <c:gapWidth val="0"/>
        <c:axId val="871888640"/>
        <c:axId val="1"/>
      </c:barChart>
      <c:catAx>
        <c:axId val="871888640"/>
        <c:scaling>
          <c:orientation val="minMax"/>
        </c:scaling>
        <c:delete val="0"/>
        <c:axPos val="b"/>
        <c:numFmt formatCode="General" sourceLinked="1"/>
        <c:majorTickMark val="out"/>
        <c:minorTickMark val="none"/>
        <c:tickLblPos val="nextTo"/>
        <c:spPr>
          <a:ln w="2609">
            <a:solidFill>
              <a:srgbClr val="000000"/>
            </a:solidFill>
            <a:prstDash val="solid"/>
          </a:ln>
        </c:spPr>
        <c:txPr>
          <a:bodyPr rot="0" vert="horz"/>
          <a:lstStyle/>
          <a:p>
            <a:pPr>
              <a:defRPr sz="781"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609">
            <a:solidFill>
              <a:srgbClr val="000000"/>
            </a:solidFill>
            <a:prstDash val="solid"/>
          </a:ln>
        </c:spPr>
        <c:txPr>
          <a:bodyPr rot="0" vert="horz"/>
          <a:lstStyle/>
          <a:p>
            <a:pPr>
              <a:defRPr sz="781" b="0" i="0" u="none" strike="noStrike" baseline="0">
                <a:solidFill>
                  <a:srgbClr val="000000"/>
                </a:solidFill>
                <a:latin typeface="Arial"/>
                <a:ea typeface="Arial"/>
                <a:cs typeface="Arial"/>
              </a:defRPr>
            </a:pPr>
            <a:endParaRPr lang="en-US"/>
          </a:p>
        </c:txPr>
        <c:crossAx val="871888640"/>
        <c:crosses val="autoZero"/>
        <c:crossBetween val="between"/>
      </c:valAx>
      <c:spPr>
        <a:noFill/>
        <a:ln w="10437">
          <a:solidFill>
            <a:srgbClr val="FFFFFF"/>
          </a:solidFill>
          <a:prstDash val="solid"/>
        </a:ln>
      </c:spPr>
    </c:plotArea>
    <c:plotVisOnly val="1"/>
    <c:dispBlanksAs val="gap"/>
    <c:showDLblsOverMax val="0"/>
  </c:chart>
  <c:spPr>
    <a:solidFill>
      <a:srgbClr val="FFFFFF"/>
    </a:solidFill>
    <a:ln>
      <a:noFill/>
    </a:ln>
  </c:spPr>
  <c:txPr>
    <a:bodyPr/>
    <a:lstStyle/>
    <a:p>
      <a:pPr>
        <a:defRPr sz="781" b="0" i="0" u="none" strike="noStrike" baseline="0">
          <a:solidFill>
            <a:srgbClr val="000000"/>
          </a:solidFill>
          <a:latin typeface="Arial"/>
          <a:ea typeface="Arial"/>
          <a:cs typeface="Arial"/>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083333333333337E-2"/>
          <c:y val="8.6274509803921567E-2"/>
          <c:w val="0.90416666666666667"/>
          <c:h val="0.75686274509803919"/>
        </c:manualLayout>
      </c:layout>
      <c:barChart>
        <c:barDir val="col"/>
        <c:grouping val="clustered"/>
        <c:varyColors val="0"/>
        <c:ser>
          <c:idx val="0"/>
          <c:order val="0"/>
          <c:spPr>
            <a:solidFill>
              <a:srgbClr val="00953A"/>
            </a:solidFill>
            <a:ln w="10535">
              <a:solidFill>
                <a:srgbClr val="000000"/>
              </a:solidFill>
              <a:prstDash val="solid"/>
            </a:ln>
          </c:spPr>
          <c:invertIfNegative val="0"/>
          <c:val>
            <c:numRef>
              <c:f>propagated!$C$3:$C$15</c:f>
              <c:numCache>
                <c:formatCode>General</c:formatCode>
                <c:ptCount val="13"/>
                <c:pt idx="0">
                  <c:v>0</c:v>
                </c:pt>
                <c:pt idx="1">
                  <c:v>1</c:v>
                </c:pt>
                <c:pt idx="2">
                  <c:v>0</c:v>
                </c:pt>
                <c:pt idx="3">
                  <c:v>0</c:v>
                </c:pt>
                <c:pt idx="4">
                  <c:v>0</c:v>
                </c:pt>
                <c:pt idx="5">
                  <c:v>1</c:v>
                </c:pt>
                <c:pt idx="6">
                  <c:v>3</c:v>
                </c:pt>
                <c:pt idx="7">
                  <c:v>7</c:v>
                </c:pt>
                <c:pt idx="8">
                  <c:v>4</c:v>
                </c:pt>
                <c:pt idx="9">
                  <c:v>2</c:v>
                </c:pt>
                <c:pt idx="10">
                  <c:v>10</c:v>
                </c:pt>
                <c:pt idx="11">
                  <c:v>6</c:v>
                </c:pt>
                <c:pt idx="12">
                  <c:v>4</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F083-4439-9E4B-9F5DA61844EB}"/>
            </c:ext>
          </c:extLst>
        </c:ser>
        <c:dLbls>
          <c:showLegendKey val="0"/>
          <c:showVal val="0"/>
          <c:showCatName val="0"/>
          <c:showSerName val="0"/>
          <c:showPercent val="0"/>
          <c:showBubbleSize val="0"/>
        </c:dLbls>
        <c:gapWidth val="0"/>
        <c:axId val="1879600175"/>
        <c:axId val="1"/>
      </c:barChart>
      <c:catAx>
        <c:axId val="1879600175"/>
        <c:scaling>
          <c:orientation val="minMax"/>
        </c:scaling>
        <c:delete val="0"/>
        <c:axPos val="b"/>
        <c:numFmt formatCode="General" sourceLinked="1"/>
        <c:majorTickMark val="out"/>
        <c:minorTickMark val="none"/>
        <c:tickLblPos val="nextTo"/>
        <c:spPr>
          <a:ln w="2634">
            <a:solidFill>
              <a:srgbClr val="000000"/>
            </a:solidFill>
            <a:prstDash val="solid"/>
          </a:ln>
        </c:spPr>
        <c:txPr>
          <a:bodyPr rot="0" vert="horz"/>
          <a:lstStyle/>
          <a:p>
            <a:pPr>
              <a:defRPr sz="788"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634">
            <a:solidFill>
              <a:srgbClr val="000000"/>
            </a:solidFill>
            <a:prstDash val="solid"/>
          </a:ln>
        </c:spPr>
        <c:txPr>
          <a:bodyPr rot="0" vert="horz"/>
          <a:lstStyle/>
          <a:p>
            <a:pPr>
              <a:defRPr sz="788" b="0" i="0" u="none" strike="noStrike" baseline="0">
                <a:solidFill>
                  <a:srgbClr val="000000"/>
                </a:solidFill>
                <a:latin typeface="Arial"/>
                <a:ea typeface="Arial"/>
                <a:cs typeface="Arial"/>
              </a:defRPr>
            </a:pPr>
            <a:endParaRPr lang="en-US"/>
          </a:p>
        </c:txPr>
        <c:crossAx val="1879600175"/>
        <c:crosses val="autoZero"/>
        <c:crossBetween val="between"/>
      </c:valAx>
      <c:spPr>
        <a:noFill/>
        <a:ln w="10535">
          <a:solidFill>
            <a:srgbClr val="FFFFFF"/>
          </a:solidFill>
          <a:prstDash val="solid"/>
        </a:ln>
      </c:spPr>
    </c:plotArea>
    <c:plotVisOnly val="1"/>
    <c:dispBlanksAs val="gap"/>
    <c:showDLblsOverMax val="0"/>
  </c:chart>
  <c:spPr>
    <a:solidFill>
      <a:srgbClr val="FFFFFF"/>
    </a:solidFill>
    <a:ln>
      <a:noFill/>
    </a:ln>
  </c:spPr>
  <c:txPr>
    <a:bodyPr/>
    <a:lstStyle/>
    <a:p>
      <a:pPr>
        <a:defRPr sz="788" b="0" i="0" u="none" strike="noStrike" baseline="0">
          <a:solidFill>
            <a:srgbClr val="000000"/>
          </a:solidFill>
          <a:latin typeface="Arial"/>
          <a:ea typeface="Arial"/>
          <a:cs typeface="Arial"/>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741379310344834E-2"/>
          <c:y val="8.6274509803921567E-2"/>
          <c:w val="0.90086206896551724"/>
          <c:h val="0.75686274509803919"/>
        </c:manualLayout>
      </c:layout>
      <c:barChart>
        <c:barDir val="col"/>
        <c:grouping val="clustered"/>
        <c:varyColors val="0"/>
        <c:ser>
          <c:idx val="0"/>
          <c:order val="0"/>
          <c:spPr>
            <a:solidFill>
              <a:srgbClr val="00953A"/>
            </a:solidFill>
            <a:ln w="9525">
              <a:solidFill>
                <a:srgbClr val="000000"/>
              </a:solidFill>
              <a:prstDash val="solid"/>
            </a:ln>
          </c:spPr>
          <c:invertIfNegative val="0"/>
          <c:val>
            <c:numRef>
              <c:f>intermittent!$C$3:$C$24</c:f>
              <c:numCache>
                <c:formatCode>General</c:formatCode>
                <c:ptCount val="22"/>
                <c:pt idx="0">
                  <c:v>0</c:v>
                </c:pt>
                <c:pt idx="1">
                  <c:v>0</c:v>
                </c:pt>
                <c:pt idx="2">
                  <c:v>1</c:v>
                </c:pt>
                <c:pt idx="3">
                  <c:v>3</c:v>
                </c:pt>
                <c:pt idx="4">
                  <c:v>0</c:v>
                </c:pt>
                <c:pt idx="5">
                  <c:v>0</c:v>
                </c:pt>
                <c:pt idx="6">
                  <c:v>0</c:v>
                </c:pt>
                <c:pt idx="7">
                  <c:v>0</c:v>
                </c:pt>
                <c:pt idx="8">
                  <c:v>1</c:v>
                </c:pt>
                <c:pt idx="9">
                  <c:v>0</c:v>
                </c:pt>
                <c:pt idx="10">
                  <c:v>0</c:v>
                </c:pt>
                <c:pt idx="11">
                  <c:v>1</c:v>
                </c:pt>
                <c:pt idx="12">
                  <c:v>0</c:v>
                </c:pt>
                <c:pt idx="13">
                  <c:v>0</c:v>
                </c:pt>
                <c:pt idx="14">
                  <c:v>4</c:v>
                </c:pt>
                <c:pt idx="15">
                  <c:v>3</c:v>
                </c:pt>
                <c:pt idx="16">
                  <c:v>0</c:v>
                </c:pt>
                <c:pt idx="17">
                  <c:v>0</c:v>
                </c:pt>
                <c:pt idx="18">
                  <c:v>0</c:v>
                </c:pt>
                <c:pt idx="19">
                  <c:v>1</c:v>
                </c:pt>
                <c:pt idx="20">
                  <c:v>0</c:v>
                </c:pt>
                <c:pt idx="21">
                  <c:v>2</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862B-4520-B920-82BDA8D01AEF}"/>
            </c:ext>
          </c:extLst>
        </c:ser>
        <c:dLbls>
          <c:showLegendKey val="0"/>
          <c:showVal val="0"/>
          <c:showCatName val="0"/>
          <c:showSerName val="0"/>
          <c:showPercent val="0"/>
          <c:showBubbleSize val="0"/>
        </c:dLbls>
        <c:gapWidth val="0"/>
        <c:axId val="161688512"/>
        <c:axId val="1"/>
      </c:barChart>
      <c:catAx>
        <c:axId val="161688512"/>
        <c:scaling>
          <c:orientation val="minMax"/>
        </c:scaling>
        <c:delete val="0"/>
        <c:axPos val="b"/>
        <c:numFmt formatCode="General" sourceLinked="1"/>
        <c:majorTickMark val="out"/>
        <c:minorTickMark val="none"/>
        <c:tickLblPos val="nextTo"/>
        <c:spPr>
          <a:ln w="2781">
            <a:solidFill>
              <a:srgbClr val="000000"/>
            </a:solidFill>
            <a:prstDash val="solid"/>
          </a:ln>
        </c:spPr>
        <c:txPr>
          <a:bodyPr rot="0" vert="horz"/>
          <a:lstStyle/>
          <a:p>
            <a:pPr>
              <a:defRPr sz="832"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max val="10"/>
        </c:scaling>
        <c:delete val="0"/>
        <c:axPos val="l"/>
        <c:numFmt formatCode="General" sourceLinked="1"/>
        <c:majorTickMark val="out"/>
        <c:minorTickMark val="none"/>
        <c:tickLblPos val="nextTo"/>
        <c:spPr>
          <a:ln w="2781">
            <a:solidFill>
              <a:srgbClr val="000000"/>
            </a:solidFill>
            <a:prstDash val="solid"/>
          </a:ln>
        </c:spPr>
        <c:txPr>
          <a:bodyPr rot="0" vert="horz"/>
          <a:lstStyle/>
          <a:p>
            <a:pPr>
              <a:defRPr sz="832" b="0" i="0" u="none" strike="noStrike" baseline="0">
                <a:solidFill>
                  <a:srgbClr val="000000"/>
                </a:solidFill>
                <a:latin typeface="Arial"/>
                <a:ea typeface="Arial"/>
                <a:cs typeface="Arial"/>
              </a:defRPr>
            </a:pPr>
            <a:endParaRPr lang="en-US"/>
          </a:p>
        </c:txPr>
        <c:crossAx val="161688512"/>
        <c:crosses val="autoZero"/>
        <c:crossBetween val="between"/>
        <c:minorUnit val="1"/>
      </c:valAx>
      <c:spPr>
        <a:noFill/>
        <a:ln w="11123">
          <a:solidFill>
            <a:srgbClr val="FFFFFF"/>
          </a:solidFill>
          <a:prstDash val="solid"/>
        </a:ln>
      </c:spPr>
    </c:plotArea>
    <c:plotVisOnly val="1"/>
    <c:dispBlanksAs val="gap"/>
    <c:showDLblsOverMax val="0"/>
  </c:chart>
  <c:spPr>
    <a:solidFill>
      <a:srgbClr val="FFFFFF"/>
    </a:solidFill>
    <a:ln>
      <a:noFill/>
    </a:ln>
  </c:spPr>
  <c:txPr>
    <a:bodyPr/>
    <a:lstStyle/>
    <a:p>
      <a:pPr>
        <a:defRPr sz="832" b="0" i="0" u="none" strike="noStrike" baseline="0">
          <a:solidFill>
            <a:srgbClr val="000000"/>
          </a:solidFill>
          <a:latin typeface="Arial"/>
          <a:ea typeface="Arial"/>
          <a:cs typeface="Arial"/>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53A"/>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788A-4FAD-A27D-5FEF22BDE6C5}"/>
            </c:ext>
          </c:extLst>
        </c:ser>
        <c:dLbls>
          <c:showLegendKey val="0"/>
          <c:showVal val="0"/>
          <c:showCatName val="0"/>
          <c:showSerName val="0"/>
          <c:showPercent val="0"/>
          <c:showBubbleSize val="0"/>
        </c:dLbls>
        <c:gapWidth val="0"/>
        <c:overlap val="100"/>
        <c:axId val="-2121050312"/>
        <c:axId val="-2121036104"/>
      </c:barChart>
      <c:catAx>
        <c:axId val="-2121050312"/>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800" b="1">
                    <a:solidFill>
                      <a:schemeClr val="tx1"/>
                    </a:solidFill>
                    <a:latin typeface="Arial" panose="020B0604020202020204" pitchFamily="34" charset="0"/>
                    <a:cs typeface="Arial" panose="020B0604020202020204" pitchFamily="34" charset="0"/>
                  </a:rPr>
                  <a:t>octobre 2019</a:t>
                </a:r>
              </a:p>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Date d'apparition</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21036104"/>
        <c:crosses val="autoZero"/>
        <c:auto val="1"/>
        <c:lblAlgn val="ctr"/>
        <c:lblOffset val="100"/>
        <c:tickLblSkip val="2"/>
        <c:noMultiLvlLbl val="0"/>
      </c:catAx>
      <c:valAx>
        <c:axId val="-2121036104"/>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21050312"/>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1A60-4EFA-BE4B-EA2E14C3A9A7}"/>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600" baseline="0"/>
                  <a:t>Décembre</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600" baseline="0"/>
                  <a:t>Nombre de cas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sz="1100" baseline="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baseline="0">
                <a:solidFill>
                  <a:sysClr val="windowText" lastClr="000000"/>
                </a:solidFill>
                <a:effectLst/>
              </a:rPr>
              <a:t>Cas de gastro-entérite, Village A, janvier 2016</a:t>
            </a:r>
            <a:endParaRPr lang="en-US" sz="1400">
              <a:solidFill>
                <a:sysClr val="windowText" lastClr="000000"/>
              </a:solidFill>
              <a:effectLst/>
            </a:endParaRPr>
          </a:p>
        </c:rich>
      </c:tx>
      <c:overlay val="0"/>
      <c:spPr>
        <a:solidFill>
          <a:sysClr val="window" lastClr="FFFFFF"/>
        </a:solidFill>
        <a:ln>
          <a:noFill/>
        </a:ln>
        <a:effectLst/>
      </c:spPr>
    </c:title>
    <c:autoTitleDeleted val="0"/>
    <c:plotArea>
      <c:layout>
        <c:manualLayout>
          <c:layoutTarget val="inner"/>
          <c:xMode val="edge"/>
          <c:yMode val="edge"/>
          <c:x val="9.4328112832049837E-2"/>
          <c:y val="0.194282954214057"/>
          <c:w val="0.87233855383461678"/>
          <c:h val="0.61498432487605703"/>
        </c:manualLayout>
      </c:layout>
      <c:barChart>
        <c:barDir val="col"/>
        <c:grouping val="clustered"/>
        <c:varyColors val="0"/>
        <c:ser>
          <c:idx val="0"/>
          <c:order val="0"/>
          <c:spPr>
            <a:solidFill>
              <a:srgbClr val="00953A"/>
            </a:solidFill>
            <a:ln>
              <a:solidFill>
                <a:schemeClr val="dk1"/>
              </a:solidFill>
            </a:ln>
            <a:effectLst/>
          </c:spPr>
          <c:invertIfNegative val="0"/>
          <c:val>
            <c:numRef>
              <c:f>Sheet1!$E$3:$T$3</c:f>
              <c:numCache>
                <c:formatCode>General</c:formatCode>
                <c:ptCount val="16"/>
                <c:pt idx="0">
                  <c:v>0</c:v>
                </c:pt>
                <c:pt idx="1">
                  <c:v>0</c:v>
                </c:pt>
                <c:pt idx="2">
                  <c:v>1</c:v>
                </c:pt>
                <c:pt idx="3">
                  <c:v>3</c:v>
                </c:pt>
                <c:pt idx="4">
                  <c:v>8</c:v>
                </c:pt>
                <c:pt idx="5">
                  <c:v>6</c:v>
                </c:pt>
                <c:pt idx="6">
                  <c:v>3</c:v>
                </c:pt>
                <c:pt idx="7">
                  <c:v>1</c:v>
                </c:pt>
                <c:pt idx="8">
                  <c:v>2</c:v>
                </c:pt>
                <c:pt idx="9">
                  <c:v>1</c:v>
                </c:pt>
                <c:pt idx="10">
                  <c:v>0</c:v>
                </c:pt>
                <c:pt idx="11">
                  <c:v>2</c:v>
                </c:pt>
                <c:pt idx="12">
                  <c:v>0</c:v>
                </c:pt>
                <c:pt idx="13">
                  <c:v>1</c:v>
                </c:pt>
                <c:pt idx="14">
                  <c:v>0</c:v>
                </c:pt>
                <c:pt idx="15">
                  <c:v>0</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0-0269-4F23-8655-2863C13473B3}"/>
            </c:ext>
          </c:extLst>
        </c:ser>
        <c:dLbls>
          <c:showLegendKey val="0"/>
          <c:showVal val="0"/>
          <c:showCatName val="0"/>
          <c:showSerName val="0"/>
          <c:showPercent val="0"/>
          <c:showBubbleSize val="0"/>
        </c:dLbls>
        <c:gapWidth val="0"/>
        <c:overlap val="-27"/>
        <c:axId val="-2130993480"/>
        <c:axId val="-213098708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02D57815-91ED-43cb-92C2-25804820EDAC}">
            <c15:filteredBarSeries>
              <c15:ser>
                <c:idx val="1"/>
                <c:order val="1"/>
                <c:spPr>
                  <a:solidFill>
                    <a:schemeClr val="accent2"/>
                  </a:solidFill>
                  <a:ln>
                    <a:noFill/>
                  </a:ln>
                  <a:effectLst/>
                </c:spPr>
                <c:invertIfNegative val="0"/>
                <c:val>
                  <c:numRef>
                    <c:extLst xmlns:mc="http://schemas.openxmlformats.org/markup-compatibility/2006" xmlns:c14="http://schemas.microsoft.com/office/drawing/2007/8/2/chart" xmlns:c16="http://schemas.microsoft.com/office/drawing/2014/chart">
                      <c:ext uri="{02D57815-91ED-43cb-92C2-25804820EDAC}">
                        <c15:formulaRef>
                          <c15:sqref>Sheet1!$E$4:$T$4</c15:sqref>
                        </c15:formulaRef>
                      </c:ext>
                    </c:extLst>
                    <c:numCache>
                      <c:formatCode>General</c:formatCode>
                      <c:ptCount val="1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0269-4F23-8655-2863C13473B3}"/>
                  </c:ext>
                </c:extLst>
              </c15:ser>
            </c15:filteredBarSeries>
          </c:ext>
        </c:extLst>
      </c:barChart>
      <c:catAx>
        <c:axId val="-21309934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Heures</a:t>
                </a:r>
              </a:p>
            </c:rich>
          </c:tx>
          <c:overlay val="0"/>
          <c:spPr>
            <a:noFill/>
            <a:ln>
              <a:noFill/>
            </a:ln>
            <a:effectLst/>
          </c:spPr>
        </c:title>
        <c:majorTickMark val="out"/>
        <c:minorTickMark val="none"/>
        <c:tickLblPos val="nextTo"/>
        <c:spPr>
          <a:noFill/>
          <a:ln w="9525" cap="flat" cmpd="sng" algn="ctr">
            <a:solidFill>
              <a:schemeClr val="dk1"/>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2130987080"/>
        <c:crosses val="autoZero"/>
        <c:auto val="1"/>
        <c:lblAlgn val="ctr"/>
        <c:lblOffset val="100"/>
        <c:noMultiLvlLbl val="0"/>
      </c:catAx>
      <c:valAx>
        <c:axId val="-2130987080"/>
        <c:scaling>
          <c:orientation val="minMax"/>
        </c:scaling>
        <c:delete val="0"/>
        <c:axPos val="l"/>
        <c:majorGridlines>
          <c:spPr>
            <a:ln w="9525" cap="flat" cmpd="sng" algn="ctr">
              <a:noFill/>
              <a:round/>
            </a:ln>
            <a:effectLst/>
          </c:spPr>
        </c:majorGridlines>
        <c:title>
          <c:tx>
            <c:rich>
              <a:bodyPr/>
              <a:lstStyle/>
              <a:p>
                <a:pPr>
                  <a:defRPr b="0"/>
                </a:pPr>
                <a:r>
                  <a:rPr lang="en-US" b="0"/>
                  <a:t>Nombre de </a:t>
                </a:r>
                <a:r>
                  <a:rPr lang="en-US" b="0" baseline="0"/>
                  <a:t>cas</a:t>
                </a:r>
                <a:endParaRPr lang="en-US" b="0"/>
              </a:p>
            </c:rich>
          </c:tx>
          <c:layout>
            <c:manualLayout>
              <c:xMode val="edge"/>
              <c:yMode val="edge"/>
              <c:x val="0"/>
              <c:y val="0.31905255819864264"/>
            </c:manualLayout>
          </c:layout>
          <c:overlay val="0"/>
        </c:title>
        <c:numFmt formatCode="General" sourceLinked="1"/>
        <c:majorTickMark val="out"/>
        <c:minorTickMark val="none"/>
        <c:tickLblPos val="nextTo"/>
        <c:spPr>
          <a:noFill/>
          <a:ln>
            <a:solidFill>
              <a:schemeClr val="dk1"/>
            </a:solidFill>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n-US"/>
          </a:p>
        </c:txPr>
        <c:crossAx val="-2130993480"/>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36374335460591"/>
          <c:y val="4.8093646956512734E-2"/>
          <c:w val="0.83277389745767505"/>
          <c:h val="0.72185473100635145"/>
        </c:manualLayout>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C4A5-4B89-A0C6-9821D653C3D8}"/>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Décembre</a:t>
                </a:r>
              </a:p>
            </c:rich>
          </c:tx>
          <c:layout>
            <c:manualLayout>
              <c:xMode val="edge"/>
              <c:yMode val="edge"/>
              <c:x val="0.461579090004196"/>
              <c:y val="0.90796291599157275"/>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fr-FR" sz="1600" b="0" i="0" u="none" strike="noStrike" kern="1200" baseline="0" noProof="0">
                    <a:solidFill>
                      <a:schemeClr val="tx1">
                        <a:lumMod val="65000"/>
                        <a:lumOff val="35000"/>
                      </a:schemeClr>
                    </a:solidFill>
                    <a:latin typeface="+mn-lt"/>
                    <a:ea typeface="+mn-ea"/>
                    <a:cs typeface="+mn-cs"/>
                  </a:defRPr>
                </a:pPr>
                <a:r>
                  <a:rPr lang="fr-FR" sz="1600" noProof="0" dirty="0"/>
                  <a:t>Nombre</a:t>
                </a:r>
                <a:r>
                  <a:rPr lang="fr-FR" sz="1600" baseline="0" noProof="0" dirty="0"/>
                  <a:t> de c</a:t>
                </a:r>
                <a:r>
                  <a:rPr lang="fr-FR" sz="1600" noProof="0" dirty="0"/>
                  <a:t>as</a:t>
                </a:r>
              </a:p>
            </c:rich>
          </c:tx>
          <c:layout>
            <c:manualLayout>
              <c:xMode val="edge"/>
              <c:yMode val="edge"/>
              <c:x val="1.2234025937404757E-2"/>
              <c:y val="0.22156711511882518"/>
            </c:manualLayout>
          </c:layout>
          <c:overlay val="0"/>
          <c:spPr>
            <a:noFill/>
            <a:ln>
              <a:noFill/>
            </a:ln>
            <a:effectLst/>
          </c:spPr>
          <c:txPr>
            <a:bodyPr rot="-5400000" spcFirstLastPara="1" vertOverflow="ellipsis" vert="horz" wrap="square" anchor="ctr" anchorCtr="1"/>
            <a:lstStyle/>
            <a:p>
              <a:pPr>
                <a:defRPr lang="fr-FR" sz="1600" b="0" i="0" u="none" strike="noStrike" kern="1200" baseline="0" noProof="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E665-48FB-B3A8-DBEDDBFCED44}"/>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r>
                  <a:rPr lang="en-US" sz="1800">
                    <a:solidFill>
                      <a:schemeClr val="tx1"/>
                    </a:solidFill>
                  </a:rPr>
                  <a:t>Décembre</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r>
                  <a:rPr lang="fr-FR" sz="1800" noProof="0" dirty="0">
                    <a:solidFill>
                      <a:schemeClr val="tx1"/>
                    </a:solidFill>
                  </a:rPr>
                  <a:t>Nombre</a:t>
                </a:r>
                <a:r>
                  <a:rPr lang="fr-FR" sz="1800" baseline="0" noProof="0" dirty="0">
                    <a:solidFill>
                      <a:schemeClr val="tx1"/>
                    </a:solidFill>
                  </a:rPr>
                  <a:t> de c</a:t>
                </a:r>
                <a:r>
                  <a:rPr lang="fr-FR" sz="1800" noProof="0" dirty="0">
                    <a:solidFill>
                      <a:schemeClr val="tx1"/>
                    </a:solidFill>
                  </a:rPr>
                  <a:t>as</a:t>
                </a:r>
              </a:p>
            </c:rich>
          </c:tx>
          <c:layout>
            <c:manualLayout>
              <c:xMode val="edge"/>
              <c:yMode val="edge"/>
              <c:x val="1.9299820087853862E-2"/>
              <c:y val="0.19739346888701387"/>
            </c:manualLayout>
          </c:layout>
          <c:overlay val="0"/>
          <c:spPr>
            <a:noFill/>
            <a:ln>
              <a:noFill/>
            </a:ln>
            <a:effectLst/>
          </c:spPr>
          <c:txPr>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037-4172-A24A-B643C4368951}"/>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r>
                  <a:rPr lang="en-US" sz="1800">
                    <a:solidFill>
                      <a:schemeClr val="tx1"/>
                    </a:solidFill>
                  </a:rPr>
                  <a:t>Décembre</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r>
                  <a:rPr lang="fr-FR" sz="1800" baseline="0" noProof="0" dirty="0">
                    <a:solidFill>
                      <a:schemeClr val="tx1"/>
                    </a:solidFill>
                  </a:rPr>
                  <a:t>Nombre de cas</a:t>
                </a:r>
                <a:endParaRPr lang="fr-FR" sz="1800" noProof="0" dirty="0">
                  <a:solidFill>
                    <a:schemeClr val="tx1"/>
                  </a:solidFill>
                </a:endParaRPr>
              </a:p>
            </c:rich>
          </c:tx>
          <c:overlay val="0"/>
          <c:spPr>
            <a:noFill/>
            <a:ln>
              <a:noFill/>
            </a:ln>
            <a:effectLst/>
          </c:spPr>
          <c:txPr>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endParaRPr lang="fr-F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FFAD-4E68-93EF-B172F1115835}"/>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Décembre</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fr-FR" sz="1400" b="0" i="0" u="none" strike="noStrike" kern="1200" baseline="0" noProof="0">
                    <a:solidFill>
                      <a:schemeClr val="tx1">
                        <a:lumMod val="65000"/>
                        <a:lumOff val="35000"/>
                      </a:schemeClr>
                    </a:solidFill>
                    <a:latin typeface="+mn-lt"/>
                    <a:ea typeface="+mn-ea"/>
                    <a:cs typeface="+mn-cs"/>
                  </a:defRPr>
                </a:pPr>
                <a:r>
                  <a:rPr lang="fr-FR" noProof="0" dirty="0"/>
                  <a:t>Nombre</a:t>
                </a:r>
                <a:r>
                  <a:rPr lang="fr-FR" baseline="0" noProof="0" dirty="0"/>
                  <a:t> de c</a:t>
                </a:r>
                <a:r>
                  <a:rPr lang="fr-FR" noProof="0" dirty="0"/>
                  <a:t>as</a:t>
                </a:r>
              </a:p>
            </c:rich>
          </c:tx>
          <c:layout>
            <c:manualLayout>
              <c:xMode val="edge"/>
              <c:yMode val="edge"/>
              <c:x val="2.1444230739159669E-2"/>
              <c:y val="0.2533848642818623"/>
            </c:manualLayout>
          </c:layout>
          <c:overlay val="0"/>
          <c:spPr>
            <a:noFill/>
            <a:ln>
              <a:noFill/>
            </a:ln>
            <a:effectLst/>
          </c:spPr>
          <c:txPr>
            <a:bodyPr rot="-5400000" spcFirstLastPara="1" vertOverflow="ellipsis" vert="horz" wrap="square" anchor="ctr" anchorCtr="1"/>
            <a:lstStyle/>
            <a:p>
              <a:pPr>
                <a:defRPr lang="fr-FR" sz="1400" b="0" i="0" u="none" strike="noStrike" kern="1200" baseline="0" noProof="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Nombre de cas</c:v>
                </c:pt>
              </c:strCache>
            </c:strRef>
          </c:tx>
          <c:spPr>
            <a:solidFill>
              <a:srgbClr val="00953A"/>
            </a:solidFill>
            <a:ln>
              <a:solidFill>
                <a:schemeClr val="tx1"/>
              </a:solidFill>
            </a:ln>
            <a:effectLst/>
          </c:spPr>
          <c:invertIfNegative val="0"/>
          <c:cat>
            <c:numRef>
              <c:f>Sheet1!$A$2:$A$18</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Sheet1!$B$2:$B$18</c:f>
              <c:numCache>
                <c:formatCode>General</c:formatCode>
                <c:ptCount val="17"/>
                <c:pt idx="0">
                  <c:v>0</c:v>
                </c:pt>
                <c:pt idx="1">
                  <c:v>0</c:v>
                </c:pt>
                <c:pt idx="2">
                  <c:v>0</c:v>
                </c:pt>
                <c:pt idx="3">
                  <c:v>0</c:v>
                </c:pt>
                <c:pt idx="4">
                  <c:v>0</c:v>
                </c:pt>
                <c:pt idx="5">
                  <c:v>0</c:v>
                </c:pt>
                <c:pt idx="6">
                  <c:v>6</c:v>
                </c:pt>
                <c:pt idx="7">
                  <c:v>8</c:v>
                </c:pt>
                <c:pt idx="8">
                  <c:v>12</c:v>
                </c:pt>
                <c:pt idx="9">
                  <c:v>6</c:v>
                </c:pt>
                <c:pt idx="10">
                  <c:v>4</c:v>
                </c:pt>
                <c:pt idx="11">
                  <c:v>2</c:v>
                </c:pt>
                <c:pt idx="12">
                  <c:v>0</c:v>
                </c:pt>
                <c:pt idx="13">
                  <c:v>0</c:v>
                </c:pt>
                <c:pt idx="14">
                  <c:v>0</c:v>
                </c:pt>
                <c:pt idx="1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43FC-4168-86E5-2400F937D4C2}"/>
            </c:ext>
          </c:extLst>
        </c:ser>
        <c:dLbls>
          <c:showLegendKey val="0"/>
          <c:showVal val="0"/>
          <c:showCatName val="0"/>
          <c:showSerName val="0"/>
          <c:showPercent val="0"/>
          <c:showBubbleSize val="0"/>
        </c:dLbls>
        <c:gapWidth val="0"/>
        <c:overlap val="-27"/>
        <c:axId val="1243350431"/>
        <c:axId val="1243351391"/>
      </c:barChart>
      <c:catAx>
        <c:axId val="1243350431"/>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r>
                  <a:rPr lang="en-US" sz="1800">
                    <a:solidFill>
                      <a:schemeClr val="tx1"/>
                    </a:solidFill>
                  </a:rPr>
                  <a:t>Décembre</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1243351391"/>
        <c:crosses val="autoZero"/>
        <c:auto val="1"/>
        <c:lblAlgn val="ctr"/>
        <c:lblOffset val="100"/>
        <c:noMultiLvlLbl val="0"/>
      </c:catAx>
      <c:valAx>
        <c:axId val="12433513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r>
                  <a:rPr lang="fr-FR" sz="1800" baseline="0" noProof="0" dirty="0">
                    <a:solidFill>
                      <a:schemeClr val="tx1"/>
                    </a:solidFill>
                  </a:rPr>
                  <a:t>Nombre de cas</a:t>
                </a:r>
                <a:endParaRPr lang="fr-FR" sz="1800" noProof="0" dirty="0">
                  <a:solidFill>
                    <a:schemeClr val="tx1"/>
                  </a:solidFill>
                </a:endParaRPr>
              </a:p>
            </c:rich>
          </c:tx>
          <c:layout>
            <c:manualLayout>
              <c:xMode val="edge"/>
              <c:yMode val="edge"/>
              <c:x val="2.1444244542059846E-2"/>
              <c:y val="0.21793746085318066"/>
            </c:manualLayout>
          </c:layout>
          <c:overlay val="0"/>
          <c:spPr>
            <a:noFill/>
            <a:ln>
              <a:noFill/>
            </a:ln>
            <a:effectLst/>
          </c:spPr>
          <c:txPr>
            <a:bodyPr rot="-5400000" spcFirstLastPara="1" vertOverflow="ellipsis" vert="horz" wrap="square" anchor="ctr" anchorCtr="1"/>
            <a:lstStyle/>
            <a:p>
              <a:pPr>
                <a:defRPr lang="fr-FR" sz="1800" b="0" i="0" u="none" strike="noStrike" kern="1200" baseline="0" noProof="0">
                  <a:solidFill>
                    <a:schemeClr val="tx1"/>
                  </a:solidFill>
                  <a:latin typeface="+mn-lt"/>
                  <a:ea typeface="+mn-ea"/>
                  <a:cs typeface="+mn-cs"/>
                </a:defRPr>
              </a:pPr>
              <a:endParaRPr lang="fr-F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124335043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00419903076451"/>
          <c:y val="4.3947690941303783E-2"/>
          <c:w val="0.87479393946001061"/>
          <c:h val="0.70070569511727554"/>
        </c:manualLayout>
      </c:layout>
      <c:barChart>
        <c:barDir val="col"/>
        <c:grouping val="stacked"/>
        <c:varyColors val="0"/>
        <c:ser>
          <c:idx val="0"/>
          <c:order val="0"/>
          <c:tx>
            <c:strRef>
              <c:f>Sheet1!$B$1</c:f>
              <c:strCache>
                <c:ptCount val="1"/>
                <c:pt idx="0">
                  <c:v>Cas</c:v>
                </c:pt>
              </c:strCache>
            </c:strRef>
          </c:tx>
          <c:spPr>
            <a:solidFill>
              <a:srgbClr val="00953A"/>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91A6-46AE-B76B-8B6913BDC632}"/>
            </c:ext>
          </c:extLst>
        </c:ser>
        <c:dLbls>
          <c:showLegendKey val="0"/>
          <c:showVal val="0"/>
          <c:showCatName val="0"/>
          <c:showSerName val="0"/>
          <c:showPercent val="0"/>
          <c:showBubbleSize val="0"/>
        </c:dLbls>
        <c:gapWidth val="0"/>
        <c:overlap val="100"/>
        <c:axId val="-2135312824"/>
        <c:axId val="-2135345096"/>
      </c:barChart>
      <c:catAx>
        <c:axId val="-2135312824"/>
        <c:scaling>
          <c:orientation val="minMax"/>
        </c:scaling>
        <c:delete val="0"/>
        <c:axPos val="b"/>
        <c:title>
          <c:tx>
            <c:rich>
              <a:bodyPr rot="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Jour d'apparition</a:t>
                </a:r>
              </a:p>
            </c:rich>
          </c:tx>
          <c:layout>
            <c:manualLayout>
              <c:xMode val="edge"/>
              <c:yMode val="edge"/>
              <c:x val="0.44199153699185362"/>
              <c:y val="0.83448849860846908"/>
            </c:manualLayout>
          </c:layout>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345096"/>
        <c:crosses val="autoZero"/>
        <c:auto val="1"/>
        <c:lblAlgn val="ctr"/>
        <c:lblOffset val="100"/>
        <c:tickLblSkip val="2"/>
        <c:noMultiLvlLbl val="0"/>
      </c:catAx>
      <c:valAx>
        <c:axId val="-213534509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31282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1"/>
          <c:order val="0"/>
          <c:tx>
            <c:v>Cas</c:v>
          </c:tx>
          <c:spPr>
            <a:solidFill>
              <a:srgbClr val="00973B"/>
            </a:solidFill>
            <a:ln>
              <a:solidFill>
                <a:schemeClr val="tx1"/>
              </a:solidFill>
            </a:ln>
          </c:spPr>
          <c:invertIfNegative val="0"/>
          <c:cat>
            <c:numRef>
              <c:f>Sheet1!$A$3:$A$19</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numCache>
            </c:numRef>
          </c:cat>
          <c:val>
            <c:numRef>
              <c:f>Sheet1!$B$3:$B$19</c:f>
              <c:numCache>
                <c:formatCode>General</c:formatCode>
                <c:ptCount val="17"/>
                <c:pt idx="0">
                  <c:v>1</c:v>
                </c:pt>
                <c:pt idx="1">
                  <c:v>0</c:v>
                </c:pt>
                <c:pt idx="2">
                  <c:v>1</c:v>
                </c:pt>
                <c:pt idx="3">
                  <c:v>0</c:v>
                </c:pt>
                <c:pt idx="4">
                  <c:v>3</c:v>
                </c:pt>
                <c:pt idx="5">
                  <c:v>10</c:v>
                </c:pt>
                <c:pt idx="6">
                  <c:v>14</c:v>
                </c:pt>
                <c:pt idx="7">
                  <c:v>11</c:v>
                </c:pt>
                <c:pt idx="8">
                  <c:v>7</c:v>
                </c:pt>
                <c:pt idx="9">
                  <c:v>3</c:v>
                </c:pt>
                <c:pt idx="10">
                  <c:v>2</c:v>
                </c:pt>
                <c:pt idx="11">
                  <c:v>2</c:v>
                </c:pt>
                <c:pt idx="12">
                  <c:v>0</c:v>
                </c:pt>
                <c:pt idx="13">
                  <c:v>1</c:v>
                </c:pt>
                <c:pt idx="14">
                  <c:v>1</c:v>
                </c:pt>
                <c:pt idx="15">
                  <c:v>0</c:v>
                </c:pt>
                <c:pt idx="16">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E053-469B-B2A7-B70B6E9E5506}"/>
            </c:ext>
          </c:extLst>
        </c:ser>
        <c:dLbls>
          <c:showLegendKey val="0"/>
          <c:showVal val="0"/>
          <c:showCatName val="0"/>
          <c:showSerName val="0"/>
          <c:showPercent val="0"/>
          <c:showBubbleSize val="0"/>
        </c:dLbls>
        <c:gapWidth val="0"/>
        <c:overlap val="100"/>
        <c:axId val="-2120963880"/>
        <c:axId val="-2120960648"/>
      </c:barChart>
      <c:catAx>
        <c:axId val="-2120963880"/>
        <c:scaling>
          <c:orientation val="minMax"/>
        </c:scaling>
        <c:delete val="0"/>
        <c:axPos val="b"/>
        <c:numFmt formatCode="General" sourceLinked="1"/>
        <c:majorTickMark val="out"/>
        <c:minorTickMark val="none"/>
        <c:tickLblPos val="nextTo"/>
        <c:txPr>
          <a:bodyPr/>
          <a:lstStyle/>
          <a:p>
            <a:pPr>
              <a:defRPr sz="1800" baseline="0">
                <a:solidFill>
                  <a:schemeClr val="bg1"/>
                </a:solidFill>
              </a:defRPr>
            </a:pPr>
            <a:endParaRPr lang="en-US"/>
          </a:p>
        </c:txPr>
        <c:crossAx val="-2120960648"/>
        <c:crosses val="autoZero"/>
        <c:auto val="1"/>
        <c:lblAlgn val="ctr"/>
        <c:lblOffset val="100"/>
        <c:noMultiLvlLbl val="0"/>
      </c:catAx>
      <c:valAx>
        <c:axId val="-2120960648"/>
        <c:scaling>
          <c:orientation val="minMax"/>
        </c:scaling>
        <c:delete val="0"/>
        <c:axPos val="l"/>
        <c:numFmt formatCode="General" sourceLinked="1"/>
        <c:majorTickMark val="out"/>
        <c:minorTickMark val="out"/>
        <c:tickLblPos val="nextTo"/>
        <c:spPr>
          <a:ln/>
        </c:spPr>
        <c:txPr>
          <a:bodyPr/>
          <a:lstStyle/>
          <a:p>
            <a:pPr>
              <a:defRPr sz="1800" baseline="0">
                <a:solidFill>
                  <a:schemeClr val="bg1"/>
                </a:solidFill>
              </a:defRPr>
            </a:pPr>
            <a:endParaRPr lang="en-US"/>
          </a:p>
        </c:txPr>
        <c:crossAx val="-2120963880"/>
        <c:crosses val="autoZero"/>
        <c:crossBetween val="between"/>
      </c:valAx>
    </c:plotArea>
    <c:plotVisOnly val="1"/>
    <c:dispBlanksAs val="gap"/>
    <c:showDLblsOverMax val="0"/>
  </c:chart>
  <c:externalData r:id="rId2">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90066187378751"/>
          <c:y val="1.8219931423584419E-2"/>
          <c:w val="0.87118424055688692"/>
          <c:h val="0.81608085656655049"/>
        </c:manualLayout>
      </c:layout>
      <c:barChart>
        <c:barDir val="col"/>
        <c:grouping val="clustered"/>
        <c:varyColors val="0"/>
        <c:ser>
          <c:idx val="0"/>
          <c:order val="0"/>
          <c:spPr>
            <a:solidFill>
              <a:srgbClr val="00953A"/>
            </a:solidFill>
            <a:ln>
              <a:solidFill>
                <a:sysClr val="windowText" lastClr="000000"/>
              </a:solidFill>
            </a:ln>
          </c:spPr>
          <c:invertIfNegative val="0"/>
          <c:cat>
            <c:numRef>
              <c:f>Sheet1!$C$3:$C$8</c:f>
              <c:numCache>
                <c:formatCode>[$-409]d\-mmm;@</c:formatCode>
                <c:ptCount val="6"/>
                <c:pt idx="0">
                  <c:v>42015</c:v>
                </c:pt>
                <c:pt idx="1">
                  <c:v>42016</c:v>
                </c:pt>
                <c:pt idx="2">
                  <c:v>42017</c:v>
                </c:pt>
                <c:pt idx="3">
                  <c:v>42018</c:v>
                </c:pt>
                <c:pt idx="4">
                  <c:v>42019</c:v>
                </c:pt>
                <c:pt idx="5">
                  <c:v>42020</c:v>
                </c:pt>
              </c:numCache>
            </c:numRef>
          </c:cat>
          <c:val>
            <c:numRef>
              <c:f>Sheet1!$D$3:$D$8</c:f>
              <c:numCache>
                <c:formatCode>General</c:formatCode>
                <c:ptCount val="6"/>
                <c:pt idx="0">
                  <c:v>0</c:v>
                </c:pt>
                <c:pt idx="1">
                  <c:v>1</c:v>
                </c:pt>
                <c:pt idx="2">
                  <c:v>2</c:v>
                </c:pt>
                <c:pt idx="3">
                  <c:v>4</c:v>
                </c:pt>
                <c:pt idx="4">
                  <c:v>2</c:v>
                </c:pt>
                <c:pt idx="5">
                  <c:v>3</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ACA0-41BC-99B9-0B05540DE97E}"/>
            </c:ext>
          </c:extLst>
        </c:ser>
        <c:dLbls>
          <c:showLegendKey val="0"/>
          <c:showVal val="0"/>
          <c:showCatName val="0"/>
          <c:showSerName val="0"/>
          <c:showPercent val="0"/>
          <c:showBubbleSize val="0"/>
        </c:dLbls>
        <c:gapWidth val="0"/>
        <c:axId val="-2122624504"/>
        <c:axId val="-2122618936"/>
      </c:barChart>
      <c:dateAx>
        <c:axId val="-2122624504"/>
        <c:scaling>
          <c:orientation val="minMax"/>
        </c:scaling>
        <c:delete val="0"/>
        <c:axPos val="b"/>
        <c:numFmt formatCode="[$-409]d\-mmm;@" sourceLinked="0"/>
        <c:majorTickMark val="none"/>
        <c:minorTickMark val="none"/>
        <c:tickLblPos val="nextTo"/>
        <c:spPr>
          <a:ln>
            <a:solidFill>
              <a:srgbClr val="000000"/>
            </a:solidFill>
          </a:ln>
        </c:spPr>
        <c:txPr>
          <a:bodyPr/>
          <a:lstStyle/>
          <a:p>
            <a:pPr>
              <a:defRPr sz="1800" baseline="0">
                <a:latin typeface="Arial" panose="020B0604020202020204" pitchFamily="34" charset="0"/>
              </a:defRPr>
            </a:pPr>
            <a:endParaRPr lang="en-US"/>
          </a:p>
        </c:txPr>
        <c:crossAx val="-2122618936"/>
        <c:crosses val="autoZero"/>
        <c:auto val="1"/>
        <c:lblOffset val="100"/>
        <c:baseTimeUnit val="days"/>
      </c:dateAx>
      <c:valAx>
        <c:axId val="-2122618936"/>
        <c:scaling>
          <c:orientation val="minMax"/>
        </c:scaling>
        <c:delete val="0"/>
        <c:axPos val="l"/>
        <c:majorGridlines>
          <c:spPr>
            <a:ln>
              <a:noFill/>
            </a:ln>
          </c:spPr>
        </c:majorGridlines>
        <c:title>
          <c:tx>
            <c:rich>
              <a:bodyPr rot="-5400000" vert="horz"/>
              <a:lstStyle/>
              <a:p>
                <a:pPr>
                  <a:defRPr lang="fr-FR" sz="2200" b="0" baseline="0" noProof="0"/>
                </a:pPr>
                <a:r>
                  <a:rPr lang="fr-FR" sz="2200" b="0" baseline="0" noProof="0" dirty="0">
                    <a:latin typeface="Arial" panose="020B0604020202020204" pitchFamily="34" charset="0"/>
                    <a:cs typeface="Arial" panose="020B0604020202020204" pitchFamily="34" charset="0"/>
                  </a:rPr>
                  <a:t>Nombre de cas</a:t>
                </a:r>
              </a:p>
            </c:rich>
          </c:tx>
          <c:layout>
            <c:manualLayout>
              <c:xMode val="edge"/>
              <c:yMode val="edge"/>
              <c:x val="1.7525570528051228E-2"/>
              <c:y val="0.23632972801767774"/>
            </c:manualLayout>
          </c:layout>
          <c:overlay val="0"/>
        </c:title>
        <c:numFmt formatCode="General" sourceLinked="1"/>
        <c:majorTickMark val="out"/>
        <c:minorTickMark val="none"/>
        <c:tickLblPos val="nextTo"/>
        <c:spPr>
          <a:ln>
            <a:solidFill>
              <a:srgbClr val="000000"/>
            </a:solidFill>
          </a:ln>
        </c:spPr>
        <c:txPr>
          <a:bodyPr/>
          <a:lstStyle/>
          <a:p>
            <a:pPr>
              <a:defRPr sz="1800" baseline="0"/>
            </a:pPr>
            <a:endParaRPr lang="en-US"/>
          </a:p>
        </c:txPr>
        <c:crossAx val="-2122624504"/>
        <c:crosses val="autoZero"/>
        <c:crossBetween val="between"/>
        <c:majorUnit val="1"/>
      </c:valAx>
    </c:plotArea>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solidFill>
                  <a:sysClr val="windowText" lastClr="000000"/>
                </a:solidFill>
              </a:rPr>
              <a:t>Cas de </a:t>
            </a:r>
            <a:r>
              <a:rPr lang="en-US" baseline="0">
                <a:solidFill>
                  <a:sysClr val="windowText" lastClr="000000"/>
                </a:solidFill>
              </a:rPr>
              <a:t>gastro-entérite</a:t>
            </a:r>
            <a:r>
              <a:rPr lang="en-US">
                <a:solidFill>
                  <a:sysClr val="windowText" lastClr="000000"/>
                </a:solidFill>
              </a:rPr>
              <a:t>, Village A, janvier 2016</a:t>
            </a:r>
          </a:p>
        </c:rich>
      </c:tx>
      <c:overlay val="0"/>
      <c:spPr>
        <a:noFill/>
        <a:ln>
          <a:noFill/>
        </a:ln>
        <a:effectLst/>
      </c:spPr>
    </c:title>
    <c:autoTitleDeleted val="0"/>
    <c:plotArea>
      <c:layout>
        <c:manualLayout>
          <c:layoutTarget val="inner"/>
          <c:xMode val="edge"/>
          <c:yMode val="edge"/>
          <c:x val="0.14905689432557184"/>
          <c:y val="0.25546296296296295"/>
          <c:w val="0.81512432501341092"/>
          <c:h val="0.54359580052493439"/>
        </c:manualLayout>
      </c:layout>
      <c:barChart>
        <c:barDir val="col"/>
        <c:grouping val="stacked"/>
        <c:varyColors val="0"/>
        <c:ser>
          <c:idx val="1"/>
          <c:order val="0"/>
          <c:spPr>
            <a:noFill/>
            <a:ln>
              <a:solidFill>
                <a:schemeClr val="tx1"/>
              </a:solidFill>
            </a:ln>
            <a:effectLst/>
          </c:spPr>
          <c:invertIfNegative val="0"/>
          <c:val>
            <c:numRef>
              <c:f>Sheet1!$E$5:$T$5</c:f>
              <c:numCache>
                <c:formatCode>General</c:formatCode>
                <c:ptCount val="16"/>
                <c:pt idx="0">
                  <c:v>0</c:v>
                </c:pt>
                <c:pt idx="1">
                  <c:v>0</c:v>
                </c:pt>
                <c:pt idx="2">
                  <c:v>1</c:v>
                </c:pt>
                <c:pt idx="3">
                  <c:v>1</c:v>
                </c:pt>
                <c:pt idx="4">
                  <c:v>1</c:v>
                </c:pt>
                <c:pt idx="5">
                  <c:v>1</c:v>
                </c:pt>
                <c:pt idx="6">
                  <c:v>1</c:v>
                </c:pt>
                <c:pt idx="7">
                  <c:v>1</c:v>
                </c:pt>
                <c:pt idx="8">
                  <c:v>1</c:v>
                </c:pt>
                <c:pt idx="9">
                  <c:v>1</c:v>
                </c:pt>
                <c:pt idx="11">
                  <c:v>1</c:v>
                </c:pt>
                <c:pt idx="13">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FFD-4480-9125-FE4707E710AE}"/>
            </c:ext>
          </c:extLst>
        </c:ser>
        <c:ser>
          <c:idx val="2"/>
          <c:order val="1"/>
          <c:spPr>
            <a:noFill/>
            <a:ln>
              <a:solidFill>
                <a:schemeClr val="tx1"/>
              </a:solidFill>
            </a:ln>
            <a:effectLst/>
          </c:spPr>
          <c:invertIfNegative val="0"/>
          <c:val>
            <c:numRef>
              <c:f>Sheet1!$E$6:$T$6</c:f>
              <c:numCache>
                <c:formatCode>General</c:formatCode>
                <c:ptCount val="16"/>
                <c:pt idx="3">
                  <c:v>1</c:v>
                </c:pt>
                <c:pt idx="4">
                  <c:v>1</c:v>
                </c:pt>
                <c:pt idx="5">
                  <c:v>1</c:v>
                </c:pt>
                <c:pt idx="6">
                  <c:v>1</c:v>
                </c:pt>
                <c:pt idx="8">
                  <c:v>1</c:v>
                </c:pt>
                <c:pt idx="11">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0FFD-4480-9125-FE4707E710AE}"/>
            </c:ext>
          </c:extLst>
        </c:ser>
        <c:ser>
          <c:idx val="3"/>
          <c:order val="2"/>
          <c:spPr>
            <a:noFill/>
            <a:ln>
              <a:solidFill>
                <a:schemeClr val="tx1"/>
              </a:solidFill>
            </a:ln>
            <a:effectLst/>
          </c:spPr>
          <c:invertIfNegative val="0"/>
          <c:val>
            <c:numRef>
              <c:f>Sheet1!$E$7:$T$7</c:f>
              <c:numCache>
                <c:formatCode>General</c:formatCode>
                <c:ptCount val="16"/>
                <c:pt idx="3">
                  <c:v>1</c:v>
                </c:pt>
                <c:pt idx="4">
                  <c:v>1</c:v>
                </c:pt>
                <c:pt idx="5">
                  <c:v>1</c:v>
                </c:pt>
                <c:pt idx="6">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2-0FFD-4480-9125-FE4707E710AE}"/>
            </c:ext>
          </c:extLst>
        </c:ser>
        <c:ser>
          <c:idx val="4"/>
          <c:order val="3"/>
          <c:spPr>
            <a:noFill/>
            <a:ln>
              <a:solidFill>
                <a:schemeClr val="tx1"/>
              </a:solidFill>
            </a:ln>
            <a:effectLst/>
          </c:spPr>
          <c:invertIfNegative val="0"/>
          <c:val>
            <c:numRef>
              <c:f>Sheet1!$E$8:$T$8</c:f>
              <c:numCache>
                <c:formatCode>General</c:formatCode>
                <c:ptCount val="16"/>
                <c:pt idx="4">
                  <c:v>1</c:v>
                </c:pt>
                <c:pt idx="5">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3-0FFD-4480-9125-FE4707E710AE}"/>
            </c:ext>
          </c:extLst>
        </c:ser>
        <c:ser>
          <c:idx val="5"/>
          <c:order val="4"/>
          <c:spPr>
            <a:noFill/>
            <a:ln>
              <a:solidFill>
                <a:schemeClr val="tx1"/>
              </a:solidFill>
            </a:ln>
            <a:effectLst/>
          </c:spPr>
          <c:invertIfNegative val="0"/>
          <c:val>
            <c:numRef>
              <c:f>Sheet1!$E$9:$T$9</c:f>
              <c:numCache>
                <c:formatCode>General</c:formatCode>
                <c:ptCount val="16"/>
                <c:pt idx="4">
                  <c:v>1</c:v>
                </c:pt>
                <c:pt idx="5">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4-0FFD-4480-9125-FE4707E710AE}"/>
            </c:ext>
          </c:extLst>
        </c:ser>
        <c:ser>
          <c:idx val="6"/>
          <c:order val="5"/>
          <c:spPr>
            <a:noFill/>
            <a:ln>
              <a:solidFill>
                <a:schemeClr val="tx1"/>
              </a:solidFill>
            </a:ln>
            <a:effectLst/>
          </c:spPr>
          <c:invertIfNegative val="0"/>
          <c:val>
            <c:numRef>
              <c:f>Sheet1!$E$10:$T$10</c:f>
              <c:numCache>
                <c:formatCode>General</c:formatCode>
                <c:ptCount val="16"/>
                <c:pt idx="4">
                  <c:v>1</c:v>
                </c:pt>
                <c:pt idx="5">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5-0FFD-4480-9125-FE4707E710AE}"/>
            </c:ext>
          </c:extLst>
        </c:ser>
        <c:ser>
          <c:idx val="7"/>
          <c:order val="6"/>
          <c:spPr>
            <a:noFill/>
            <a:ln>
              <a:solidFill>
                <a:schemeClr val="tx1"/>
              </a:solidFill>
            </a:ln>
            <a:effectLst/>
          </c:spPr>
          <c:invertIfNegative val="0"/>
          <c:val>
            <c:numRef>
              <c:f>Sheet1!$E$11:$T$11</c:f>
              <c:numCache>
                <c:formatCode>General</c:formatCode>
                <c:ptCount val="16"/>
                <c:pt idx="4">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6-0FFD-4480-9125-FE4707E710AE}"/>
            </c:ext>
          </c:extLst>
        </c:ser>
        <c:ser>
          <c:idx val="8"/>
          <c:order val="7"/>
          <c:spPr>
            <a:noFill/>
            <a:ln>
              <a:solidFill>
                <a:schemeClr val="tx1"/>
              </a:solidFill>
            </a:ln>
            <a:effectLst/>
          </c:spPr>
          <c:invertIfNegative val="0"/>
          <c:val>
            <c:numRef>
              <c:f>Sheet1!$E$12:$T$12</c:f>
              <c:numCache>
                <c:formatCode>General</c:formatCode>
                <c:ptCount val="16"/>
                <c:pt idx="4">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7-0FFD-4480-9125-FE4707E710AE}"/>
            </c:ext>
          </c:extLst>
        </c:ser>
        <c:ser>
          <c:idx val="9"/>
          <c:order val="8"/>
          <c:spPr>
            <a:noFill/>
            <a:ln>
              <a:noFill/>
            </a:ln>
            <a:effectLst/>
          </c:spPr>
          <c:invertIfNegative val="0"/>
          <c:val>
            <c:numRef>
              <c:f>Sheet1!$E$13:$T$13</c:f>
              <c:numCache>
                <c:formatCode>General</c:formatCode>
                <c:ptCount val="16"/>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8-0FFD-4480-9125-FE4707E710AE}"/>
            </c:ext>
          </c:extLst>
        </c:ser>
        <c:dLbls>
          <c:showLegendKey val="0"/>
          <c:showVal val="0"/>
          <c:showCatName val="0"/>
          <c:showSerName val="0"/>
          <c:showPercent val="0"/>
          <c:showBubbleSize val="0"/>
        </c:dLbls>
        <c:gapWidth val="0"/>
        <c:overlap val="100"/>
        <c:axId val="-2130999896"/>
        <c:axId val="-2131007640"/>
      </c:barChart>
      <c:catAx>
        <c:axId val="-2130999896"/>
        <c:scaling>
          <c:orientation val="minMax"/>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baseline="0">
                    <a:solidFill>
                      <a:sysClr val="windowText" lastClr="000000"/>
                    </a:solidFill>
                  </a:rPr>
                  <a:t>Heures</a:t>
                </a:r>
              </a:p>
            </c:rich>
          </c:tx>
          <c:overlay val="0"/>
          <c:spPr>
            <a:noFill/>
            <a:ln>
              <a:noFill/>
            </a:ln>
            <a:effectLst/>
          </c:spPr>
        </c:title>
        <c:majorTickMark val="out"/>
        <c:minorTickMark val="none"/>
        <c:tickLblPos val="nextTo"/>
        <c:spPr>
          <a:noFill/>
          <a:ln w="6350" cap="flat" cmpd="sng" algn="ctr">
            <a:solidFill>
              <a:schemeClr val="dk1"/>
            </a:solidFill>
            <a:prstDash val="solid"/>
            <a:miter lim="800000"/>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2131007640"/>
        <c:crosses val="autoZero"/>
        <c:auto val="1"/>
        <c:lblAlgn val="ctr"/>
        <c:lblOffset val="100"/>
        <c:noMultiLvlLbl val="0"/>
      </c:catAx>
      <c:valAx>
        <c:axId val="-2131007640"/>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aseline="0">
                    <a:solidFill>
                      <a:sysClr val="windowText" lastClr="000000"/>
                    </a:solidFill>
                  </a:rPr>
                  <a:t>Nombre de cas</a:t>
                </a:r>
              </a:p>
            </c:rich>
          </c:tx>
          <c:overlay val="0"/>
          <c:spPr>
            <a:noFill/>
            <a:ln>
              <a:noFill/>
            </a:ln>
            <a:effectLst/>
          </c:spPr>
        </c:title>
        <c:numFmt formatCode="General" sourceLinked="1"/>
        <c:majorTickMark val="out"/>
        <c:minorTickMark val="none"/>
        <c:tickLblPos val="nextTo"/>
        <c:spPr>
          <a:noFill/>
          <a:ln cmpd="sng">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0999896"/>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FEFE-446E-9BF5-15F41A40D6C3}"/>
            </c:ext>
          </c:extLst>
        </c:ser>
        <c:dLbls>
          <c:showLegendKey val="0"/>
          <c:showVal val="0"/>
          <c:showCatName val="0"/>
          <c:showSerName val="0"/>
          <c:showPercent val="0"/>
          <c:showBubbleSize val="0"/>
        </c:dLbls>
        <c:gapWidth val="0"/>
        <c:overlap val="100"/>
        <c:axId val="2080425528"/>
        <c:axId val="2080431672"/>
      </c:barChart>
      <c:catAx>
        <c:axId val="2080425528"/>
        <c:scaling>
          <c:orientation val="minMax"/>
        </c:scaling>
        <c:delete val="0"/>
        <c:axPos val="b"/>
        <c:title>
          <c:tx>
            <c:rich>
              <a:bodyPr/>
              <a:lstStyle/>
              <a:p>
                <a:pPr>
                  <a:defRPr sz="1800">
                    <a:latin typeface="Arial" panose="020B0604020202020204" pitchFamily="34" charset="0"/>
                    <a:cs typeface="Arial" panose="020B0604020202020204" pitchFamily="34" charset="0"/>
                  </a:defRPr>
                </a:pPr>
                <a:r>
                  <a:rPr lang="en-US" sz="1800">
                    <a:latin typeface="Arial" panose="020B0604020202020204" pitchFamily="34" charset="0"/>
                    <a:cs typeface="Arial" panose="020B0604020202020204" pitchFamily="34" charset="0"/>
                  </a:rPr>
                  <a:t>octobre 2019</a:t>
                </a:r>
              </a:p>
            </c:rich>
          </c:tx>
          <c:overlay val="0"/>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080431672"/>
        <c:crosses val="autoZero"/>
        <c:auto val="1"/>
        <c:lblAlgn val="ctr"/>
        <c:lblOffset val="100"/>
        <c:tickLblSkip val="2"/>
        <c:noMultiLvlLbl val="0"/>
      </c:catAx>
      <c:valAx>
        <c:axId val="2080431672"/>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US"/>
          </a:p>
        </c:txPr>
        <c:crossAx val="2080425528"/>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70DD50"/>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1918-4C49-BA15-7672464AC857}"/>
            </c:ext>
          </c:extLst>
        </c:ser>
        <c:dLbls>
          <c:showLegendKey val="0"/>
          <c:showVal val="0"/>
          <c:showCatName val="0"/>
          <c:showSerName val="0"/>
          <c:showPercent val="0"/>
          <c:showBubbleSize val="0"/>
        </c:dLbls>
        <c:gapWidth val="0"/>
        <c:overlap val="100"/>
        <c:axId val="-2135181080"/>
        <c:axId val="-2135469288"/>
      </c:barChart>
      <c:catAx>
        <c:axId val="-2135181080"/>
        <c:scaling>
          <c:orientation val="minMax"/>
        </c:scaling>
        <c:delete val="0"/>
        <c:axPos val="b"/>
        <c:title>
          <c:tx>
            <c:rich>
              <a:bodyPr/>
              <a:lstStyle/>
              <a:p>
                <a:pPr>
                  <a:defRPr>
                    <a:latin typeface="Arial" panose="020B0604020202020204" pitchFamily="34" charset="0"/>
                    <a:cs typeface="Arial" panose="020B0604020202020204" pitchFamily="34" charset="0"/>
                  </a:defRPr>
                </a:pPr>
                <a:r>
                  <a:rPr lang="en-US" sz="1800" b="1" i="0" baseline="0">
                    <a:effectLst/>
                    <a:latin typeface="Arial" panose="020B0604020202020204" pitchFamily="34" charset="0"/>
                    <a:cs typeface="Arial" panose="020B0604020202020204" pitchFamily="34" charset="0"/>
                  </a:rPr>
                  <a:t>octobre 2019</a:t>
                </a:r>
                <a:endParaRPr lang="en-US">
                  <a:effectLst/>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469288"/>
        <c:crosses val="autoZero"/>
        <c:auto val="1"/>
        <c:lblAlgn val="ctr"/>
        <c:lblOffset val="100"/>
        <c:tickLblSkip val="2"/>
        <c:noMultiLvlLbl val="0"/>
      </c:catAx>
      <c:valAx>
        <c:axId val="-2135469288"/>
        <c:scaling>
          <c:orientation val="minMax"/>
          <c:max val="14"/>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181080"/>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73B"/>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988D-4C15-92DE-DD84E0C0C7C3}"/>
            </c:ext>
          </c:extLst>
        </c:ser>
        <c:dLbls>
          <c:showLegendKey val="0"/>
          <c:showVal val="0"/>
          <c:showCatName val="0"/>
          <c:showSerName val="0"/>
          <c:showPercent val="0"/>
          <c:showBubbleSize val="0"/>
        </c:dLbls>
        <c:gapWidth val="0"/>
        <c:overlap val="100"/>
        <c:axId val="2080451544"/>
        <c:axId val="2080438136"/>
      </c:barChart>
      <c:catAx>
        <c:axId val="2080451544"/>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080438136"/>
        <c:crosses val="autoZero"/>
        <c:auto val="1"/>
        <c:lblAlgn val="ctr"/>
        <c:lblOffset val="100"/>
        <c:tickLblSkip val="2"/>
        <c:noMultiLvlLbl val="0"/>
      </c:catAx>
      <c:valAx>
        <c:axId val="208043813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sz="1800" b="1">
                    <a:solidFill>
                      <a:schemeClr val="bg1"/>
                    </a:solidFill>
                  </a:rPr>
                  <a:t>Nombre de cas</a:t>
                </a:r>
              </a:p>
            </c:rich>
          </c:tx>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080451544"/>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73B"/>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EDD2-4B28-8736-BEE06BE797FA}"/>
            </c:ext>
          </c:extLst>
        </c:ser>
        <c:dLbls>
          <c:showLegendKey val="0"/>
          <c:showVal val="0"/>
          <c:showCatName val="0"/>
          <c:showSerName val="0"/>
          <c:showPercent val="0"/>
          <c:showBubbleSize val="0"/>
        </c:dLbls>
        <c:gapWidth val="0"/>
        <c:overlap val="100"/>
        <c:axId val="-2136758376"/>
        <c:axId val="-2135438056"/>
      </c:barChart>
      <c:catAx>
        <c:axId val="-213675837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800" b="1">
                    <a:solidFill>
                      <a:schemeClr val="tx1"/>
                    </a:solidFill>
                    <a:latin typeface="Arial" panose="020B0604020202020204" pitchFamily="34" charset="0"/>
                    <a:cs typeface="Arial" panose="020B0604020202020204" pitchFamily="34" charset="0"/>
                  </a:rPr>
                  <a:t>octobre 2019</a:t>
                </a:r>
              </a:p>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Date d'apparition</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438056"/>
        <c:crosses val="autoZero"/>
        <c:auto val="1"/>
        <c:lblAlgn val="ctr"/>
        <c:lblOffset val="100"/>
        <c:tickLblSkip val="2"/>
        <c:noMultiLvlLbl val="0"/>
      </c:catAx>
      <c:valAx>
        <c:axId val="-213543805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layout>
            <c:manualLayout>
              <c:xMode val="edge"/>
              <c:yMode val="edge"/>
              <c:x val="5.8663312541731207E-3"/>
              <c:y val="0.15872386738194286"/>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6758376"/>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Sheet1!$B$1</c:f>
              <c:strCache>
                <c:ptCount val="1"/>
                <c:pt idx="0">
                  <c:v>Cas</c:v>
                </c:pt>
              </c:strCache>
            </c:strRef>
          </c:tx>
          <c:spPr>
            <a:solidFill>
              <a:srgbClr val="00973B"/>
            </a:solidFill>
            <a:ln>
              <a:solidFill>
                <a:schemeClr val="tx1"/>
              </a:solidFill>
            </a:ln>
            <a:effectLst/>
          </c:spPr>
          <c:invertIfNegative val="0"/>
          <c:cat>
            <c:numRef>
              <c:f>Sheet1!$A$2:$A$27</c:f>
              <c:numCache>
                <c:formatCode>General</c:formatCode>
                <c:ptCount val="2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numCache>
            </c:numRef>
          </c:cat>
          <c:val>
            <c:numRef>
              <c:f>Sheet1!$B$2:$B$27</c:f>
              <c:numCache>
                <c:formatCode>General</c:formatCode>
                <c:ptCount val="26"/>
                <c:pt idx="0">
                  <c:v>0</c:v>
                </c:pt>
                <c:pt idx="1">
                  <c:v>0</c:v>
                </c:pt>
                <c:pt idx="2">
                  <c:v>0</c:v>
                </c:pt>
                <c:pt idx="3">
                  <c:v>0</c:v>
                </c:pt>
                <c:pt idx="4">
                  <c:v>0</c:v>
                </c:pt>
                <c:pt idx="5">
                  <c:v>0</c:v>
                </c:pt>
                <c:pt idx="6">
                  <c:v>0</c:v>
                </c:pt>
                <c:pt idx="7">
                  <c:v>0</c:v>
                </c:pt>
                <c:pt idx="8">
                  <c:v>1</c:v>
                </c:pt>
                <c:pt idx="9">
                  <c:v>0</c:v>
                </c:pt>
                <c:pt idx="10">
                  <c:v>1</c:v>
                </c:pt>
                <c:pt idx="11">
                  <c:v>0</c:v>
                </c:pt>
                <c:pt idx="12">
                  <c:v>3</c:v>
                </c:pt>
                <c:pt idx="13">
                  <c:v>10</c:v>
                </c:pt>
                <c:pt idx="14">
                  <c:v>13</c:v>
                </c:pt>
                <c:pt idx="15">
                  <c:v>11</c:v>
                </c:pt>
                <c:pt idx="16">
                  <c:v>7</c:v>
                </c:pt>
                <c:pt idx="17">
                  <c:v>3</c:v>
                </c:pt>
                <c:pt idx="18">
                  <c:v>2</c:v>
                </c:pt>
                <c:pt idx="19">
                  <c:v>2</c:v>
                </c:pt>
                <c:pt idx="20">
                  <c:v>0</c:v>
                </c:pt>
                <c:pt idx="21">
                  <c:v>1</c:v>
                </c:pt>
                <c:pt idx="22">
                  <c:v>1</c:v>
                </c:pt>
                <c:pt idx="23">
                  <c:v>0</c:v>
                </c:pt>
                <c:pt idx="24">
                  <c:v>1</c:v>
                </c:pt>
                <c:pt idx="25">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3CC3-4C39-A99A-57787D8FB4FA}"/>
            </c:ext>
          </c:extLst>
        </c:ser>
        <c:dLbls>
          <c:showLegendKey val="0"/>
          <c:showVal val="0"/>
          <c:showCatName val="0"/>
          <c:showSerName val="0"/>
          <c:showPercent val="0"/>
          <c:showBubbleSize val="0"/>
        </c:dLbls>
        <c:gapWidth val="0"/>
        <c:overlap val="100"/>
        <c:axId val="-2136758376"/>
        <c:axId val="-2135438056"/>
      </c:barChart>
      <c:catAx>
        <c:axId val="-213675837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800" b="1">
                    <a:solidFill>
                      <a:schemeClr val="tx1"/>
                    </a:solidFill>
                    <a:latin typeface="Arial" panose="020B0604020202020204" pitchFamily="34" charset="0"/>
                    <a:cs typeface="Arial" panose="020B0604020202020204" pitchFamily="34" charset="0"/>
                  </a:rPr>
                  <a:t>octobre 2019</a:t>
                </a:r>
              </a:p>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Date d'apparition</a:t>
                </a:r>
              </a:p>
            </c:rich>
          </c:tx>
          <c:overlay val="0"/>
          <c:spPr>
            <a:noFill/>
            <a:ln>
              <a:noFill/>
            </a:ln>
            <a:effectLst/>
          </c:sp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5438056"/>
        <c:crosses val="autoZero"/>
        <c:auto val="1"/>
        <c:lblAlgn val="ctr"/>
        <c:lblOffset val="100"/>
        <c:tickLblSkip val="2"/>
        <c:noMultiLvlLbl val="0"/>
      </c:catAx>
      <c:valAx>
        <c:axId val="-2135438056"/>
        <c:scaling>
          <c:orientation val="minMax"/>
          <c:max val="14"/>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2000" b="1">
                    <a:solidFill>
                      <a:schemeClr val="tx1"/>
                    </a:solidFill>
                    <a:latin typeface="Arial" panose="020B0604020202020204" pitchFamily="34" charset="0"/>
                    <a:cs typeface="Arial" panose="020B0604020202020204" pitchFamily="34" charset="0"/>
                  </a:rPr>
                  <a:t>Nombre de cas</a:t>
                </a:r>
              </a:p>
            </c:rich>
          </c:tx>
          <c:layout>
            <c:manualLayout>
              <c:xMode val="edge"/>
              <c:yMode val="edge"/>
              <c:x val="5.8663312541731207E-3"/>
              <c:y val="0.15872386738194286"/>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136758376"/>
        <c:crosses val="autoZero"/>
        <c:crossBetween val="between"/>
        <c:majorUnit val="2"/>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1"/>
          <c:order val="0"/>
          <c:tx>
            <c:v>Cas</c:v>
          </c:tx>
          <c:spPr>
            <a:solidFill>
              <a:srgbClr val="00973B"/>
            </a:solidFill>
            <a:ln>
              <a:solidFill>
                <a:schemeClr val="tx1"/>
              </a:solidFill>
            </a:ln>
          </c:spPr>
          <c:invertIfNegative val="0"/>
          <c:cat>
            <c:numRef>
              <c:f>Sheet1!$A$3:$A$19</c:f>
              <c:numCache>
                <c:formatCode>General</c:formatCode>
                <c:ptCount val="1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numCache>
            </c:numRef>
          </c:cat>
          <c:val>
            <c:numRef>
              <c:f>Sheet1!$B$3:$B$19</c:f>
              <c:numCache>
                <c:formatCode>General</c:formatCode>
                <c:ptCount val="17"/>
                <c:pt idx="0">
                  <c:v>1</c:v>
                </c:pt>
                <c:pt idx="1">
                  <c:v>0</c:v>
                </c:pt>
                <c:pt idx="2">
                  <c:v>1</c:v>
                </c:pt>
                <c:pt idx="3">
                  <c:v>0</c:v>
                </c:pt>
                <c:pt idx="4">
                  <c:v>3</c:v>
                </c:pt>
                <c:pt idx="5">
                  <c:v>10</c:v>
                </c:pt>
                <c:pt idx="6">
                  <c:v>14</c:v>
                </c:pt>
                <c:pt idx="7">
                  <c:v>11</c:v>
                </c:pt>
                <c:pt idx="8">
                  <c:v>7</c:v>
                </c:pt>
                <c:pt idx="9">
                  <c:v>3</c:v>
                </c:pt>
                <c:pt idx="10">
                  <c:v>2</c:v>
                </c:pt>
                <c:pt idx="11">
                  <c:v>2</c:v>
                </c:pt>
                <c:pt idx="12">
                  <c:v>0</c:v>
                </c:pt>
                <c:pt idx="13">
                  <c:v>1</c:v>
                </c:pt>
                <c:pt idx="14">
                  <c:v>1</c:v>
                </c:pt>
                <c:pt idx="15">
                  <c:v>0</c:v>
                </c:pt>
                <c:pt idx="16">
                  <c:v>1</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501A-4D06-8A88-7534FBFE1C20}"/>
            </c:ext>
          </c:extLst>
        </c:ser>
        <c:dLbls>
          <c:showLegendKey val="0"/>
          <c:showVal val="0"/>
          <c:showCatName val="0"/>
          <c:showSerName val="0"/>
          <c:showPercent val="0"/>
          <c:showBubbleSize val="0"/>
        </c:dLbls>
        <c:gapWidth val="0"/>
        <c:overlap val="100"/>
        <c:axId val="-2120963880"/>
        <c:axId val="-2120960648"/>
      </c:barChart>
      <c:catAx>
        <c:axId val="-2120963880"/>
        <c:scaling>
          <c:orientation val="minMax"/>
        </c:scaling>
        <c:delete val="0"/>
        <c:axPos val="b"/>
        <c:numFmt formatCode="General" sourceLinked="1"/>
        <c:majorTickMark val="out"/>
        <c:minorTickMark val="none"/>
        <c:tickLblPos val="nextTo"/>
        <c:txPr>
          <a:bodyPr/>
          <a:lstStyle/>
          <a:p>
            <a:pPr>
              <a:defRPr sz="1800" baseline="0">
                <a:solidFill>
                  <a:schemeClr val="bg1"/>
                </a:solidFill>
              </a:defRPr>
            </a:pPr>
            <a:endParaRPr lang="en-US"/>
          </a:p>
        </c:txPr>
        <c:crossAx val="-2120960648"/>
        <c:crosses val="autoZero"/>
        <c:auto val="1"/>
        <c:lblAlgn val="ctr"/>
        <c:lblOffset val="100"/>
        <c:noMultiLvlLbl val="0"/>
      </c:catAx>
      <c:valAx>
        <c:axId val="-2120960648"/>
        <c:scaling>
          <c:orientation val="minMax"/>
        </c:scaling>
        <c:delete val="0"/>
        <c:axPos val="l"/>
        <c:numFmt formatCode="General" sourceLinked="1"/>
        <c:majorTickMark val="out"/>
        <c:minorTickMark val="out"/>
        <c:tickLblPos val="nextTo"/>
        <c:spPr>
          <a:ln/>
        </c:spPr>
        <c:txPr>
          <a:bodyPr/>
          <a:lstStyle/>
          <a:p>
            <a:pPr>
              <a:defRPr sz="1800" baseline="0">
                <a:solidFill>
                  <a:schemeClr val="bg1"/>
                </a:solidFill>
              </a:defRPr>
            </a:pPr>
            <a:endParaRPr lang="en-US"/>
          </a:p>
        </c:txPr>
        <c:crossAx val="-2120963880"/>
        <c:crosses val="autoZero"/>
        <c:crossBetween val="between"/>
      </c:valAx>
    </c:plotArea>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0.39871</cdr:x>
      <cdr:y>0.43721</cdr:y>
    </cdr:from>
    <cdr:to>
      <cdr:x>0.45208</cdr:x>
      <cdr:y>0.64623</cdr:y>
    </cdr:to>
    <cdr:cxnSp macro="">
      <cdr:nvCxnSpPr>
        <cdr:cNvPr id="2" name="Straight Arrow Connector 1">
          <a:extLst xmlns:a="http://schemas.openxmlformats.org/drawingml/2006/main">
            <a:ext uri="{FF2B5EF4-FFF2-40B4-BE49-F238E27FC236}">
              <a16:creationId xmlns:a16="http://schemas.microsoft.com/office/drawing/2014/main" id="{35BC73E9-E73F-2D44-8F9D-807BB400B21A}"/>
            </a:ext>
          </a:extLst>
        </cdr:cNvPr>
        <cdr:cNvCxnSpPr>
          <a:cxnSpLocks xmlns:a="http://schemas.openxmlformats.org/drawingml/2006/main"/>
        </cdr:cNvCxnSpPr>
      </cdr:nvCxnSpPr>
      <cdr:spPr>
        <a:xfrm xmlns:a="http://schemas.openxmlformats.org/drawingml/2006/main">
          <a:off x="3437891" y="1902143"/>
          <a:ext cx="460173" cy="909334"/>
        </a:xfrm>
        <a:prstGeom xmlns:a="http://schemas.openxmlformats.org/drawingml/2006/main" prst="straightConnector1">
          <a:avLst/>
        </a:prstGeom>
        <a:noFill xmlns:a="http://schemas.openxmlformats.org/drawingml/2006/main"/>
        <a:ln xmlns:a="http://schemas.openxmlformats.org/drawingml/2006/main" w="25400" cap="flat" cmpd="sng" algn="ctr">
          <a:solidFill>
            <a:srgbClr val="00820C"/>
          </a:solidFill>
          <a:prstDash val="solid"/>
          <a:tailEnd type="arrow"/>
        </a:ln>
        <a:effectLst xmlns:a="http://schemas.openxmlformats.org/drawingml/2006/main">
          <a:outerShdw blurRad="40000" dist="20000" dir="5400000" rotWithShape="0">
            <a:srgbClr val="000000">
              <a:alpha val="38000"/>
            </a:srgbClr>
          </a:outerShdw>
        </a:effectLst>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9" name="Google Shape;289;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0"/>
              </a:spcBef>
            </a:pPr>
            <a:endParaRPr lang="fr-FR" b="1" dirty="0"/>
          </a:p>
          <a:p>
            <a:pPr marL="177845" indent="-177845" defTabSz="948507">
              <a:spcBef>
                <a:spcPts val="0"/>
              </a:spcBef>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leçon précédente traitait de la reconnaissance d'une flambée et de la décision d'</a:t>
            </a:r>
            <a:r>
              <a:rPr lang="fr-FR" noProof="0" dirty="0"/>
              <a:t>investiguer</a:t>
            </a:r>
            <a:r>
              <a:rPr lang="fr-FR" dirty="0"/>
              <a:t> ou non. Cette leçon se concentre sur les premières étapes de l'</a:t>
            </a:r>
            <a:r>
              <a:rPr lang="fr-FR" noProof="0" dirty="0"/>
              <a:t>investigation d’une flambée </a:t>
            </a:r>
            <a:r>
              <a:rPr lang="fr-FR" dirty="0"/>
              <a:t>proprement dite.</a:t>
            </a:r>
          </a:p>
          <a:p>
            <a:pPr marL="0" indent="0">
              <a:lnSpc>
                <a:spcPct val="115000"/>
              </a:lnSpc>
              <a:spcBef>
                <a:spcPts val="622"/>
              </a:spcBef>
            </a:pPr>
            <a:endParaRPr dirty="0"/>
          </a:p>
          <a:p>
            <a:pPr marL="0" indent="0">
              <a:lnSpc>
                <a:spcPct val="115000"/>
              </a:lnSpc>
              <a:spcBef>
                <a:spcPts val="622"/>
              </a:spcBef>
            </a:pPr>
            <a:endParaRPr dirty="0"/>
          </a:p>
          <a:p>
            <a:pPr marL="0" indent="0">
              <a:spcBef>
                <a:spcPts val="1618"/>
              </a:spcBef>
            </a:pPr>
            <a:endParaRPr dirty="0">
              <a:latin typeface="Arial"/>
              <a:ea typeface="Arial"/>
              <a:cs typeface="Arial"/>
              <a:sym typeface="Arial"/>
            </a:endParaRPr>
          </a:p>
        </p:txBody>
      </p:sp>
      <p:sp>
        <p:nvSpPr>
          <p:cNvPr id="290" name="Google Shape;290;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7" name="Google Shape;387;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Si vous venez de l'extérieur de la région, avec qui devriez-vous prévoir de vous rencontrer lorsque vous arriverez sur place ? Pourquoi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0" u="none" noProof="0" dirty="0"/>
              <a:t> </a:t>
            </a:r>
            <a:r>
              <a:rPr lang="fr-FR" dirty="0"/>
              <a:t>les participants pour leurs réponses. </a:t>
            </a:r>
            <a:r>
              <a:rPr lang="fr-FR" b="1" dirty="0"/>
              <a:t>Réponses : </a:t>
            </a:r>
            <a:r>
              <a:rPr lang="fr-FR" i="1" dirty="0"/>
              <a:t>La direction et le personnel du bureau de santé du district local chargé de la surveillance des maladies. Le personnel du laboratoire de santé publique ou du laboratoire de l'hôpital de district. Les agents de santé publique ou les cliniciens qui :</a:t>
            </a:r>
            <a:endParaRPr lang="fr-FR" noProof="0" dirty="0"/>
          </a:p>
          <a:p>
            <a:pPr marL="652099" lvl="1" indent="-177845">
              <a:lnSpc>
                <a:spcPct val="115000"/>
              </a:lnSpc>
              <a:spcBef>
                <a:spcPts val="1245"/>
              </a:spcBef>
              <a:buClr>
                <a:schemeClr val="dk1"/>
              </a:buClr>
              <a:buSzPts val="1200"/>
              <a:buFont typeface="Courier New"/>
              <a:buChar char="o"/>
            </a:pPr>
            <a:r>
              <a:rPr lang="fr-FR" i="1" dirty="0"/>
              <a:t>On</a:t>
            </a:r>
            <a:r>
              <a:rPr lang="fr-FR" i="1" noProof="0" dirty="0"/>
              <a:t>t </a:t>
            </a:r>
            <a:r>
              <a:rPr lang="fr-FR" i="1" dirty="0"/>
              <a:t>d'abord soupçonné l'existence d’une flambée</a:t>
            </a:r>
            <a:endParaRPr lang="fr-FR" noProof="0" dirty="0"/>
          </a:p>
          <a:p>
            <a:pPr marL="652099" lvl="1" indent="-177845">
              <a:lnSpc>
                <a:spcPct val="115000"/>
              </a:lnSpc>
              <a:spcBef>
                <a:spcPts val="0"/>
              </a:spcBef>
              <a:buClr>
                <a:schemeClr val="dk1"/>
              </a:buClr>
              <a:buSzPts val="1200"/>
              <a:buFont typeface="Courier New"/>
              <a:buChar char="o"/>
            </a:pPr>
            <a:r>
              <a:rPr lang="fr-FR" i="1" noProof="0" dirty="0"/>
              <a:t>Ont </a:t>
            </a:r>
            <a:r>
              <a:rPr lang="fr-FR" i="1" dirty="0"/>
              <a:t>effectué la notification de la flambée</a:t>
            </a:r>
            <a:endParaRPr lang="fr-FR" noProof="0" dirty="0"/>
          </a:p>
          <a:p>
            <a:pPr marL="652099" lvl="1" indent="-177845">
              <a:lnSpc>
                <a:spcPct val="115000"/>
              </a:lnSpc>
              <a:spcBef>
                <a:spcPts val="0"/>
              </a:spcBef>
              <a:buClr>
                <a:schemeClr val="dk1"/>
              </a:buClr>
              <a:buSzPts val="1200"/>
              <a:buFont typeface="Courier New"/>
              <a:buChar char="o"/>
            </a:pPr>
            <a:r>
              <a:rPr lang="fr-FR" i="1" dirty="0"/>
              <a:t>Mènent une investigation locale.</a:t>
            </a:r>
            <a:endParaRPr lang="fr-FR" noProof="0" dirty="0"/>
          </a:p>
          <a:p>
            <a:pPr marL="652099" lvl="1" indent="-177845">
              <a:lnSpc>
                <a:spcPct val="115000"/>
              </a:lnSpc>
              <a:spcBef>
                <a:spcPts val="0"/>
              </a:spcBef>
              <a:buClr>
                <a:schemeClr val="dk1"/>
              </a:buClr>
              <a:buSzPts val="1200"/>
              <a:buFont typeface="Courier New"/>
              <a:buChar char="o"/>
            </a:pPr>
            <a:r>
              <a:rPr lang="fr-FR" i="1" dirty="0"/>
              <a:t>Sont responsables des cas éventuels.</a:t>
            </a:r>
            <a:endParaRPr lang="fr-FR" noProof="0" dirty="0"/>
          </a:p>
          <a:p>
            <a:pPr marL="652099" lvl="1" indent="-177845">
              <a:lnSpc>
                <a:spcPct val="115000"/>
              </a:lnSpc>
              <a:spcBef>
                <a:spcPts val="0"/>
              </a:spcBef>
              <a:buClr>
                <a:schemeClr val="dk1"/>
              </a:buClr>
              <a:buSzPts val="1200"/>
              <a:buFont typeface="Courier New"/>
              <a:buChar char="o"/>
            </a:pPr>
            <a:r>
              <a:rPr lang="fr-FR" i="1" dirty="0"/>
              <a:t>Sont assignés par un chef d'équipe à participer à une investigation.</a:t>
            </a:r>
            <a:endParaRPr lang="fr-FR" noProof="0" dirty="0"/>
          </a:p>
          <a:p>
            <a:pPr marL="652099" lvl="1" indent="-177845">
              <a:lnSpc>
                <a:spcPct val="115000"/>
              </a:lnSpc>
              <a:spcBef>
                <a:spcPts val="0"/>
              </a:spcBef>
              <a:buClr>
                <a:schemeClr val="dk1"/>
              </a:buClr>
              <a:buSzPts val="1200"/>
              <a:buFont typeface="Courier New"/>
              <a:buChar char="o"/>
            </a:pPr>
            <a:r>
              <a:rPr lang="fr-FR" i="1" dirty="0"/>
              <a:t>Conna</a:t>
            </a:r>
            <a:r>
              <a:rPr lang="fr-FR" i="1" noProof="0" dirty="0"/>
              <a:t>issent</a:t>
            </a:r>
            <a:r>
              <a:rPr lang="fr-FR" i="1" dirty="0"/>
              <a:t> les conditions de terrain, notamment l'identité des chefs de la communauté et le soutien ou la résistance de la communauté à l'</a:t>
            </a:r>
            <a:r>
              <a:rPr lang="fr-FR" i="1" noProof="0" dirty="0"/>
              <a:t>investigation de la flambée</a:t>
            </a:r>
            <a:r>
              <a:rPr lang="fr-FR" i="1" dirty="0"/>
              <a:t>.</a:t>
            </a:r>
            <a:endParaRPr lang="fr-FR" noProof="0" dirty="0"/>
          </a:p>
          <a:p>
            <a:pPr marL="474254" lvl="1" indent="0">
              <a:lnSpc>
                <a:spcPct val="115000"/>
              </a:lnSpc>
              <a:spcBef>
                <a:spcPts val="0"/>
              </a:spcBef>
              <a:buClr>
                <a:schemeClr val="dk1"/>
              </a:buClr>
              <a:buSzPts val="1200"/>
            </a:pPr>
            <a:endParaRPr lang="fr-FR" i="1" dirty="0"/>
          </a:p>
          <a:p>
            <a:pPr marL="652099" lvl="1" indent="-177845">
              <a:lnSpc>
                <a:spcPct val="115000"/>
              </a:lnSpc>
              <a:spcBef>
                <a:spcPts val="1245"/>
              </a:spcBef>
              <a:buClr>
                <a:schemeClr val="dk1"/>
              </a:buClr>
              <a:buSzPts val="1200"/>
              <a:buFont typeface="Courier New"/>
              <a:buChar char="o"/>
            </a:pPr>
            <a:r>
              <a:rPr lang="fr-FR" i="1" dirty="0"/>
              <a:t>En cas suspect de zoonose :</a:t>
            </a:r>
            <a:endParaRPr lang="fr-FR" noProof="0" dirty="0"/>
          </a:p>
          <a:p>
            <a:pPr marL="1126352" lvl="2" indent="-177845">
              <a:lnSpc>
                <a:spcPct val="115000"/>
              </a:lnSpc>
              <a:spcBef>
                <a:spcPts val="1245"/>
              </a:spcBef>
              <a:buClr>
                <a:schemeClr val="dk1"/>
              </a:buClr>
              <a:buSzPts val="1200"/>
              <a:buFont typeface="Arial"/>
              <a:buChar char="•"/>
            </a:pPr>
            <a:r>
              <a:rPr lang="fr-FR" i="1" dirty="0"/>
              <a:t>Agents vétérinaires chargés de la surveillance du bétail au niveau régional ou local</a:t>
            </a:r>
            <a:endParaRPr lang="fr-FR" noProof="0" dirty="0"/>
          </a:p>
          <a:p>
            <a:pPr marL="1126352" lvl="2" indent="-177845">
              <a:lnSpc>
                <a:spcPct val="115000"/>
              </a:lnSpc>
              <a:spcBef>
                <a:spcPts val="0"/>
              </a:spcBef>
              <a:buClr>
                <a:schemeClr val="dk1"/>
              </a:buClr>
              <a:buSzPts val="1200"/>
              <a:buFont typeface="Arial"/>
              <a:buChar char="•"/>
            </a:pPr>
            <a:r>
              <a:rPr lang="fr-FR" i="1" dirty="0"/>
              <a:t>Agents de surveillance de la faune</a:t>
            </a:r>
            <a:endParaRPr lang="fr-FR" noProof="0" dirty="0"/>
          </a:p>
          <a:p>
            <a:pPr marL="1126352" lvl="2" indent="-177845">
              <a:lnSpc>
                <a:spcPct val="115000"/>
              </a:lnSpc>
              <a:spcBef>
                <a:spcPts val="0"/>
              </a:spcBef>
              <a:buClr>
                <a:schemeClr val="dk1"/>
              </a:buClr>
              <a:buSzPts val="1200"/>
              <a:buFont typeface="Arial"/>
              <a:buChar char="•"/>
            </a:pPr>
            <a:r>
              <a:rPr lang="fr-FR" i="1" dirty="0"/>
              <a:t>Personnel de laboratoire vétérinaire</a:t>
            </a:r>
            <a:endParaRPr lang="fr-FR" noProof="0" dirty="0"/>
          </a:p>
          <a:p>
            <a:pPr marL="1126352" lvl="2" indent="-177845">
              <a:lnSpc>
                <a:spcPct val="115000"/>
              </a:lnSpc>
              <a:spcBef>
                <a:spcPts val="0"/>
              </a:spcBef>
              <a:buClr>
                <a:schemeClr val="dk1"/>
              </a:buClr>
              <a:buSzPts val="1200"/>
              <a:buFont typeface="Arial"/>
              <a:buChar char="•"/>
            </a:pPr>
            <a:r>
              <a:rPr lang="fr-FR" i="1" dirty="0"/>
              <a:t>Représentants locaux d'organisations internationales, telles que la FAO, WOAH (OIE)</a:t>
            </a:r>
            <a:endParaRPr lang="fr-FR" noProof="0" dirty="0"/>
          </a:p>
          <a:p>
            <a:pPr marL="1126352" lvl="2" indent="-177845">
              <a:lnSpc>
                <a:spcPct val="115000"/>
              </a:lnSpc>
              <a:spcBef>
                <a:spcPts val="0"/>
              </a:spcBef>
              <a:buClr>
                <a:schemeClr val="dk1"/>
              </a:buClr>
              <a:buSzPts val="1200"/>
              <a:buFont typeface="Arial"/>
              <a:buChar char="•"/>
            </a:pPr>
            <a:r>
              <a:rPr lang="fr-FR" dirty="0"/>
              <a:t>Associations locales d'éleveurs, de bergers, d'agriculteurs, etc.</a:t>
            </a:r>
            <a:endParaRPr lang="fr-FR" noProof="0" dirty="0"/>
          </a:p>
          <a:p>
            <a:pPr marL="0" indent="0">
              <a:spcBef>
                <a:spcPts val="373"/>
              </a:spcBef>
            </a:pPr>
            <a:endParaRPr dirty="0"/>
          </a:p>
          <a:p>
            <a:pPr marL="0" indent="0">
              <a:spcBef>
                <a:spcPts val="373"/>
              </a:spcBef>
            </a:pPr>
            <a:endParaRPr dirty="0"/>
          </a:p>
        </p:txBody>
      </p:sp>
      <p:sp>
        <p:nvSpPr>
          <p:cNvPr id="388" name="Google Shape;388;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1"/>
        <p:cNvGrpSpPr/>
        <p:nvPr/>
      </p:nvGrpSpPr>
      <p:grpSpPr>
        <a:xfrm>
          <a:off x="0" y="0"/>
          <a:ext cx="0" cy="0"/>
          <a:chOff x="0" y="0"/>
          <a:chExt cx="0" cy="0"/>
        </a:xfrm>
      </p:grpSpPr>
      <p:sp>
        <p:nvSpPr>
          <p:cNvPr id="1212" name="Google Shape;1212;p10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3" name="Google Shape;1213;p10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SzPts val="1200"/>
            </a:pPr>
            <a:r>
              <a:rPr lang="fr-FR" b="1" dirty="0">
                <a:solidFill>
                  <a:srgbClr val="000000"/>
                </a:solidFill>
              </a:rPr>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Informez</a:t>
            </a:r>
            <a:r>
              <a:rPr lang="fr-FR" b="1" dirty="0"/>
              <a:t> </a:t>
            </a:r>
            <a:r>
              <a:rPr lang="fr-FR" dirty="0"/>
              <a:t>les participants que vous allez faire un exercice pour développer un plan d'analyse.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dirty="0"/>
              <a:t> aux participants d’utiliser leur « Cahier d'exercices du participant » pour faire l'exercice intitulé : </a:t>
            </a:r>
            <a:r>
              <a:rPr lang="fr-FR" b="1" dirty="0"/>
              <a:t>Élaborer un plan d'analyse</a:t>
            </a:r>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Instructions</a:t>
            </a:r>
            <a:r>
              <a:rPr lang="fr-FR" b="1" dirty="0"/>
              <a:t> : </a:t>
            </a:r>
            <a:r>
              <a:rPr lang="fr-FR" dirty="0"/>
              <a:t>Avec votre groupe :</a:t>
            </a:r>
            <a:endParaRPr lang="fr-FR" noProof="0" dirty="0"/>
          </a:p>
          <a:p>
            <a:pPr marL="829944" lvl="1" indent="-355690">
              <a:lnSpc>
                <a:spcPct val="115000"/>
              </a:lnSpc>
              <a:spcBef>
                <a:spcPts val="622"/>
              </a:spcBef>
              <a:buClr>
                <a:schemeClr val="dk1"/>
              </a:buClr>
              <a:buSzPts val="1200"/>
              <a:buFont typeface="Calibri"/>
              <a:buAutoNum type="arabicPeriod"/>
            </a:pPr>
            <a:r>
              <a:rPr lang="fr-FR" dirty="0"/>
              <a:t>Examinez la liste des lignes de l'</a:t>
            </a:r>
            <a:r>
              <a:rPr lang="fr-FR" noProof="0" dirty="0"/>
              <a:t>investigation</a:t>
            </a:r>
            <a:r>
              <a:rPr lang="fr-FR" dirty="0"/>
              <a:t> sur le choléra. </a:t>
            </a:r>
            <a:endParaRPr lang="fr-FR" noProof="0" dirty="0"/>
          </a:p>
          <a:p>
            <a:pPr marL="829944" lvl="1" indent="-355690">
              <a:lnSpc>
                <a:spcPct val="115000"/>
              </a:lnSpc>
              <a:spcBef>
                <a:spcPts val="0"/>
              </a:spcBef>
              <a:buClr>
                <a:schemeClr val="dk1"/>
              </a:buClr>
              <a:buSzPts val="1200"/>
              <a:buFont typeface="Calibri"/>
              <a:buAutoNum type="arabicPeriod"/>
            </a:pPr>
            <a:r>
              <a:rPr lang="fr-FR" dirty="0"/>
              <a:t>Décidez des variables à résumer. </a:t>
            </a:r>
            <a:endParaRPr lang="fr-FR" noProof="0" dirty="0"/>
          </a:p>
          <a:p>
            <a:pPr marL="829944" lvl="1" indent="-355690">
              <a:lnSpc>
                <a:spcPct val="115000"/>
              </a:lnSpc>
              <a:spcBef>
                <a:spcPts val="0"/>
              </a:spcBef>
              <a:buClr>
                <a:schemeClr val="dk1"/>
              </a:buClr>
              <a:buSzPts val="1200"/>
              <a:buFont typeface="Calibri"/>
              <a:buAutoNum type="arabicPeriod"/>
            </a:pPr>
            <a:r>
              <a:rPr lang="fr-FR" dirty="0"/>
              <a:t>Déterminez comment chaque variable doit être résumée (par exemple : avec une ou plusieurs mesures de position centrale, une distribution de fréquence, un autre tableau ou graphique.</a:t>
            </a:r>
            <a:endParaRPr lang="fr-FR" noProof="0" dirty="0"/>
          </a:p>
          <a:p>
            <a:pPr marL="829944" lvl="1" indent="-355690">
              <a:lnSpc>
                <a:spcPct val="115000"/>
              </a:lnSpc>
              <a:spcBef>
                <a:spcPts val="0"/>
              </a:spcBef>
              <a:buClr>
                <a:schemeClr val="dk1"/>
              </a:buClr>
              <a:buSzPts val="1200"/>
              <a:buFont typeface="Calibri"/>
              <a:buAutoNum type="arabicPeriod"/>
            </a:pPr>
            <a:r>
              <a:rPr lang="fr-FR" dirty="0"/>
              <a:t>Pour chaque variable à résumer, indiquez si elle concerne des caractéristiques cliniques, temporelles, géographiques, personnelles ou des facteurs de risque. </a:t>
            </a:r>
            <a:endParaRPr lang="fr-FR" noProof="0" dirty="0"/>
          </a:p>
          <a:p>
            <a:pPr marL="829944" lvl="1" indent="-355690">
              <a:lnSpc>
                <a:spcPct val="115000"/>
              </a:lnSpc>
              <a:spcBef>
                <a:spcPts val="0"/>
              </a:spcBef>
              <a:buClr>
                <a:schemeClr val="dk1"/>
              </a:buClr>
              <a:buSzPts val="1200"/>
              <a:buFont typeface="Calibri"/>
              <a:buAutoNum type="arabicPeriod"/>
            </a:pPr>
            <a:r>
              <a:rPr lang="fr-FR" dirty="0"/>
              <a:t>Créez un tableau blanc.</a:t>
            </a:r>
            <a:endParaRPr lang="fr-FR" noProof="0" dirty="0"/>
          </a:p>
          <a:p>
            <a:pPr marL="0" indent="0">
              <a:lnSpc>
                <a:spcPct val="115000"/>
              </a:lnSpc>
              <a:spcBef>
                <a:spcPts val="1245"/>
              </a:spcBef>
              <a:buClr>
                <a:schemeClr val="dk1"/>
              </a:buClr>
              <a:buSzPts val="1200"/>
            </a:pPr>
            <a:endParaRPr lang="fr-FR"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Facilitez</a:t>
            </a:r>
            <a:r>
              <a:rPr lang="fr-FR" dirty="0"/>
              <a:t> le partage des réponses des participants après 20 minutes. </a:t>
            </a:r>
            <a:r>
              <a:rPr lang="fr-FR" b="1" dirty="0"/>
              <a:t>&lt;CLIQUER&gt; </a:t>
            </a:r>
            <a:r>
              <a:rPr lang="fr-FR" dirty="0"/>
              <a:t>pour afficher les réponses possibles.</a:t>
            </a:r>
            <a:endParaRPr lang="fr-FR" noProof="0" dirty="0"/>
          </a:p>
          <a:p>
            <a:pPr marL="0" indent="0">
              <a:lnSpc>
                <a:spcPct val="115000"/>
              </a:lnSpc>
              <a:spcBef>
                <a:spcPts val="2490"/>
              </a:spcBef>
              <a:buClr>
                <a:schemeClr val="dk1"/>
              </a:buClr>
              <a:buSzPts val="1200"/>
            </a:pPr>
            <a:endParaRPr lang="fr-FR" dirty="0"/>
          </a:p>
          <a:p>
            <a:pPr marL="0" indent="0">
              <a:lnSpc>
                <a:spcPct val="115000"/>
              </a:lnSpc>
              <a:spcBef>
                <a:spcPts val="1867"/>
              </a:spcBef>
              <a:buClr>
                <a:schemeClr val="dk1"/>
              </a:buClr>
              <a:buSzPts val="1200"/>
            </a:pPr>
            <a:endParaRPr i="1" dirty="0"/>
          </a:p>
          <a:p>
            <a:pPr marL="0" indent="0">
              <a:spcBef>
                <a:spcPts val="996"/>
              </a:spcBef>
            </a:pPr>
            <a:endParaRPr dirty="0">
              <a:latin typeface="Calibri"/>
              <a:ea typeface="Calibri"/>
              <a:cs typeface="Calibri"/>
              <a:sym typeface="Calibri"/>
            </a:endParaRPr>
          </a:p>
        </p:txBody>
      </p:sp>
      <p:sp>
        <p:nvSpPr>
          <p:cNvPr id="1214" name="Google Shape;1214;p10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100</a:t>
            </a:fld>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7"/>
        <p:cNvGrpSpPr/>
        <p:nvPr/>
      </p:nvGrpSpPr>
      <p:grpSpPr>
        <a:xfrm>
          <a:off x="0" y="0"/>
          <a:ext cx="0" cy="0"/>
          <a:chOff x="0" y="0"/>
          <a:chExt cx="0" cy="0"/>
        </a:xfrm>
      </p:grpSpPr>
      <p:sp>
        <p:nvSpPr>
          <p:cNvPr id="1218" name="Google Shape;1218;p10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9" name="Google Shape;1219;p10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Diapositive de révision</a:t>
            </a:r>
            <a:endParaRPr lang="fr-FR" noProof="0" dirty="0"/>
          </a:p>
        </p:txBody>
      </p:sp>
      <p:sp>
        <p:nvSpPr>
          <p:cNvPr id="1220" name="Google Shape;1220;p10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101</a:t>
            </a:fld>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
        <p:cNvGrpSpPr/>
        <p:nvPr/>
      </p:nvGrpSpPr>
      <p:grpSpPr>
        <a:xfrm>
          <a:off x="0" y="0"/>
          <a:ext cx="0" cy="0"/>
          <a:chOff x="0" y="0"/>
          <a:chExt cx="0" cy="0"/>
        </a:xfrm>
      </p:grpSpPr>
      <p:sp>
        <p:nvSpPr>
          <p:cNvPr id="1225" name="Google Shape;1225;p10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26" name="Google Shape;1226;p10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a:t>
            </a:r>
            <a:endParaRPr lang="fr-FR" noProof="0" dirty="0"/>
          </a:p>
          <a:p>
            <a:pPr marL="0" indent="0">
              <a:spcBef>
                <a:spcPts val="373"/>
              </a:spcBef>
            </a:pPr>
            <a:endParaRPr lang="fr-FR" b="1" u="sng"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u="none" noProof="0" dirty="0"/>
              <a:t>Voici un exemple de tableau blanc. Le vôtre peut être différent. Un tableau blanc peut être un moyen utile de réfléchir à la manière dont vous souhaitez analyser vos données. Il est souvent utile de créer des tableaux blancs avant d'analyser vos données. </a:t>
            </a:r>
            <a:endParaRPr lang="fr-FR" noProof="0" dirty="0"/>
          </a:p>
          <a:p>
            <a:pPr marL="256887" indent="-177845">
              <a:spcBef>
                <a:spcPts val="373"/>
              </a:spcBef>
              <a:buClr>
                <a:schemeClr val="dk1"/>
              </a:buClr>
              <a:buSzPts val="1200"/>
              <a:buFont typeface="Wingdings" panose="05000000000000000000" pitchFamily="2" charset="2"/>
              <a:buChar char="§"/>
            </a:pPr>
            <a:endParaRPr lang="fr-FR" u="none"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1" u="none" noProof="0" dirty="0"/>
              <a:t> :</a:t>
            </a:r>
            <a:r>
              <a:rPr lang="fr-FR" b="0" u="none" noProof="0" dirty="0"/>
              <a:t> Devrions-nous ajouter une colonne pour le nombre de cas ? </a:t>
            </a:r>
            <a:endParaRPr lang="fr-FR" noProof="0" dirty="0"/>
          </a:p>
          <a:p>
            <a:pPr marL="79042" indent="0">
              <a:spcBef>
                <a:spcPts val="373"/>
              </a:spcBef>
              <a:buClr>
                <a:schemeClr val="dk1"/>
              </a:buClr>
              <a:buSzPts val="1200"/>
            </a:pPr>
            <a:endParaRPr lang="fr-FR" b="0" u="none"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u="none" noProof="0" dirty="0"/>
              <a:t>Il est généralement préférable de n'avoir qu'une colonne pour le pourcentage. En effet, le pourcentage est le chiffre le plus important, car il vous aide à comparer différentes réponses. Inclure un tableau avec le « n » n'est généralement pas utile et peut distraire visuellement du pourcentage. Tant que le nombre total de personnes ayant répondu à la question est connu, le lecteur peut facilement calculer le « n » par lui-même, s'il le souhaite. </a:t>
            </a:r>
            <a:endParaRPr lang="fr-FR" b="1" u="sng" noProof="0" dirty="0"/>
          </a:p>
        </p:txBody>
      </p:sp>
      <p:sp>
        <p:nvSpPr>
          <p:cNvPr id="1227" name="Google Shape;1227;p10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102</a:t>
            </a:fld>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1"/>
        <p:cNvGrpSpPr/>
        <p:nvPr/>
      </p:nvGrpSpPr>
      <p:grpSpPr>
        <a:xfrm>
          <a:off x="0" y="0"/>
          <a:ext cx="0" cy="0"/>
          <a:chOff x="0" y="0"/>
          <a:chExt cx="0" cy="0"/>
        </a:xfrm>
      </p:grpSpPr>
      <p:sp>
        <p:nvSpPr>
          <p:cNvPr id="1232" name="Google Shape;1232;p10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33" name="Google Shape;1233;p10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SzPts val="1200"/>
            </a:pPr>
            <a:r>
              <a:rPr lang="fr-FR" b="1" dirty="0">
                <a:solidFill>
                  <a:srgbClr val="000000"/>
                </a:solidFill>
              </a:rPr>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Informez</a:t>
            </a:r>
            <a:r>
              <a:rPr lang="fr-FR" b="1" dirty="0"/>
              <a:t> </a:t>
            </a:r>
            <a:r>
              <a:rPr lang="fr-FR" dirty="0"/>
              <a:t>les participants que vous allez faire un exercice pour développer un plan d'analyse.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dirty="0"/>
              <a:t> aux participants d’utiliser leur « Cahier d'exercices du participant » pour faire l'exercice intitulé : </a:t>
            </a:r>
            <a:r>
              <a:rPr lang="fr-FR" b="1" dirty="0"/>
              <a:t>Epidémiologie descriptive</a:t>
            </a:r>
            <a:endParaRPr lang="fr-FR" noProof="0" dirty="0"/>
          </a:p>
          <a:p>
            <a:pPr marL="177845" indent="-177845">
              <a:lnSpc>
                <a:spcPct val="115000"/>
              </a:lnSpc>
              <a:spcBef>
                <a:spcPts val="1867"/>
              </a:spcBef>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Instructions</a:t>
            </a:r>
            <a:r>
              <a:rPr lang="fr-FR" b="1" dirty="0"/>
              <a:t> : </a:t>
            </a:r>
            <a:r>
              <a:rPr lang="fr-FR" dirty="0"/>
              <a:t>Avec votre groupe :</a:t>
            </a:r>
            <a:endParaRPr lang="fr-FR" noProof="0" dirty="0"/>
          </a:p>
          <a:p>
            <a:pPr marL="829944" lvl="1" indent="-355690">
              <a:lnSpc>
                <a:spcPct val="115000"/>
              </a:lnSpc>
              <a:spcBef>
                <a:spcPts val="622"/>
              </a:spcBef>
              <a:buClr>
                <a:schemeClr val="dk1"/>
              </a:buClr>
              <a:buSzPts val="1200"/>
              <a:buFont typeface="Calibri"/>
              <a:buAutoNum type="arabicPeriod"/>
            </a:pPr>
            <a:r>
              <a:rPr lang="fr-FR" dirty="0"/>
              <a:t>Continuez avec le scénario et la liste linéaire de l'exercice précédent.</a:t>
            </a:r>
            <a:endParaRPr lang="fr-FR" noProof="0" dirty="0"/>
          </a:p>
          <a:p>
            <a:pPr marL="829944" lvl="1" indent="-355690">
              <a:lnSpc>
                <a:spcPct val="115000"/>
              </a:lnSpc>
              <a:spcBef>
                <a:spcPts val="0"/>
              </a:spcBef>
              <a:buClr>
                <a:schemeClr val="dk1"/>
              </a:buClr>
              <a:buSzPts val="1200"/>
              <a:buFont typeface="Calibri"/>
              <a:buAutoNum type="arabicPeriod"/>
            </a:pPr>
            <a:r>
              <a:rPr lang="fr-FR" dirty="0"/>
              <a:t>Répondez aux questions au fur et à mesure que vous progressez, en créant une courbe épidémique avec les données de la liste linéaire à l'aide du papier graphique fourni.</a:t>
            </a:r>
            <a:endParaRPr lang="fr-FR" noProof="0" dirty="0"/>
          </a:p>
          <a:p>
            <a:pPr marL="829944" lvl="1" indent="-355690">
              <a:lnSpc>
                <a:spcPct val="115000"/>
              </a:lnSpc>
              <a:spcBef>
                <a:spcPts val="0"/>
              </a:spcBef>
              <a:buClr>
                <a:schemeClr val="dk1"/>
              </a:buClr>
              <a:buSzPts val="1200"/>
              <a:buFont typeface="Calibri"/>
              <a:buAutoNum type="arabicPeriod"/>
            </a:pPr>
            <a:r>
              <a:rPr lang="fr-FR" dirty="0"/>
              <a:t>Décrivez les caractéristiques personnelles des patients.</a:t>
            </a:r>
            <a:endParaRPr lang="fr-FR" noProof="0" dirty="0"/>
          </a:p>
          <a:p>
            <a:pPr marL="0" indent="0">
              <a:lnSpc>
                <a:spcPct val="115000"/>
              </a:lnSpc>
              <a:spcBef>
                <a:spcPts val="1245"/>
              </a:spcBef>
              <a:buClr>
                <a:schemeClr val="dk1"/>
              </a:buClr>
              <a:buSzPts val="1200"/>
            </a:pPr>
            <a:endParaRPr lang="fr-FR"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Facilitez</a:t>
            </a:r>
            <a:r>
              <a:rPr lang="fr-FR" dirty="0"/>
              <a:t> le partage des réponses des participants après 20 minutes. </a:t>
            </a:r>
            <a:r>
              <a:rPr lang="fr-FR" b="1" dirty="0"/>
              <a:t>&lt;CLIQUER&gt; </a:t>
            </a:r>
            <a:r>
              <a:rPr lang="fr-FR" dirty="0"/>
              <a:t>pour afficher les réponses possibles.</a:t>
            </a:r>
            <a:endParaRPr lang="fr-FR" noProof="0" dirty="0"/>
          </a:p>
          <a:p>
            <a:pPr marL="0" indent="0">
              <a:lnSpc>
                <a:spcPct val="115000"/>
              </a:lnSpc>
              <a:spcBef>
                <a:spcPts val="2490"/>
              </a:spcBef>
              <a:buClr>
                <a:schemeClr val="dk1"/>
              </a:buClr>
              <a:buSzPts val="1200"/>
            </a:pPr>
            <a:endParaRPr dirty="0"/>
          </a:p>
          <a:p>
            <a:pPr marL="0" indent="0">
              <a:lnSpc>
                <a:spcPct val="115000"/>
              </a:lnSpc>
              <a:spcBef>
                <a:spcPts val="1867"/>
              </a:spcBef>
              <a:buClr>
                <a:schemeClr val="dk1"/>
              </a:buClr>
              <a:buSzPts val="1200"/>
            </a:pPr>
            <a:endParaRPr i="1" dirty="0"/>
          </a:p>
          <a:p>
            <a:pPr marL="0" indent="0">
              <a:spcBef>
                <a:spcPts val="996"/>
              </a:spcBef>
            </a:pPr>
            <a:endParaRPr dirty="0">
              <a:latin typeface="Calibri"/>
              <a:ea typeface="Calibri"/>
              <a:cs typeface="Calibri"/>
              <a:sym typeface="Calibri"/>
            </a:endParaRPr>
          </a:p>
        </p:txBody>
      </p:sp>
      <p:sp>
        <p:nvSpPr>
          <p:cNvPr id="1234" name="Google Shape;1234;p10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103</a:t>
            </a:fld>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7"/>
        <p:cNvGrpSpPr/>
        <p:nvPr/>
      </p:nvGrpSpPr>
      <p:grpSpPr>
        <a:xfrm>
          <a:off x="0" y="0"/>
          <a:ext cx="0" cy="0"/>
          <a:chOff x="0" y="0"/>
          <a:chExt cx="0" cy="0"/>
        </a:xfrm>
      </p:grpSpPr>
      <p:sp>
        <p:nvSpPr>
          <p:cNvPr id="1238" name="Google Shape;1238;p10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39" name="Google Shape;1239;p10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897788" indent="-897788">
              <a:lnSpc>
                <a:spcPct val="115000"/>
              </a:lnSpc>
              <a:spcBef>
                <a:spcPts val="0"/>
              </a:spcBef>
            </a:pPr>
            <a:r>
              <a:rPr lang="fr-FR" b="1" dirty="0">
                <a:solidFill>
                  <a:schemeClr val="tx1"/>
                </a:solidFill>
              </a:rPr>
              <a:t>Notes de l'instructeur :</a:t>
            </a:r>
          </a:p>
          <a:p>
            <a:pPr marL="897788" indent="-897788">
              <a:lnSpc>
                <a:spcPct val="115000"/>
              </a:lnSpc>
              <a:spcBef>
                <a:spcPts val="1245"/>
              </a:spcBef>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Combien de cas de diarrhée ont été identifiés à ce jour ? Combien de cas de choléra sont confirmés, probables et suspects ?</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b="1" dirty="0">
              <a:solidFill>
                <a:schemeClr val="tx1"/>
              </a:solidFill>
            </a:endParaRPr>
          </a:p>
          <a:p>
            <a:pPr marL="177845" indent="-177845">
              <a:lnSpc>
                <a:spcPct val="115000"/>
              </a:lnSpc>
              <a:spcBef>
                <a:spcPts val="1245"/>
              </a:spcBef>
              <a:buClr>
                <a:srgbClr val="FF0000"/>
              </a:buClr>
              <a:buSzPts val="1200"/>
              <a:buFont typeface="Wingdings" panose="05000000000000000000" pitchFamily="2" charset="2"/>
              <a:buChar char="§"/>
            </a:pPr>
            <a:r>
              <a:rPr lang="fr-FR" b="1" u="sng" dirty="0">
                <a:solidFill>
                  <a:schemeClr val="tx1"/>
                </a:solidFill>
              </a:rPr>
              <a:t>Laissez</a:t>
            </a:r>
            <a:r>
              <a:rPr lang="fr-FR" b="1" dirty="0">
                <a:solidFill>
                  <a:schemeClr val="tx1"/>
                </a:solidFill>
              </a:rPr>
              <a:t> </a:t>
            </a:r>
            <a:r>
              <a:rPr lang="fr-FR" dirty="0">
                <a:solidFill>
                  <a:schemeClr val="tx1"/>
                </a:solidFill>
              </a:rPr>
              <a:t>un moment aux participants pour répondre.</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rgbClr val="FF0000"/>
              </a:buClr>
              <a:buSzPts val="1200"/>
              <a:buFont typeface="Wingdings" panose="05000000000000000000" pitchFamily="2" charset="2"/>
              <a:buChar char="§"/>
            </a:pPr>
            <a:r>
              <a:rPr lang="fr-FR" b="1" u="sng" noProof="0" dirty="0">
                <a:solidFill>
                  <a:schemeClr val="tx1"/>
                </a:solidFill>
              </a:rPr>
              <a:t>Remerciez</a:t>
            </a:r>
            <a:r>
              <a:rPr lang="fr-FR" b="1" u="none" noProof="0" dirty="0">
                <a:solidFill>
                  <a:schemeClr val="tx1"/>
                </a:solidFill>
              </a:rPr>
              <a:t> </a:t>
            </a:r>
            <a:r>
              <a:rPr lang="fr-FR" dirty="0">
                <a:solidFill>
                  <a:schemeClr val="tx1"/>
                </a:solidFill>
              </a:rPr>
              <a:t>les participants pour leurs réponses</a:t>
            </a:r>
            <a:r>
              <a:rPr lang="fr-FR" b="1" dirty="0">
                <a:solidFill>
                  <a:schemeClr val="tx1"/>
                </a:solidFill>
              </a:rPr>
              <a:t>&lt;CLIQUER&gt; </a:t>
            </a:r>
            <a:r>
              <a:rPr lang="fr-FR" dirty="0">
                <a:solidFill>
                  <a:schemeClr val="tx1"/>
                </a:solidFill>
              </a:rPr>
              <a:t>passer à la diapositive suivante avec la réponse.</a:t>
            </a:r>
          </a:p>
        </p:txBody>
      </p:sp>
      <p:sp>
        <p:nvSpPr>
          <p:cNvPr id="1240" name="Google Shape;1240;p10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104</a:t>
            </a:fld>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4"/>
        <p:cNvGrpSpPr/>
        <p:nvPr/>
      </p:nvGrpSpPr>
      <p:grpSpPr>
        <a:xfrm>
          <a:off x="0" y="0"/>
          <a:ext cx="0" cy="0"/>
          <a:chOff x="0" y="0"/>
          <a:chExt cx="0" cy="0"/>
        </a:xfrm>
      </p:grpSpPr>
      <p:sp>
        <p:nvSpPr>
          <p:cNvPr id="1245" name="Google Shape;1245;p10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46" name="Google Shape;1246;p10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897788" indent="-897788">
              <a:lnSpc>
                <a:spcPct val="115000"/>
              </a:lnSpc>
              <a:spcBef>
                <a:spcPts val="0"/>
              </a:spcBef>
            </a:pPr>
            <a:r>
              <a:rPr lang="fr-FR" b="1" dirty="0">
                <a:solidFill>
                  <a:schemeClr val="tx1"/>
                </a:solidFill>
              </a:rPr>
              <a:t>Notes de l'instructeur :</a:t>
            </a:r>
          </a:p>
          <a:p>
            <a:pPr marL="897788" indent="-897788">
              <a:lnSpc>
                <a:spcPct val="115000"/>
              </a:lnSpc>
              <a:spcBef>
                <a:spcPts val="1245"/>
              </a:spcBef>
            </a:pPr>
            <a:endParaRPr lang="fr-FR" b="1" u="sng" dirty="0">
              <a:solidFill>
                <a:schemeClr val="tx1"/>
              </a:solidFill>
            </a:endParaRPr>
          </a:p>
          <a:p>
            <a:pPr marL="177845" indent="-177845">
              <a:lnSpc>
                <a:spcPct val="115000"/>
              </a:lnSpc>
              <a:spcBef>
                <a:spcPts val="1245"/>
              </a:spcBef>
              <a:buClr>
                <a:srgbClr val="FF0000"/>
              </a:buClr>
              <a:buSzPts val="1200"/>
              <a:buFont typeface="Wingdings" panose="05000000000000000000" pitchFamily="2" charset="2"/>
              <a:buChar char="§"/>
            </a:pPr>
            <a:r>
              <a:rPr lang="fr-FR" b="1" u="sng" dirty="0">
                <a:solidFill>
                  <a:schemeClr val="tx1"/>
                </a:solidFill>
              </a:rPr>
              <a:t>Demandez</a:t>
            </a:r>
            <a:r>
              <a:rPr lang="fr-FR" dirty="0">
                <a:solidFill>
                  <a:schemeClr val="tx1"/>
                </a:solidFill>
              </a:rPr>
              <a:t> aux participants de revoir la réponse sur la diapositive.</a:t>
            </a:r>
            <a:endParaRPr lang="fr-FR" noProof="0" dirty="0">
              <a:solidFill>
                <a:schemeClr val="tx1"/>
              </a:solidFill>
            </a:endParaRPr>
          </a:p>
          <a:p>
            <a:pPr marL="256887" indent="-177845">
              <a:lnSpc>
                <a:spcPct val="115000"/>
              </a:lnSpc>
              <a:spcBef>
                <a:spcPts val="0"/>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0"/>
              </a:spcBef>
              <a:buClr>
                <a:srgbClr val="FF0000"/>
              </a:buClr>
              <a:buSzPts val="1200"/>
              <a:buFont typeface="Wingdings" panose="05000000000000000000" pitchFamily="2" charset="2"/>
              <a:buChar char="§"/>
            </a:pPr>
            <a:r>
              <a:rPr lang="fr-FR" b="1" u="sng" dirty="0">
                <a:solidFill>
                  <a:schemeClr val="tx1"/>
                </a:solidFill>
              </a:rPr>
              <a:t>Prenez</a:t>
            </a:r>
            <a:r>
              <a:rPr lang="fr-FR" dirty="0">
                <a:solidFill>
                  <a:schemeClr val="tx1"/>
                </a:solidFill>
              </a:rPr>
              <a:t> le temps d'examiner la situation.</a:t>
            </a:r>
            <a:endParaRPr lang="fr-FR" noProof="0" dirty="0">
              <a:solidFill>
                <a:schemeClr val="tx1"/>
              </a:solidFill>
            </a:endParaRPr>
          </a:p>
          <a:p>
            <a:pPr marL="256887" indent="-177845">
              <a:lnSpc>
                <a:spcPct val="115000"/>
              </a:lnSpc>
              <a:spcBef>
                <a:spcPts val="0"/>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0"/>
              </a:spcBef>
              <a:buClr>
                <a:srgbClr val="FF0000"/>
              </a:buClr>
              <a:buSzPts val="1200"/>
              <a:buFont typeface="Wingdings" panose="05000000000000000000" pitchFamily="2" charset="2"/>
              <a:buChar char="§"/>
            </a:pPr>
            <a:r>
              <a:rPr lang="fr-FR" b="1" u="sng" dirty="0">
                <a:solidFill>
                  <a:schemeClr val="tx1"/>
                </a:solidFill>
              </a:rPr>
              <a:t>Demandez</a:t>
            </a:r>
            <a:r>
              <a:rPr lang="fr-FR" b="1" dirty="0">
                <a:solidFill>
                  <a:schemeClr val="tx1"/>
                </a:solidFill>
              </a:rPr>
              <a:t> </a:t>
            </a:r>
            <a:r>
              <a:rPr lang="fr-FR" dirty="0">
                <a:solidFill>
                  <a:schemeClr val="tx1"/>
                </a:solidFill>
              </a:rPr>
              <a:t>s'il y a des questions.</a:t>
            </a:r>
            <a:endParaRPr lang="fr-FR" noProof="0" dirty="0">
              <a:solidFill>
                <a:schemeClr val="tx1"/>
              </a:solidFill>
            </a:endParaRPr>
          </a:p>
          <a:p>
            <a:pPr marL="256887" indent="-177845">
              <a:lnSpc>
                <a:spcPct val="115000"/>
              </a:lnSpc>
              <a:spcBef>
                <a:spcPts val="0"/>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0"/>
              </a:spcBef>
              <a:buClr>
                <a:srgbClr val="FF0000"/>
              </a:buClr>
              <a:buSzPts val="1200"/>
              <a:buFont typeface="Wingdings" panose="05000000000000000000" pitchFamily="2" charset="2"/>
              <a:buChar char="§"/>
            </a:pPr>
            <a:r>
              <a:rPr lang="fr-FR" b="1" u="sng" dirty="0">
                <a:solidFill>
                  <a:schemeClr val="tx1"/>
                </a:solidFill>
              </a:rPr>
              <a:t>Répondez</a:t>
            </a:r>
            <a:r>
              <a:rPr lang="fr-FR" dirty="0">
                <a:solidFill>
                  <a:schemeClr val="tx1"/>
                </a:solidFill>
              </a:rPr>
              <a:t> aux questions.</a:t>
            </a:r>
          </a:p>
        </p:txBody>
      </p:sp>
      <p:sp>
        <p:nvSpPr>
          <p:cNvPr id="1247" name="Google Shape;1247;p10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105</a:t>
            </a:fld>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p10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53" name="Google Shape;1253;p10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835213" indent="-835213">
              <a:lnSpc>
                <a:spcPct val="115000"/>
              </a:lnSpc>
              <a:spcBef>
                <a:spcPts val="0"/>
              </a:spcBef>
            </a:pPr>
            <a:r>
              <a:rPr lang="fr-FR" b="1" dirty="0"/>
              <a:t>Notes de l'instructeur :</a:t>
            </a:r>
          </a:p>
          <a:p>
            <a:pPr marL="0" indent="0">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Noto Sans Symbols"/>
              <a:buChar char="❖"/>
            </a:pPr>
            <a:r>
              <a:rPr lang="fr-FR" b="1" i="1" dirty="0"/>
              <a:t>La ville dans laquelle l'épidémie s'est déclarée compte 150 000 habitants.</a:t>
            </a:r>
            <a:endParaRPr lang="fr-FR" noProof="0" dirty="0"/>
          </a:p>
          <a:p>
            <a:pPr marL="177845" indent="-98803">
              <a:lnSpc>
                <a:spcPct val="115000"/>
              </a:lnSpc>
              <a:spcBef>
                <a:spcPts val="0"/>
              </a:spcBef>
              <a:buClr>
                <a:schemeClr val="dk1"/>
              </a:buClr>
              <a:buSzPts val="1200"/>
            </a:pPr>
            <a:endParaRPr lang="fr-FR" b="1" i="1" u="sng"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Li</a:t>
            </a:r>
            <a:r>
              <a:rPr lang="fr-FR" b="1" u="sng" noProof="0" dirty="0"/>
              <a:t>sez</a:t>
            </a:r>
            <a:r>
              <a:rPr lang="fr-FR" dirty="0"/>
              <a:t> la question 3 sur la diapositive.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Donne</a:t>
            </a:r>
            <a:r>
              <a:rPr lang="fr-FR" b="1" u="sng" noProof="0" dirty="0"/>
              <a:t>z</a:t>
            </a:r>
            <a:r>
              <a:rPr lang="fr-FR" b="0" u="none" noProof="0" dirty="0"/>
              <a:t> </a:t>
            </a:r>
            <a:r>
              <a:rPr lang="fr-FR" dirty="0"/>
              <a:t>aux participants la possibilité de calculer le taux d'incidence du choléra confirmé et de déterminer le multiplicateur qu'ils recommanderaient.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a:t>
            </a:r>
            <a:r>
              <a:rPr lang="fr-FR" b="1" dirty="0"/>
              <a:t>&lt;CLIQUER&gt; </a:t>
            </a:r>
            <a:r>
              <a:rPr lang="fr-FR" dirty="0"/>
              <a:t>pour passer à la diapositive suivante avec les réponses.</a:t>
            </a:r>
            <a:endParaRPr lang="fr-FR" noProof="0" dirty="0"/>
          </a:p>
          <a:p>
            <a:pPr marL="835213" indent="-835213">
              <a:lnSpc>
                <a:spcPct val="115000"/>
              </a:lnSpc>
              <a:spcBef>
                <a:spcPts val="0"/>
              </a:spcBef>
            </a:pPr>
            <a:endParaRPr b="1" u="sng" dirty="0">
              <a:solidFill>
                <a:srgbClr val="FF0000"/>
              </a:solidFill>
            </a:endParaRPr>
          </a:p>
        </p:txBody>
      </p:sp>
      <p:sp>
        <p:nvSpPr>
          <p:cNvPr id="1254" name="Google Shape;1254;p10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106</a:t>
            </a:fld>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8"/>
        <p:cNvGrpSpPr/>
        <p:nvPr/>
      </p:nvGrpSpPr>
      <p:grpSpPr>
        <a:xfrm>
          <a:off x="0" y="0"/>
          <a:ext cx="0" cy="0"/>
          <a:chOff x="0" y="0"/>
          <a:chExt cx="0" cy="0"/>
        </a:xfrm>
      </p:grpSpPr>
      <p:sp>
        <p:nvSpPr>
          <p:cNvPr id="1259" name="Google Shape;1259;p10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60" name="Google Shape;1260;p10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835213" indent="-835213">
              <a:lnSpc>
                <a:spcPct val="115000"/>
              </a:lnSpc>
              <a:spcBef>
                <a:spcPts val="0"/>
              </a:spcBef>
            </a:pPr>
            <a:r>
              <a:rPr lang="fr-FR" b="1" dirty="0">
                <a:solidFill>
                  <a:schemeClr val="tx1"/>
                </a:solidFill>
              </a:rPr>
              <a:t>Notes de l'instructeur :</a:t>
            </a:r>
          </a:p>
          <a:p>
            <a:pPr marL="0" indent="0">
              <a:lnSpc>
                <a:spcPct val="115000"/>
              </a:lnSpc>
              <a:spcBef>
                <a:spcPts val="0"/>
              </a:spcBef>
            </a:pPr>
            <a:endParaRPr lang="fr-FR" u="sng" dirty="0">
              <a:solidFill>
                <a:schemeClr val="tx1"/>
              </a:solidFill>
            </a:endParaRPr>
          </a:p>
          <a:p>
            <a:pPr marL="177845" indent="-177845">
              <a:lnSpc>
                <a:spcPct val="115000"/>
              </a:lnSpc>
              <a:spcBef>
                <a:spcPts val="0"/>
              </a:spcBef>
              <a:buClr>
                <a:schemeClr val="dk1"/>
              </a:buClr>
              <a:buSzPts val="1200"/>
              <a:buFont typeface="Wingdings" panose="05000000000000000000" pitchFamily="2" charset="2"/>
              <a:buChar char="§"/>
            </a:pPr>
            <a:r>
              <a:rPr lang="fr-FR" b="1" dirty="0">
                <a:solidFill>
                  <a:schemeClr val="tx1"/>
                </a:solidFill>
              </a:rPr>
              <a:t>&lt;CLIQUER&gt; </a:t>
            </a:r>
            <a:r>
              <a:rPr lang="fr-FR" dirty="0">
                <a:solidFill>
                  <a:schemeClr val="tx1"/>
                </a:solidFill>
              </a:rPr>
              <a:t>pour révéler la </a:t>
            </a:r>
            <a:r>
              <a:rPr lang="fr-FR" b="1" dirty="0">
                <a:solidFill>
                  <a:schemeClr val="tx1"/>
                </a:solidFill>
              </a:rPr>
              <a:t>réponse</a:t>
            </a:r>
            <a:r>
              <a:rPr lang="fr-FR" dirty="0">
                <a:solidFill>
                  <a:schemeClr val="tx1"/>
                </a:solidFill>
              </a:rPr>
              <a:t>.</a:t>
            </a:r>
          </a:p>
          <a:p>
            <a:pPr marL="177845" indent="-177845">
              <a:spcBef>
                <a:spcPts val="373"/>
              </a:spcBef>
              <a:buFont typeface="Wingdings" panose="05000000000000000000" pitchFamily="2" charset="2"/>
              <a:buChar char="§"/>
            </a:pPr>
            <a:endParaRPr lang="fr-FR"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S'il existe un multiplicateur standard utilisé par le ministère de la Santé, utilisez-le. Si l'option est disponible, utilisez celle qui fournit un nombre entier. Dans ce contexte, utilisez 4 pour 100 000.</a:t>
            </a:r>
            <a:endParaRPr lang="fr-FR" noProof="0" dirty="0">
              <a:solidFill>
                <a:schemeClr val="tx1"/>
              </a:solidFill>
            </a:endParaRPr>
          </a:p>
          <a:p>
            <a:pPr marL="256887" indent="-177845">
              <a:spcBef>
                <a:spcPts val="373"/>
              </a:spcBef>
              <a:buClr>
                <a:schemeClr val="dk1"/>
              </a:buClr>
              <a:buSzPts val="1200"/>
              <a:buFont typeface="Wingdings" panose="05000000000000000000" pitchFamily="2" charset="2"/>
              <a:buChar char="§"/>
            </a:pPr>
            <a:endParaRPr lang="fr-FR"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Demandez</a:t>
            </a:r>
            <a:r>
              <a:rPr lang="fr-FR" b="1" dirty="0">
                <a:solidFill>
                  <a:schemeClr val="tx1"/>
                </a:solidFill>
              </a:rPr>
              <a:t> </a:t>
            </a:r>
            <a:r>
              <a:rPr lang="fr-FR" dirty="0">
                <a:solidFill>
                  <a:schemeClr val="tx1"/>
                </a:solidFill>
              </a:rPr>
              <a:t>s'il y a des questions.</a:t>
            </a:r>
            <a:endParaRPr lang="fr-FR" noProof="0" dirty="0">
              <a:solidFill>
                <a:schemeClr val="tx1"/>
              </a:solidFill>
            </a:endParaRPr>
          </a:p>
          <a:p>
            <a:pPr marL="256887" indent="-177845">
              <a:spcBef>
                <a:spcPts val="373"/>
              </a:spcBef>
              <a:buClr>
                <a:schemeClr val="dk1"/>
              </a:buClr>
              <a:buSzPts val="1200"/>
              <a:buFont typeface="Wingdings" panose="05000000000000000000" pitchFamily="2" charset="2"/>
              <a:buChar char="§"/>
            </a:pPr>
            <a:endParaRPr lang="fr-FR"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Répondez </a:t>
            </a:r>
            <a:r>
              <a:rPr lang="fr-FR" dirty="0">
                <a:solidFill>
                  <a:schemeClr val="tx1"/>
                </a:solidFill>
              </a:rPr>
              <a:t>aux questions.</a:t>
            </a:r>
            <a:endParaRPr lang="fr-FR" i="1" dirty="0">
              <a:solidFill>
                <a:schemeClr val="tx1"/>
              </a:solidFill>
            </a:endParaRPr>
          </a:p>
        </p:txBody>
      </p:sp>
      <p:sp>
        <p:nvSpPr>
          <p:cNvPr id="1261" name="Google Shape;1261;p10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107</a:t>
            </a:fld>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5"/>
        <p:cNvGrpSpPr/>
        <p:nvPr/>
      </p:nvGrpSpPr>
      <p:grpSpPr>
        <a:xfrm>
          <a:off x="0" y="0"/>
          <a:ext cx="0" cy="0"/>
          <a:chOff x="0" y="0"/>
          <a:chExt cx="0" cy="0"/>
        </a:xfrm>
      </p:grpSpPr>
      <p:sp>
        <p:nvSpPr>
          <p:cNvPr id="1266" name="Google Shape;1266;p10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67" name="Google Shape;1267;p10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i="1" dirty="0"/>
              <a:t>Demandez aux participants de créer une courbe épidémique en utilisant </a:t>
            </a:r>
            <a:r>
              <a:rPr lang="fr-FR" b="1" i="1" u="sng" dirty="0"/>
              <a:t>tous</a:t>
            </a:r>
            <a:r>
              <a:rPr lang="fr-FR" b="1" i="1" dirty="0"/>
              <a:t> les cas de la liste linéaire de la courbe épidémique. Laisser un moment avant de révéler la réponse sur la diapositive suivante.</a:t>
            </a:r>
            <a:endParaRPr lang="fr-FR" noProof="0" dirty="0"/>
          </a:p>
          <a:p>
            <a:pPr marL="177845" indent="-98803">
              <a:lnSpc>
                <a:spcPct val="115000"/>
              </a:lnSpc>
              <a:spcBef>
                <a:spcPts val="1867"/>
              </a:spcBef>
              <a:buClr>
                <a:schemeClr val="dk1"/>
              </a:buClr>
              <a:buSzPts val="1200"/>
            </a:pPr>
            <a:endParaRPr lang="fr-FR" b="1" i="1" dirty="0"/>
          </a:p>
          <a:p>
            <a:pPr marL="177845" indent="-177845">
              <a:lnSpc>
                <a:spcPct val="115000"/>
              </a:lnSpc>
              <a:spcBef>
                <a:spcPts val="1867"/>
              </a:spcBef>
              <a:buClr>
                <a:schemeClr val="dk1"/>
              </a:buClr>
              <a:buSzPts val="1200"/>
              <a:buFont typeface="Noto Sans Symbols"/>
              <a:buChar char="❖"/>
            </a:pPr>
            <a:r>
              <a:rPr lang="fr-FR" b="1" u="sng" dirty="0"/>
              <a:t>Conseil</a:t>
            </a:r>
            <a:r>
              <a:rPr lang="fr-FR" b="1" dirty="0"/>
              <a:t> : </a:t>
            </a:r>
            <a:r>
              <a:rPr lang="fr-FR" b="1" i="1" dirty="0"/>
              <a:t>Si les participants éprouvent des difficultés, rappelez-leur de réfléchir à la manière de tracer une courbe épi. </a:t>
            </a:r>
            <a:endParaRPr lang="fr-FR" noProof="0" dirty="0"/>
          </a:p>
          <a:p>
            <a:pPr marL="652099" lvl="1" indent="-177845">
              <a:lnSpc>
                <a:spcPct val="115000"/>
              </a:lnSpc>
              <a:spcBef>
                <a:spcPts val="1867"/>
              </a:spcBef>
              <a:buClr>
                <a:schemeClr val="dk1"/>
              </a:buClr>
              <a:buSzPts val="1200"/>
              <a:buFont typeface="Courier New"/>
              <a:buChar char="o"/>
            </a:pPr>
            <a:r>
              <a:rPr lang="fr-FR" b="1" i="1" dirty="0"/>
              <a:t>Étape 1 : Comptez le nombre de cas survenus à chaque date</a:t>
            </a:r>
            <a:endParaRPr lang="fr-FR" noProof="0" dirty="0"/>
          </a:p>
          <a:p>
            <a:pPr marL="652099" lvl="1" indent="-177845">
              <a:lnSpc>
                <a:spcPct val="115000"/>
              </a:lnSpc>
              <a:spcBef>
                <a:spcPts val="1867"/>
              </a:spcBef>
              <a:buClr>
                <a:schemeClr val="dk1"/>
              </a:buClr>
              <a:buSzPts val="1200"/>
              <a:buFont typeface="Courier New"/>
              <a:buChar char="o"/>
            </a:pPr>
            <a:r>
              <a:rPr lang="fr-FR" b="1" i="1" dirty="0"/>
              <a:t>Étape 2 : Inscrivez les dates sur l'axe des x. Commencez au moins deux jours avant le premier cas.</a:t>
            </a:r>
            <a:endParaRPr lang="fr-FR" noProof="0" dirty="0"/>
          </a:p>
          <a:p>
            <a:pPr marL="652099" lvl="1" indent="-177845">
              <a:lnSpc>
                <a:spcPct val="115000"/>
              </a:lnSpc>
              <a:spcBef>
                <a:spcPts val="1867"/>
              </a:spcBef>
              <a:buClr>
                <a:schemeClr val="dk1"/>
              </a:buClr>
              <a:buSzPts val="1200"/>
              <a:buFont typeface="Courier New"/>
              <a:buChar char="o"/>
            </a:pPr>
            <a:r>
              <a:rPr lang="fr-FR" b="1" i="1" dirty="0"/>
              <a:t>Étape 3 : Tracez des barres verticales pour chaque date ; la hauteur de chaque barre doit correspondre au nombre de cas survenus à cette date. Conseil : Les barres doivent-elles être séparées par des espaces ? </a:t>
            </a:r>
            <a:endParaRPr lang="fr-FR" noProof="0" dirty="0"/>
          </a:p>
          <a:p>
            <a:pPr marL="652099" lvl="1" indent="-177845">
              <a:lnSpc>
                <a:spcPct val="115000"/>
              </a:lnSpc>
              <a:spcBef>
                <a:spcPts val="1867"/>
              </a:spcBef>
              <a:buClr>
                <a:schemeClr val="dk1"/>
              </a:buClr>
              <a:buSzPts val="1200"/>
              <a:buFont typeface="Courier New"/>
              <a:buChar char="o"/>
            </a:pPr>
            <a:r>
              <a:rPr lang="fr-FR" b="1" i="1" dirty="0"/>
              <a:t>Étape 4 : </a:t>
            </a:r>
            <a:r>
              <a:rPr lang="fr-FR" b="1" i="1" noProof="0" dirty="0"/>
              <a:t>Libellez</a:t>
            </a:r>
            <a:r>
              <a:rPr lang="fr-FR" b="1" i="1" dirty="0"/>
              <a:t> </a:t>
            </a:r>
            <a:r>
              <a:rPr lang="fr-FR" b="1" i="1" noProof="0" dirty="0"/>
              <a:t>le</a:t>
            </a:r>
            <a:r>
              <a:rPr lang="fr-FR" b="1" i="1" dirty="0"/>
              <a:t> titre. </a:t>
            </a:r>
            <a:endParaRPr lang="fr-FR" dirty="0"/>
          </a:p>
        </p:txBody>
      </p:sp>
      <p:sp>
        <p:nvSpPr>
          <p:cNvPr id="1268" name="Google Shape;1268;p10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108</a:t>
            </a:fld>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3"/>
        <p:cNvGrpSpPr/>
        <p:nvPr/>
      </p:nvGrpSpPr>
      <p:grpSpPr>
        <a:xfrm>
          <a:off x="0" y="0"/>
          <a:ext cx="0" cy="0"/>
          <a:chOff x="0" y="0"/>
          <a:chExt cx="0" cy="0"/>
        </a:xfrm>
      </p:grpSpPr>
      <p:sp>
        <p:nvSpPr>
          <p:cNvPr id="1274" name="Google Shape;1274;p10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75" name="Google Shape;1275;p10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dirty="0"/>
              <a:t> aux participants si leur courbe épidémique ressemble à cela.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Devons-nous étiqueter l'axe des x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C'est une question de préférence personnelle. Pour le graphique de cette diapositive, comme le titre est clair et explicite, il n'est pas nécessaire d'ajouter un titre à l'axe des abscisses. La lecture du titre et des catégories (11-Jan, 12-Jan, etc.) indique clairement qu'il s'agit des dates d'apparition. Il est souvent préférable que les figures soient aussi simples que possible, sans trop de mots ou de textes superflus. Cela permet au lecteur d'assimiler et de comprendre plus rapidement la figure. </a:t>
            </a:r>
            <a:endParaRPr lang="fr-FR" b="1" u="sng" dirty="0"/>
          </a:p>
          <a:p>
            <a:pPr marL="0" indent="0">
              <a:spcBef>
                <a:spcPts val="996"/>
              </a:spcBef>
            </a:pPr>
            <a:endParaRPr dirty="0"/>
          </a:p>
        </p:txBody>
      </p:sp>
      <p:sp>
        <p:nvSpPr>
          <p:cNvPr id="1276" name="Google Shape;1276;p10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109</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4" name="Google Shape;394;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L'étape suivante consiste à s'assurer que l'augmentation du nombre de cas signalés constitue bien une flambée.</a:t>
            </a:r>
            <a:endParaRPr lang="fr-FR" noProof="0" dirty="0"/>
          </a:p>
          <a:p>
            <a:pPr marL="0" indent="0">
              <a:spcBef>
                <a:spcPts val="1618"/>
              </a:spcBef>
            </a:pPr>
            <a:endParaRPr dirty="0"/>
          </a:p>
        </p:txBody>
      </p:sp>
      <p:sp>
        <p:nvSpPr>
          <p:cNvPr id="395" name="Google Shape;395;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2"/>
        <p:cNvGrpSpPr/>
        <p:nvPr/>
      </p:nvGrpSpPr>
      <p:grpSpPr>
        <a:xfrm>
          <a:off x="0" y="0"/>
          <a:ext cx="0" cy="0"/>
          <a:chOff x="0" y="0"/>
          <a:chExt cx="0" cy="0"/>
        </a:xfrm>
      </p:grpSpPr>
      <p:sp>
        <p:nvSpPr>
          <p:cNvPr id="1283" name="Google Shape;1283;p1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84" name="Google Shape;1284;p1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373"/>
              </a:spcBef>
            </a:pPr>
            <a:endParaRPr lang="fr-FR" b="1" dirty="0"/>
          </a:p>
          <a:p>
            <a:pPr marL="177845" indent="-177845">
              <a:lnSpc>
                <a:spcPct val="115000"/>
              </a:lnSpc>
              <a:spcBef>
                <a:spcPts val="1245"/>
              </a:spcBef>
              <a:buClr>
                <a:schemeClr val="dk1"/>
              </a:buClr>
              <a:buSzPts val="1200"/>
              <a:buFont typeface="Noto Sans Symbols"/>
              <a:buChar char="❖"/>
            </a:pPr>
            <a:r>
              <a:rPr lang="fr-FR" b="1" i="1" dirty="0"/>
              <a:t>Renvoyez les participants aux données de moyennes et médianes du tableau de leur cahier d'exercices.</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Le nombre observé de cas confirmés en janvier 2025 est-il plus élevé que prévu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a:t>
            </a:r>
            <a:r>
              <a:rPr lang="fr-FR" dirty="0"/>
              <a:t>à la diapositive suivante avec la réponse.</a:t>
            </a:r>
            <a:endParaRPr lang="fr-FR" noProof="0" dirty="0"/>
          </a:p>
          <a:p>
            <a:pPr marL="0" indent="0">
              <a:spcBef>
                <a:spcPts val="996"/>
              </a:spcBef>
            </a:pPr>
            <a:endParaRPr dirty="0"/>
          </a:p>
          <a:p>
            <a:pPr marL="0" indent="0">
              <a:spcBef>
                <a:spcPts val="373"/>
              </a:spcBef>
            </a:pPr>
            <a:endParaRPr dirty="0"/>
          </a:p>
        </p:txBody>
      </p:sp>
      <p:sp>
        <p:nvSpPr>
          <p:cNvPr id="1285" name="Google Shape;1285;p1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110</a:t>
            </a:fld>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0"/>
        <p:cNvGrpSpPr/>
        <p:nvPr/>
      </p:nvGrpSpPr>
      <p:grpSpPr>
        <a:xfrm>
          <a:off x="0" y="0"/>
          <a:ext cx="0" cy="0"/>
          <a:chOff x="0" y="0"/>
          <a:chExt cx="0" cy="0"/>
        </a:xfrm>
      </p:grpSpPr>
      <p:sp>
        <p:nvSpPr>
          <p:cNvPr id="1291" name="Google Shape;1291;p1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92" name="Google Shape;1292;p1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373"/>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dirty="0"/>
              <a:t>&lt;CLIQUER&gt; </a:t>
            </a:r>
            <a:r>
              <a:rPr lang="fr-FR" dirty="0"/>
              <a:t>pour révéler la </a:t>
            </a:r>
            <a:r>
              <a:rPr lang="fr-FR" b="1" dirty="0"/>
              <a:t>réponse : </a:t>
            </a:r>
            <a:r>
              <a:rPr lang="fr-FR" i="1" dirty="0"/>
              <a:t>Oui. Les six cas confirmés de choléra survenus en quelques jours en janvier 2015 dépassent le nombre médian (« attendu ») de trois cas pour l'ensemble du mois de janvier.</a:t>
            </a:r>
          </a:p>
          <a:p>
            <a:pPr marL="0" indent="0">
              <a:spcBef>
                <a:spcPts val="996"/>
              </a:spcBef>
            </a:pPr>
            <a:endParaRPr dirty="0"/>
          </a:p>
          <a:p>
            <a:pPr marL="0" indent="0">
              <a:spcBef>
                <a:spcPts val="373"/>
              </a:spcBef>
            </a:pPr>
            <a:endParaRPr dirty="0"/>
          </a:p>
        </p:txBody>
      </p:sp>
      <p:sp>
        <p:nvSpPr>
          <p:cNvPr id="1293" name="Google Shape;1293;p1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111</a:t>
            </a:fld>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8"/>
        <p:cNvGrpSpPr/>
        <p:nvPr/>
      </p:nvGrpSpPr>
      <p:grpSpPr>
        <a:xfrm>
          <a:off x="0" y="0"/>
          <a:ext cx="0" cy="0"/>
          <a:chOff x="0" y="0"/>
          <a:chExt cx="0" cy="0"/>
        </a:xfrm>
      </p:grpSpPr>
      <p:sp>
        <p:nvSpPr>
          <p:cNvPr id="1299" name="Google Shape;1299;p1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00" name="Google Shape;1300;p1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p>
          <a:p>
            <a:pPr marL="0" indent="0">
              <a:lnSpc>
                <a:spcPct val="115000"/>
              </a:lnSpc>
              <a:spcBef>
                <a:spcPts val="1245"/>
              </a:spcBef>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 vous apprend la courbe épidémique sur la flambée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a:t>
            </a:r>
            <a:r>
              <a:rPr lang="fr-FR" dirty="0"/>
              <a:t>à la diapositive suivante avec la réponse.</a:t>
            </a:r>
            <a:endParaRPr lang="fr-FR" noProof="0" dirty="0"/>
          </a:p>
          <a:p>
            <a:pPr marL="0" indent="0">
              <a:lnSpc>
                <a:spcPct val="115000"/>
              </a:lnSpc>
              <a:spcBef>
                <a:spcPts val="1245"/>
              </a:spcBef>
            </a:pPr>
            <a:endParaRPr dirty="0"/>
          </a:p>
        </p:txBody>
      </p:sp>
      <p:sp>
        <p:nvSpPr>
          <p:cNvPr id="1301" name="Google Shape;1301;p1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112</a:t>
            </a:fld>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6"/>
        <p:cNvGrpSpPr/>
        <p:nvPr/>
      </p:nvGrpSpPr>
      <p:grpSpPr>
        <a:xfrm>
          <a:off x="0" y="0"/>
          <a:ext cx="0" cy="0"/>
          <a:chOff x="0" y="0"/>
          <a:chExt cx="0" cy="0"/>
        </a:xfrm>
      </p:grpSpPr>
      <p:sp>
        <p:nvSpPr>
          <p:cNvPr id="1307" name="Google Shape;1307;p1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08" name="Google Shape;1308;p1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p>
          <a:p>
            <a:pPr marL="0" indent="0">
              <a:lnSpc>
                <a:spcPct val="115000"/>
              </a:lnSpc>
              <a:spcBef>
                <a:spcPts val="1245"/>
              </a:spcBef>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dirty="0"/>
              <a:t>&lt;CLIQUER&gt; </a:t>
            </a:r>
            <a:r>
              <a:rPr lang="fr-FR" dirty="0"/>
              <a:t>pour révéler la </a:t>
            </a:r>
            <a:r>
              <a:rPr lang="fr-FR" b="1" dirty="0"/>
              <a:t>réponse</a:t>
            </a:r>
            <a:r>
              <a:rPr lang="fr-FR" dirty="0"/>
              <a:t>.</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dirty="0"/>
              <a:t>Revoir la réponse sur la diapositive.</a:t>
            </a:r>
          </a:p>
          <a:p>
            <a:pPr marL="0" indent="0">
              <a:lnSpc>
                <a:spcPct val="115000"/>
              </a:lnSpc>
              <a:spcBef>
                <a:spcPts val="1245"/>
              </a:spcBef>
            </a:pPr>
            <a:endParaRPr b="1" u="sng" dirty="0"/>
          </a:p>
        </p:txBody>
      </p:sp>
      <p:sp>
        <p:nvSpPr>
          <p:cNvPr id="1309" name="Google Shape;1309;p1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113</a:t>
            </a:fld>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4"/>
        <p:cNvGrpSpPr/>
        <p:nvPr/>
      </p:nvGrpSpPr>
      <p:grpSpPr>
        <a:xfrm>
          <a:off x="0" y="0"/>
          <a:ext cx="0" cy="0"/>
          <a:chOff x="0" y="0"/>
          <a:chExt cx="0" cy="0"/>
        </a:xfrm>
      </p:grpSpPr>
      <p:sp>
        <p:nvSpPr>
          <p:cNvPr id="1315" name="Google Shape;1315;p1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16" name="Google Shape;1316;p1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pPr>
            <a:r>
              <a:rPr lang="fr-FR" b="1" dirty="0"/>
              <a:t> </a:t>
            </a: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 </a:t>
            </a:r>
            <a:r>
              <a:rPr lang="fr-FR" dirty="0"/>
              <a:t>Un peu plus de la moitié des cas (58%) étaient des hommes. L'âge des patients allait de 3 mois à 65 ans ; l'âge médian était de 43 ans. Qu'est-ce que ces informations vous apprennent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Discutez</a:t>
            </a:r>
            <a:r>
              <a:rPr lang="fr-FR" b="1" dirty="0"/>
              <a:t> </a:t>
            </a:r>
            <a:r>
              <a:rPr lang="fr-FR" dirty="0"/>
              <a:t>les réponses. </a:t>
            </a:r>
            <a:r>
              <a:rPr lang="fr-FR" b="1" dirty="0"/>
              <a:t>&lt;CLIQUER&gt; </a:t>
            </a:r>
            <a:r>
              <a:rPr lang="fr-FR" dirty="0"/>
              <a:t>à la diapositive suivante pour révéler la réponse.</a:t>
            </a:r>
          </a:p>
          <a:p>
            <a:pPr marL="0" indent="0">
              <a:spcBef>
                <a:spcPts val="373"/>
              </a:spcBef>
            </a:pPr>
            <a:endParaRPr dirty="0"/>
          </a:p>
        </p:txBody>
      </p:sp>
      <p:sp>
        <p:nvSpPr>
          <p:cNvPr id="1317" name="Google Shape;1317;p1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114</a:t>
            </a:fld>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1"/>
        <p:cNvGrpSpPr/>
        <p:nvPr/>
      </p:nvGrpSpPr>
      <p:grpSpPr>
        <a:xfrm>
          <a:off x="0" y="0"/>
          <a:ext cx="0" cy="0"/>
          <a:chOff x="0" y="0"/>
          <a:chExt cx="0" cy="0"/>
        </a:xfrm>
      </p:grpSpPr>
      <p:sp>
        <p:nvSpPr>
          <p:cNvPr id="1322" name="Google Shape;1322;p1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23" name="Google Shape;1323;p1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pPr>
            <a:r>
              <a:rPr lang="fr-FR" b="1" dirty="0"/>
              <a:t> </a:t>
            </a: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dirty="0"/>
              <a:t>&lt;CLIQUER&gt; </a:t>
            </a:r>
            <a:r>
              <a:rPr lang="fr-FR" dirty="0"/>
              <a:t>pour révéler la réponse.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Nous constatons que les deux sexes et tous les âges sont touchés, ce qui signifie que l'exposition concerne tout le monde. </a:t>
            </a:r>
          </a:p>
        </p:txBody>
      </p:sp>
      <p:sp>
        <p:nvSpPr>
          <p:cNvPr id="1324" name="Google Shape;1324;p1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115</a:t>
            </a:fld>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8"/>
        <p:cNvGrpSpPr/>
        <p:nvPr/>
      </p:nvGrpSpPr>
      <p:grpSpPr>
        <a:xfrm>
          <a:off x="0" y="0"/>
          <a:ext cx="0" cy="0"/>
          <a:chOff x="0" y="0"/>
          <a:chExt cx="0" cy="0"/>
        </a:xfrm>
      </p:grpSpPr>
      <p:sp>
        <p:nvSpPr>
          <p:cNvPr id="1329" name="Google Shape;1329;p1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30" name="Google Shape;1330;p1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pPr>
            <a:r>
              <a:rPr lang="fr-FR" b="1" dirty="0"/>
              <a:t> </a:t>
            </a:r>
            <a:endParaRPr lang="fr-FR" noProof="0" dirty="0"/>
          </a:p>
          <a:p>
            <a:pPr marL="177845" indent="-177845">
              <a:lnSpc>
                <a:spcPct val="115000"/>
              </a:lnSpc>
              <a:spcBef>
                <a:spcPts val="0"/>
              </a:spcBef>
              <a:buClr>
                <a:schemeClr val="dk1"/>
              </a:buClr>
              <a:buSzPts val="1200"/>
              <a:buFont typeface="Noto Sans Symbols"/>
              <a:buChar char="❖"/>
            </a:pPr>
            <a:r>
              <a:rPr lang="fr-FR" b="1" i="1" dirty="0"/>
              <a:t>Donnez aux participants 10 minutes pour compléter le tableau avant de passer à la diapositive suivante avec les réponses.</a:t>
            </a:r>
            <a:endParaRPr lang="fr-FR" noProof="0" dirty="0"/>
          </a:p>
        </p:txBody>
      </p:sp>
      <p:sp>
        <p:nvSpPr>
          <p:cNvPr id="1331" name="Google Shape;1331;p1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116</a:t>
            </a:fld>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6"/>
        <p:cNvGrpSpPr/>
        <p:nvPr/>
      </p:nvGrpSpPr>
      <p:grpSpPr>
        <a:xfrm>
          <a:off x="0" y="0"/>
          <a:ext cx="0" cy="0"/>
          <a:chOff x="0" y="0"/>
          <a:chExt cx="0" cy="0"/>
        </a:xfrm>
      </p:grpSpPr>
      <p:sp>
        <p:nvSpPr>
          <p:cNvPr id="1337" name="Google Shape;1337;p1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38" name="Google Shape;1338;p1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buClr>
                <a:schemeClr val="dk1"/>
              </a:buClr>
              <a:buSzPts val="1200"/>
            </a:pPr>
            <a:r>
              <a:rPr lang="fr-FR" b="1"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a:t>
            </a:r>
            <a:r>
              <a:rPr lang="fr-FR" dirty="0"/>
              <a:t>pour afficher les réponses.</a:t>
            </a:r>
            <a:endParaRPr lang="fr-FR" noProof="0" dirty="0"/>
          </a:p>
          <a:p>
            <a:pPr marL="0" indent="0">
              <a:lnSpc>
                <a:spcPct val="115000"/>
              </a:lnSpc>
              <a:spcBef>
                <a:spcPts val="0"/>
              </a:spcBef>
            </a:pPr>
            <a:endParaRPr lang="fr-FR" dirty="0"/>
          </a:p>
          <a:p>
            <a:pPr marL="296408" indent="-296408">
              <a:lnSpc>
                <a:spcPct val="115000"/>
              </a:lnSpc>
              <a:spcBef>
                <a:spcPts val="1245"/>
              </a:spcBef>
              <a:buSzPts val="1200"/>
              <a:buFont typeface="Noto Sans Symbols"/>
              <a:buChar char="❖"/>
            </a:pPr>
            <a:r>
              <a:rPr lang="fr-FR" b="1" i="1" dirty="0">
                <a:solidFill>
                  <a:srgbClr val="000000"/>
                </a:solidFill>
              </a:rPr>
              <a:t>Expositions</a:t>
            </a:r>
            <a:endParaRPr lang="fr-FR" noProof="0" dirty="0"/>
          </a:p>
          <a:p>
            <a:pPr marL="652099" lvl="1" indent="-177845">
              <a:lnSpc>
                <a:spcPct val="115000"/>
              </a:lnSpc>
              <a:spcBef>
                <a:spcPts val="1867"/>
              </a:spcBef>
              <a:buSzPts val="1200"/>
              <a:buFont typeface="Arial"/>
              <a:buChar char="•"/>
            </a:pPr>
            <a:r>
              <a:rPr lang="fr-FR" b="1" i="1" dirty="0">
                <a:solidFill>
                  <a:srgbClr val="000000"/>
                </a:solidFill>
              </a:rPr>
              <a:t>Contact avec une personne malade : 2/12 = 17 %.</a:t>
            </a:r>
            <a:endParaRPr lang="fr-FR" b="1" i="1" dirty="0"/>
          </a:p>
          <a:p>
            <a:pPr marL="652099" lvl="1" indent="-177845">
              <a:lnSpc>
                <a:spcPct val="115000"/>
              </a:lnSpc>
              <a:spcBef>
                <a:spcPts val="1867"/>
              </a:spcBef>
              <a:buSzPts val="1200"/>
              <a:buFont typeface="Arial"/>
              <a:buChar char="•"/>
            </a:pPr>
            <a:r>
              <a:rPr lang="fr-FR" b="1" i="1" dirty="0">
                <a:solidFill>
                  <a:srgbClr val="000000"/>
                </a:solidFill>
              </a:rPr>
              <a:t>Enfant aux couches : 2/12 = 17 %.</a:t>
            </a:r>
            <a:endParaRPr lang="fr-FR" b="1" i="1" dirty="0"/>
          </a:p>
          <a:p>
            <a:pPr marL="652099" lvl="1" indent="-177845">
              <a:lnSpc>
                <a:spcPct val="115000"/>
              </a:lnSpc>
              <a:spcBef>
                <a:spcPts val="1867"/>
              </a:spcBef>
              <a:buSzPts val="1200"/>
              <a:buFont typeface="Arial"/>
              <a:buChar char="•"/>
            </a:pPr>
            <a:r>
              <a:rPr lang="fr-FR" b="1" i="1" dirty="0">
                <a:solidFill>
                  <a:srgbClr val="000000"/>
                </a:solidFill>
              </a:rPr>
              <a:t>Vendeur ambulant : 8/12 = 67 %</a:t>
            </a:r>
            <a:endParaRPr lang="fr-FR" noProof="0" dirty="0"/>
          </a:p>
          <a:p>
            <a:pPr marL="652099" lvl="1" indent="-177845">
              <a:lnSpc>
                <a:spcPct val="115000"/>
              </a:lnSpc>
              <a:spcBef>
                <a:spcPts val="1867"/>
              </a:spcBef>
              <a:buSzPts val="1200"/>
              <a:buFont typeface="Arial"/>
              <a:buChar char="•"/>
            </a:pPr>
            <a:r>
              <a:rPr lang="fr-FR" b="1" i="1" dirty="0">
                <a:solidFill>
                  <a:srgbClr val="000000"/>
                </a:solidFill>
              </a:rPr>
              <a:t>Bien partagé : 8/12 = 67 %</a:t>
            </a:r>
            <a:endParaRPr lang="fr-FR" noProof="0" dirty="0"/>
          </a:p>
          <a:p>
            <a:pPr marL="652099" lvl="1" indent="-177845">
              <a:lnSpc>
                <a:spcPct val="115000"/>
              </a:lnSpc>
              <a:spcBef>
                <a:spcPts val="1867"/>
              </a:spcBef>
              <a:buSzPts val="1200"/>
              <a:buFont typeface="Arial"/>
              <a:buChar char="•"/>
            </a:pPr>
            <a:r>
              <a:rPr lang="fr-FR" b="1" i="1" dirty="0">
                <a:solidFill>
                  <a:srgbClr val="000000"/>
                </a:solidFill>
              </a:rPr>
              <a:t>Eau publique : 3/12 = 25 %</a:t>
            </a:r>
            <a:endParaRPr lang="fr-FR" b="1" i="1" dirty="0"/>
          </a:p>
          <a:p>
            <a:pPr marL="652099" lvl="1" indent="-177845">
              <a:lnSpc>
                <a:spcPct val="115000"/>
              </a:lnSpc>
              <a:spcBef>
                <a:spcPts val="1867"/>
              </a:spcBef>
              <a:buSzPts val="1200"/>
              <a:buFont typeface="Arial"/>
              <a:buChar char="•"/>
            </a:pPr>
            <a:r>
              <a:rPr lang="fr-FR" b="1" i="1" dirty="0">
                <a:solidFill>
                  <a:srgbClr val="000000"/>
                </a:solidFill>
              </a:rPr>
              <a:t>Eau de rivière : 1/12 = 8</a:t>
            </a:r>
            <a:endParaRPr lang="fr-FR" noProof="0" dirty="0"/>
          </a:p>
          <a:p>
            <a:pPr marL="474254" lvl="1" indent="0">
              <a:lnSpc>
                <a:spcPct val="115000"/>
              </a:lnSpc>
              <a:spcBef>
                <a:spcPts val="1867"/>
              </a:spcBef>
              <a:buClr>
                <a:schemeClr val="dk1"/>
              </a:buClr>
              <a:buSzPts val="1200"/>
            </a:pPr>
            <a:endParaRPr lang="fr-FR" b="1"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dirty="0"/>
              <a:t> aux participants s'ils ont eu les mêmes réponses.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Répondez</a:t>
            </a:r>
            <a:r>
              <a:rPr lang="fr-FR" dirty="0"/>
              <a:t> aux questions.</a:t>
            </a:r>
            <a:endParaRPr lang="fr-FR" noProof="0" dirty="0"/>
          </a:p>
        </p:txBody>
      </p:sp>
      <p:sp>
        <p:nvSpPr>
          <p:cNvPr id="1339" name="Google Shape;1339;p1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117</a:t>
            </a:fld>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5"/>
        <p:cNvGrpSpPr/>
        <p:nvPr/>
      </p:nvGrpSpPr>
      <p:grpSpPr>
        <a:xfrm>
          <a:off x="0" y="0"/>
          <a:ext cx="0" cy="0"/>
          <a:chOff x="0" y="0"/>
          <a:chExt cx="0" cy="0"/>
        </a:xfrm>
      </p:grpSpPr>
      <p:sp>
        <p:nvSpPr>
          <p:cNvPr id="1346" name="Google Shape;1346;p1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47" name="Google Shape;1347;p1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pPr>
            <a:endParaRPr lang="fr-FR" dirty="0"/>
          </a:p>
          <a:p>
            <a:pPr marL="177845" indent="-177845">
              <a:lnSpc>
                <a:spcPct val="115000"/>
              </a:lnSpc>
              <a:spcBef>
                <a:spcPts val="0"/>
              </a:spcBef>
              <a:buClr>
                <a:schemeClr val="dk1"/>
              </a:buClr>
              <a:buSzPts val="1200"/>
              <a:buFont typeface="Noto Sans Symbols"/>
              <a:buChar char="❖"/>
            </a:pPr>
            <a:r>
              <a:rPr lang="fr-FR" b="1" i="1" dirty="0"/>
              <a:t>Donnez aux participants quelques minutes pour répondre à la question avant de passer à la diapositive suivante avec les réponses.</a:t>
            </a:r>
            <a:endParaRPr lang="fr-FR" noProof="0" dirty="0"/>
          </a:p>
          <a:p>
            <a:pPr marL="0" indent="0">
              <a:lnSpc>
                <a:spcPct val="115000"/>
              </a:lnSpc>
              <a:spcBef>
                <a:spcPts val="0"/>
              </a:spcBef>
            </a:pPr>
            <a:endParaRPr b="1" dirty="0"/>
          </a:p>
        </p:txBody>
      </p:sp>
      <p:sp>
        <p:nvSpPr>
          <p:cNvPr id="1348" name="Google Shape;1348;p1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118</a:t>
            </a:fld>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2"/>
        <p:cNvGrpSpPr/>
        <p:nvPr/>
      </p:nvGrpSpPr>
      <p:grpSpPr>
        <a:xfrm>
          <a:off x="0" y="0"/>
          <a:ext cx="0" cy="0"/>
          <a:chOff x="0" y="0"/>
          <a:chExt cx="0" cy="0"/>
        </a:xfrm>
      </p:grpSpPr>
      <p:sp>
        <p:nvSpPr>
          <p:cNvPr id="1353" name="Google Shape;1353;p1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54" name="Google Shape;1354;p1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0"/>
              </a:spcBef>
              <a:buClr>
                <a:schemeClr val="dk1"/>
              </a:buClr>
              <a:buSzPts val="1200"/>
            </a:pPr>
            <a:r>
              <a:rPr lang="fr-FR" b="1"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a:t>
            </a:r>
            <a:r>
              <a:rPr lang="fr-FR" dirty="0"/>
              <a:t>pour afficher les réponses.</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Répondre</a:t>
            </a:r>
            <a:r>
              <a:rPr lang="fr-FR" dirty="0"/>
              <a:t> aux questions.</a:t>
            </a:r>
            <a:endParaRPr lang="fr-FR" noProof="0" dirty="0"/>
          </a:p>
          <a:p>
            <a:pPr marL="177845" indent="-98803">
              <a:lnSpc>
                <a:spcPct val="115000"/>
              </a:lnSpc>
              <a:spcBef>
                <a:spcPts val="622"/>
              </a:spcBef>
              <a:buClr>
                <a:schemeClr val="dk1"/>
              </a:buClr>
              <a:buSzPts val="1200"/>
            </a:pPr>
            <a:endParaRPr dirty="0"/>
          </a:p>
          <a:p>
            <a:pPr marL="177845" indent="-98803">
              <a:lnSpc>
                <a:spcPct val="115000"/>
              </a:lnSpc>
              <a:spcBef>
                <a:spcPts val="0"/>
              </a:spcBef>
              <a:buClr>
                <a:schemeClr val="dk1"/>
              </a:buClr>
              <a:buSzPts val="1200"/>
            </a:pPr>
            <a:endParaRPr dirty="0"/>
          </a:p>
          <a:p>
            <a:pPr marL="0" indent="0">
              <a:lnSpc>
                <a:spcPct val="115000"/>
              </a:lnSpc>
              <a:spcBef>
                <a:spcPts val="0"/>
              </a:spcBef>
            </a:pPr>
            <a:endParaRPr b="1" dirty="0"/>
          </a:p>
        </p:txBody>
      </p:sp>
      <p:sp>
        <p:nvSpPr>
          <p:cNvPr id="1355" name="Google Shape;1355;p1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119</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0" name="Google Shape;410;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définition d'une flambée est l'apparition d'un plus grand nombre de cas d'une maladie que prévu pour un groupe de personnes dans un lieu et à un moment donnés. En général, les données de surveillance historiques fournissent le nombre de cas habituel ou attendu pour la zone géographique considérée. </a:t>
            </a:r>
            <a:endParaRPr lang="fr-FR" noProof="0" dirty="0"/>
          </a:p>
          <a:p>
            <a:pPr marL="0" indent="0">
              <a:spcBef>
                <a:spcPts val="1618"/>
              </a:spcBef>
            </a:pPr>
            <a:endParaRPr dirty="0"/>
          </a:p>
        </p:txBody>
      </p:sp>
      <p:sp>
        <p:nvSpPr>
          <p:cNvPr id="411" name="Google Shape;411;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9"/>
        <p:cNvGrpSpPr/>
        <p:nvPr/>
      </p:nvGrpSpPr>
      <p:grpSpPr>
        <a:xfrm>
          <a:off x="0" y="0"/>
          <a:ext cx="0" cy="0"/>
          <a:chOff x="0" y="0"/>
          <a:chExt cx="0" cy="0"/>
        </a:xfrm>
      </p:grpSpPr>
      <p:sp>
        <p:nvSpPr>
          <p:cNvPr id="1360" name="Google Shape;1360;p1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61" name="Google Shape;1361;p1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dirty="0"/>
              <a:t> </a:t>
            </a:r>
            <a:r>
              <a:rPr lang="fr-FR" b="1" dirty="0"/>
              <a:t>:</a:t>
            </a:r>
            <a:r>
              <a:rPr lang="fr-FR" dirty="0"/>
              <a:t> Ceci complète la deuxième des trois leçons sur l’investigation des flambées, au cours desquelles les sujets suivants ont été abordés :</a:t>
            </a:r>
            <a:endParaRPr lang="fr-FR" noProof="0" dirty="0"/>
          </a:p>
          <a:p>
            <a:pPr marL="652099" lvl="1" indent="-177845">
              <a:lnSpc>
                <a:spcPct val="115000"/>
              </a:lnSpc>
              <a:spcBef>
                <a:spcPts val="1245"/>
              </a:spcBef>
              <a:buClr>
                <a:schemeClr val="dk1"/>
              </a:buClr>
              <a:buSzPts val="1200"/>
              <a:buFont typeface="Courier New"/>
              <a:buChar char="o"/>
            </a:pPr>
            <a:r>
              <a:rPr lang="fr-FR" dirty="0"/>
              <a:t>Les étapes d’une investigation de flambée.</a:t>
            </a:r>
            <a:endParaRPr lang="fr-FR" noProof="0" dirty="0"/>
          </a:p>
          <a:p>
            <a:pPr marL="652099" lvl="1" indent="-177845">
              <a:lnSpc>
                <a:spcPct val="115000"/>
              </a:lnSpc>
              <a:spcBef>
                <a:spcPts val="1245"/>
              </a:spcBef>
              <a:buClr>
                <a:schemeClr val="dk1"/>
              </a:buClr>
              <a:buSzPts val="1200"/>
              <a:buFont typeface="Courier New"/>
              <a:buChar char="o"/>
            </a:pPr>
            <a:r>
              <a:rPr lang="fr-FR" dirty="0"/>
              <a:t>Organiser une équipe d’investigation.</a:t>
            </a:r>
            <a:endParaRPr lang="fr-FR" noProof="0" dirty="0"/>
          </a:p>
          <a:p>
            <a:pPr marL="652099" lvl="1" indent="-177845">
              <a:lnSpc>
                <a:spcPct val="115000"/>
              </a:lnSpc>
              <a:spcBef>
                <a:spcPts val="1245"/>
              </a:spcBef>
              <a:buClr>
                <a:schemeClr val="dk1"/>
              </a:buClr>
              <a:buSzPts val="1200"/>
              <a:buFont typeface="Courier New"/>
              <a:buChar char="o"/>
            </a:pPr>
            <a:r>
              <a:rPr lang="fr-FR" dirty="0"/>
              <a:t>Confirmer l'existence d’une flambée.</a:t>
            </a:r>
            <a:endParaRPr lang="fr-FR" noProof="0" dirty="0"/>
          </a:p>
          <a:p>
            <a:pPr marL="652099" lvl="1" indent="-177845">
              <a:lnSpc>
                <a:spcPct val="115000"/>
              </a:lnSpc>
              <a:spcBef>
                <a:spcPts val="1245"/>
              </a:spcBef>
              <a:buClr>
                <a:schemeClr val="dk1"/>
              </a:buClr>
              <a:buSzPts val="1200"/>
              <a:buFont typeface="Courier New"/>
              <a:buChar char="o"/>
            </a:pPr>
            <a:r>
              <a:rPr lang="fr-FR" dirty="0"/>
              <a:t>Vérifier que tous les cas ont le même diagnostic.</a:t>
            </a:r>
            <a:endParaRPr lang="fr-FR" noProof="0" dirty="0"/>
          </a:p>
          <a:p>
            <a:pPr marL="652099" lvl="1" indent="-177845">
              <a:lnSpc>
                <a:spcPct val="115000"/>
              </a:lnSpc>
              <a:spcBef>
                <a:spcPts val="1245"/>
              </a:spcBef>
              <a:buClr>
                <a:schemeClr val="dk1"/>
              </a:buClr>
              <a:buSzPts val="1200"/>
              <a:buFont typeface="Courier New"/>
              <a:buChar char="o"/>
            </a:pPr>
            <a:r>
              <a:rPr lang="fr-FR" dirty="0"/>
              <a:t>Élaborer une définition de cas de flambée.</a:t>
            </a:r>
            <a:endParaRPr lang="fr-FR" noProof="0" dirty="0"/>
          </a:p>
          <a:p>
            <a:pPr marL="652099" lvl="1" indent="-177845">
              <a:lnSpc>
                <a:spcPct val="115000"/>
              </a:lnSpc>
              <a:spcBef>
                <a:spcPts val="1245"/>
              </a:spcBef>
              <a:buClr>
                <a:schemeClr val="dk1"/>
              </a:buClr>
              <a:buSzPts val="1200"/>
              <a:buFont typeface="Courier New"/>
              <a:buChar char="o"/>
            </a:pPr>
            <a:r>
              <a:rPr lang="fr-FR" dirty="0"/>
              <a:t>Identifier le plus grand nombre de cas possible.</a:t>
            </a:r>
            <a:endParaRPr lang="fr-FR" noProof="0" dirty="0"/>
          </a:p>
          <a:p>
            <a:pPr marL="652099" lvl="1" indent="-177845">
              <a:lnSpc>
                <a:spcPct val="115000"/>
              </a:lnSpc>
              <a:spcBef>
                <a:spcPts val="1245"/>
              </a:spcBef>
              <a:buClr>
                <a:schemeClr val="dk1"/>
              </a:buClr>
              <a:buSzPts val="1200"/>
              <a:buFont typeface="Courier New"/>
              <a:buChar char="o"/>
            </a:pPr>
            <a:r>
              <a:rPr lang="fr-FR" dirty="0"/>
              <a:t>Résumer les données d'un cas en fonction de personne, temps et lieu.</a:t>
            </a:r>
            <a:endParaRPr lang="fr-FR" noProof="0" dirty="0"/>
          </a:p>
          <a:p>
            <a:pPr marL="652099" lvl="1" indent="-177845">
              <a:lnSpc>
                <a:spcPct val="115000"/>
              </a:lnSpc>
              <a:spcBef>
                <a:spcPts val="1245"/>
              </a:spcBef>
              <a:buClr>
                <a:schemeClr val="dk1"/>
              </a:buClr>
              <a:buSzPts val="1200"/>
              <a:buFont typeface="Courier New"/>
              <a:buChar char="o"/>
            </a:pPr>
            <a:r>
              <a:rPr lang="fr-FR" dirty="0"/>
              <a:t>Établir une courbe épidémique et interpréter les résultats.</a:t>
            </a:r>
            <a:endParaRPr lang="fr-FR" noProof="0" dirty="0"/>
          </a:p>
          <a:p>
            <a:pPr marL="0" indent="0">
              <a:spcBef>
                <a:spcPts val="1618"/>
              </a:spcBef>
            </a:pPr>
            <a:endParaRPr dirty="0">
              <a:latin typeface="Arial"/>
              <a:ea typeface="Arial"/>
              <a:cs typeface="Arial"/>
              <a:sym typeface="Arial"/>
            </a:endParaRPr>
          </a:p>
        </p:txBody>
      </p:sp>
      <p:sp>
        <p:nvSpPr>
          <p:cNvPr id="1362" name="Google Shape;1362;p1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120</a:t>
            </a:fld>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2"/>
        <p:cNvGrpSpPr/>
        <p:nvPr/>
      </p:nvGrpSpPr>
      <p:grpSpPr>
        <a:xfrm>
          <a:off x="0" y="0"/>
          <a:ext cx="0" cy="0"/>
          <a:chOff x="0" y="0"/>
          <a:chExt cx="0" cy="0"/>
        </a:xfrm>
      </p:grpSpPr>
      <p:sp>
        <p:nvSpPr>
          <p:cNvPr id="1373" name="Google Shape;1373;p1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74" name="Google Shape;1374;p1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Dans la troisième leçon de l'atelier 2, les étapes 7 à 13 sont abordées pour traiter les deux phases suivantes : la phase analytique et la phase de réponse. Ces phases ont lieu après la collecte des informations initiales de la phase descriptive.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Pourquoi est-il important de respecter les phases et les étapes ? Que peut-il se passer si une étape n'est pas terminée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0" u="none" noProof="0" dirty="0"/>
              <a:t> </a:t>
            </a:r>
            <a:r>
              <a:rPr lang="fr-FR" dirty="0"/>
              <a:t>les participants pour leurs réponses.  </a:t>
            </a:r>
            <a:r>
              <a:rPr lang="fr-FR" b="1" dirty="0"/>
              <a:t>Réponses suggérées :</a:t>
            </a:r>
            <a:endParaRPr lang="fr-FR" dirty="0"/>
          </a:p>
          <a:p>
            <a:pPr marL="652099" lvl="1" indent="-177845">
              <a:lnSpc>
                <a:spcPct val="115000"/>
              </a:lnSpc>
              <a:spcBef>
                <a:spcPts val="1245"/>
              </a:spcBef>
              <a:buClr>
                <a:schemeClr val="dk1"/>
              </a:buClr>
              <a:buSzPts val="1200"/>
              <a:buFont typeface="Courier New"/>
              <a:buChar char="o"/>
            </a:pPr>
            <a:r>
              <a:rPr lang="fr-FR" i="1" dirty="0"/>
              <a:t>Les étapes favorisent un travail standardisé et systématique de la part de tous les membres de l'équipe.</a:t>
            </a:r>
            <a:endParaRPr lang="fr-FR" noProof="0" dirty="0"/>
          </a:p>
          <a:p>
            <a:pPr marL="652099" lvl="1" indent="-177845">
              <a:lnSpc>
                <a:spcPct val="115000"/>
              </a:lnSpc>
              <a:spcBef>
                <a:spcPts val="622"/>
              </a:spcBef>
              <a:buClr>
                <a:schemeClr val="dk1"/>
              </a:buClr>
              <a:buSzPts val="1200"/>
              <a:buFont typeface="Courier New"/>
              <a:buChar char="o"/>
            </a:pPr>
            <a:r>
              <a:rPr lang="fr-FR" i="1" dirty="0"/>
              <a:t>La structure qui consiste à suivre les étapes est basée sur la logique et l'expérience, augmente les chances de succès et peut minimiser une partie du chaos et du stress qui peuvent accompagner les enquêtes sur le terrain.</a:t>
            </a:r>
            <a:endParaRPr lang="fr-FR" noProof="0" dirty="0"/>
          </a:p>
          <a:p>
            <a:pPr marL="652099" lvl="1" indent="-177845">
              <a:lnSpc>
                <a:spcPct val="115000"/>
              </a:lnSpc>
              <a:spcBef>
                <a:spcPts val="622"/>
              </a:spcBef>
              <a:buClr>
                <a:schemeClr val="dk1"/>
              </a:buClr>
              <a:buSzPts val="1200"/>
              <a:buFont typeface="Courier New"/>
              <a:buChar char="o"/>
            </a:pPr>
            <a:r>
              <a:rPr lang="fr-FR" i="1" dirty="0"/>
              <a:t>Ces étapes augmentent la probabilité d'identifier correctement la cause de la maladie et permettent ainsi une intervention efficace pour lutter plus efficacement contre l'épidémie.</a:t>
            </a:r>
            <a:endParaRPr lang="fr-FR" noProof="0" dirty="0"/>
          </a:p>
          <a:p>
            <a:pPr marL="0" indent="0">
              <a:spcBef>
                <a:spcPts val="996"/>
              </a:spcBef>
            </a:pPr>
            <a:endParaRPr dirty="0"/>
          </a:p>
        </p:txBody>
      </p:sp>
      <p:sp>
        <p:nvSpPr>
          <p:cNvPr id="1375" name="Google Shape;1375;p1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121</a:t>
            </a:fld>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5"/>
        <p:cNvGrpSpPr/>
        <p:nvPr/>
      </p:nvGrpSpPr>
      <p:grpSpPr>
        <a:xfrm>
          <a:off x="0" y="0"/>
          <a:ext cx="0" cy="0"/>
          <a:chOff x="0" y="0"/>
          <a:chExt cx="0" cy="0"/>
        </a:xfrm>
      </p:grpSpPr>
      <p:sp>
        <p:nvSpPr>
          <p:cNvPr id="1386" name="Google Shape;1386;p1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87" name="Google Shape;1387;p1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i="1" dirty="0"/>
              <a:t>Passez en revue cette diapositive pour rappeler les objectifs de cette session.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Avons-nous couvert ces objectifs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0" u="none" noProof="0" dirty="0"/>
              <a:t> </a:t>
            </a:r>
            <a:r>
              <a:rPr lang="fr-FR" dirty="0"/>
              <a:t>les participants pour leurs réponses et répondez aux questions avant de conclure cette section.</a:t>
            </a:r>
          </a:p>
          <a:p>
            <a:pPr marL="0" indent="0">
              <a:spcBef>
                <a:spcPts val="996"/>
              </a:spcBef>
            </a:pPr>
            <a:endParaRPr dirty="0"/>
          </a:p>
        </p:txBody>
      </p:sp>
      <p:sp>
        <p:nvSpPr>
          <p:cNvPr id="1388" name="Google Shape;1388;p1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7" name="Google Shape;427;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Trois actions sont utiles pour identifier l'existence d'une flambée. Premièrement, examinez les rapports initiaux et leur source. Proviennent-ils de :</a:t>
            </a:r>
            <a:endParaRPr lang="fr-FR" noProof="0" dirty="0"/>
          </a:p>
          <a:p>
            <a:pPr marL="652099" lvl="1" indent="-177845">
              <a:lnSpc>
                <a:spcPct val="115000"/>
              </a:lnSpc>
              <a:spcBef>
                <a:spcPts val="622"/>
              </a:spcBef>
              <a:buClr>
                <a:schemeClr val="dk1"/>
              </a:buClr>
              <a:buSzPts val="1200"/>
              <a:buFont typeface="Courier New"/>
              <a:buChar char="o"/>
            </a:pPr>
            <a:r>
              <a:rPr lang="fr-FR" dirty="0"/>
              <a:t>Données de surveillance ?</a:t>
            </a:r>
            <a:endParaRPr lang="fr-FR" noProof="0" dirty="0"/>
          </a:p>
          <a:p>
            <a:pPr marL="652099" lvl="1" indent="-177845">
              <a:lnSpc>
                <a:spcPct val="115000"/>
              </a:lnSpc>
              <a:spcBef>
                <a:spcPts val="0"/>
              </a:spcBef>
              <a:buClr>
                <a:schemeClr val="dk1"/>
              </a:buClr>
              <a:buSzPts val="1200"/>
              <a:buFont typeface="Courier New"/>
              <a:buChar char="o"/>
            </a:pPr>
            <a:r>
              <a:rPr lang="fr-FR" dirty="0"/>
              <a:t>Rapports des cliniciens ou du laboratoire ?</a:t>
            </a:r>
            <a:endParaRPr lang="fr-FR" noProof="0" dirty="0"/>
          </a:p>
          <a:p>
            <a:pPr marL="652099" lvl="1" indent="-177845">
              <a:lnSpc>
                <a:spcPct val="115000"/>
              </a:lnSpc>
              <a:spcBef>
                <a:spcPts val="0"/>
              </a:spcBef>
              <a:buClr>
                <a:schemeClr val="dk1"/>
              </a:buClr>
              <a:buSzPts val="1200"/>
              <a:buFont typeface="Courier New"/>
              <a:buChar char="o"/>
            </a:pPr>
            <a:r>
              <a:rPr lang="fr-FR" dirty="0"/>
              <a:t>Un patient, un membre de la communauté concerné ou les médias ?</a:t>
            </a:r>
            <a:endParaRPr lang="fr-FR" noProof="0" dirty="0"/>
          </a:p>
          <a:p>
            <a:pPr marL="0" indent="0">
              <a:lnSpc>
                <a:spcPct val="115000"/>
              </a:lnSpc>
              <a:spcBef>
                <a:spcPts val="0"/>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Deuxièmement, confirmer que les cas ont la même maladie ou ont une présentation clinique similaire sur la base d'une définition de cas. Il se peut que les résultats de laboratoire ne soient pas encore disponibles. Troisièmement, confirmez si le nombre de cas observés dépasse le nombre attendu pour une population donnée au cours d'une période donnée. N'oubliez pas que toute augmentation apparente du nombre de cas ne reflètent pas nécessairement une flambée.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raisons qui expliquent l'augmentation apparente du nombre de cas ? (</a:t>
            </a:r>
            <a:r>
              <a:rPr lang="fr-FR" i="1" dirty="0"/>
              <a:t>Discuté au cours de l'atelier 1</a:t>
            </a:r>
            <a:r>
              <a:rPr lang="fr-FR" dirty="0"/>
              <a:t>)</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dirty="0"/>
              <a:t> de la/des réponse(s). </a:t>
            </a:r>
            <a:r>
              <a:rPr lang="fr-FR" b="1" dirty="0"/>
              <a:t>Réponses : </a:t>
            </a:r>
            <a:r>
              <a:rPr lang="fr-FR" i="1" dirty="0"/>
              <a:t>Augmentation </a:t>
            </a:r>
            <a:r>
              <a:rPr lang="fr-FR" b="1" i="1" dirty="0"/>
              <a:t>réelle </a:t>
            </a:r>
            <a:r>
              <a:rPr lang="fr-FR" i="1" dirty="0"/>
              <a:t>de l'incidence de la maladie :</a:t>
            </a:r>
            <a:endParaRPr lang="fr-FR" noProof="0" dirty="0"/>
          </a:p>
          <a:p>
            <a:pPr marL="652099" lvl="1" indent="-177845">
              <a:lnSpc>
                <a:spcPct val="115000"/>
              </a:lnSpc>
              <a:spcBef>
                <a:spcPts val="622"/>
              </a:spcBef>
              <a:buClr>
                <a:schemeClr val="dk1"/>
              </a:buClr>
              <a:buSzPts val="1200"/>
              <a:buFont typeface="Courier New"/>
              <a:buChar char="o"/>
            </a:pPr>
            <a:r>
              <a:rPr lang="fr-FR" noProof="0" dirty="0"/>
              <a:t>Flambée épidémique</a:t>
            </a:r>
            <a:r>
              <a:rPr lang="fr-FR" dirty="0"/>
              <a:t> ou épidémie</a:t>
            </a:r>
            <a:endParaRPr lang="fr-FR" noProof="0" dirty="0"/>
          </a:p>
          <a:p>
            <a:pPr marL="652099" lvl="1" indent="-177845">
              <a:lnSpc>
                <a:spcPct val="115000"/>
              </a:lnSpc>
              <a:spcBef>
                <a:spcPts val="622"/>
              </a:spcBef>
              <a:buClr>
                <a:schemeClr val="dk1"/>
              </a:buClr>
              <a:buSzPts val="1200"/>
              <a:buFont typeface="Courier New"/>
              <a:buChar char="o"/>
            </a:pPr>
            <a:r>
              <a:rPr lang="fr-FR" noProof="0" dirty="0"/>
              <a:t>(</a:t>
            </a:r>
            <a:r>
              <a:rPr lang="fr-FR" dirty="0"/>
              <a:t>Schéma</a:t>
            </a:r>
            <a:r>
              <a:rPr lang="fr-FR" noProof="0" dirty="0"/>
              <a:t>)</a:t>
            </a:r>
            <a:r>
              <a:rPr lang="fr-FR" dirty="0"/>
              <a:t>saisonnier</a:t>
            </a:r>
            <a:endParaRPr lang="fr-FR" noProof="0" dirty="0"/>
          </a:p>
          <a:p>
            <a:pPr marL="652099" lvl="1" indent="-177845">
              <a:lnSpc>
                <a:spcPct val="115000"/>
              </a:lnSpc>
              <a:spcBef>
                <a:spcPts val="622"/>
              </a:spcBef>
              <a:buClr>
                <a:schemeClr val="dk1"/>
              </a:buClr>
              <a:buSzPts val="1200"/>
              <a:buFont typeface="Courier New"/>
              <a:buChar char="o"/>
            </a:pPr>
            <a:r>
              <a:rPr lang="fr-FR" dirty="0"/>
              <a:t>Augmentation soudaine de la taille de la population</a:t>
            </a:r>
            <a:endParaRPr lang="fr-FR" noProof="0" dirty="0"/>
          </a:p>
          <a:p>
            <a:pPr marL="652099" lvl="1" indent="-177845">
              <a:lnSpc>
                <a:spcPct val="115000"/>
              </a:lnSpc>
              <a:spcBef>
                <a:spcPts val="622"/>
              </a:spcBef>
              <a:buClr>
                <a:schemeClr val="dk1"/>
              </a:buClr>
              <a:buSzPts val="1200"/>
              <a:buFont typeface="Courier New"/>
              <a:buChar char="o"/>
            </a:pPr>
            <a:r>
              <a:rPr lang="fr-FR" dirty="0"/>
              <a:t>Modification des procédures de notification ou du système de surveillance</a:t>
            </a:r>
            <a:endParaRPr lang="fr-FR" noProof="0" dirty="0"/>
          </a:p>
          <a:p>
            <a:pPr marL="652099" lvl="1" indent="-177845">
              <a:lnSpc>
                <a:spcPct val="115000"/>
              </a:lnSpc>
              <a:spcBef>
                <a:spcPts val="622"/>
              </a:spcBef>
              <a:buClr>
                <a:schemeClr val="dk1"/>
              </a:buClr>
              <a:buSzPts val="1200"/>
              <a:buFont typeface="Courier New"/>
              <a:buChar char="o"/>
            </a:pPr>
            <a:r>
              <a:rPr lang="fr-FR" dirty="0"/>
              <a:t>Modification de la définition du cas normalisée (standard)</a:t>
            </a:r>
            <a:endParaRPr lang="fr-FR" noProof="0" dirty="0"/>
          </a:p>
          <a:p>
            <a:pPr marL="652099" lvl="1" indent="-177845">
              <a:lnSpc>
                <a:spcPct val="115000"/>
              </a:lnSpc>
              <a:spcBef>
                <a:spcPts val="622"/>
              </a:spcBef>
              <a:buClr>
                <a:schemeClr val="dk1"/>
              </a:buClr>
              <a:buSzPts val="1200"/>
              <a:buFont typeface="Courier New"/>
              <a:buChar char="o"/>
            </a:pPr>
            <a:r>
              <a:rPr lang="fr-FR" dirty="0"/>
              <a:t>Augmentation ou amélioration des tests de laboratoire et des procédures de diagnostic</a:t>
            </a:r>
            <a:endParaRPr lang="fr-FR" noProof="0" dirty="0"/>
          </a:p>
          <a:p>
            <a:pPr marL="652099" lvl="1" indent="-177845">
              <a:lnSpc>
                <a:spcPct val="115000"/>
              </a:lnSpc>
              <a:spcBef>
                <a:spcPts val="622"/>
              </a:spcBef>
              <a:buClr>
                <a:schemeClr val="dk1"/>
              </a:buClr>
              <a:buSzPts val="1200"/>
              <a:buFont typeface="Courier New"/>
              <a:buChar char="o"/>
            </a:pPr>
            <a:r>
              <a:rPr lang="fr-FR" dirty="0"/>
              <a:t>Sensibilisation accrue du public et des prestataires à la maladie</a:t>
            </a:r>
            <a:endParaRPr lang="fr-FR" noProof="0" dirty="0"/>
          </a:p>
          <a:p>
            <a:pPr marL="652099" lvl="1" indent="-177845">
              <a:lnSpc>
                <a:spcPct val="115000"/>
              </a:lnSpc>
              <a:spcBef>
                <a:spcPts val="622"/>
              </a:spcBef>
              <a:buClr>
                <a:schemeClr val="dk1"/>
              </a:buClr>
              <a:buSzPts val="1200"/>
              <a:buFont typeface="Courier New"/>
              <a:buChar char="o"/>
            </a:pPr>
            <a:r>
              <a:rPr lang="fr-FR" dirty="0"/>
              <a:t>Amélioration de l'accès aux soins de santé</a:t>
            </a:r>
            <a:endParaRPr lang="fr-FR" noProof="0" dirty="0"/>
          </a:p>
          <a:p>
            <a:pPr marL="652099" lvl="1" indent="-177845">
              <a:lnSpc>
                <a:spcPct val="115000"/>
              </a:lnSpc>
              <a:spcBef>
                <a:spcPts val="622"/>
              </a:spcBef>
              <a:buClr>
                <a:schemeClr val="dk1"/>
              </a:buClr>
              <a:buSzPts val="1200"/>
              <a:buFont typeface="Courier New"/>
              <a:buChar char="o"/>
            </a:pPr>
            <a:r>
              <a:rPr lang="fr-FR" dirty="0"/>
              <a:t>Ajout d'un nouveau prestataire de soins de santé, d'un nouveau notificateur ou d'une nouvelle clinique</a:t>
            </a:r>
            <a:endParaRPr lang="fr-FR" noProof="0" dirty="0"/>
          </a:p>
          <a:p>
            <a:pPr marL="652099" lvl="1" indent="-177845">
              <a:lnSpc>
                <a:spcPct val="115000"/>
              </a:lnSpc>
              <a:spcBef>
                <a:spcPts val="622"/>
              </a:spcBef>
              <a:buClr>
                <a:schemeClr val="dk1"/>
              </a:buClr>
              <a:buSzPts val="1200"/>
              <a:buFont typeface="Courier New"/>
              <a:buChar char="o"/>
            </a:pPr>
            <a:r>
              <a:rPr lang="fr-FR" dirty="0"/>
              <a:t>Erreur de diagnostic</a:t>
            </a:r>
            <a:endParaRPr lang="fr-FR" noProof="0" dirty="0"/>
          </a:p>
          <a:p>
            <a:pPr marL="652099" lvl="1" indent="-177845">
              <a:lnSpc>
                <a:spcPct val="115000"/>
              </a:lnSpc>
              <a:spcBef>
                <a:spcPts val="622"/>
              </a:spcBef>
              <a:buClr>
                <a:schemeClr val="dk1"/>
              </a:buClr>
              <a:buSzPts val="1200"/>
              <a:buFont typeface="Courier New"/>
              <a:buChar char="o"/>
            </a:pPr>
            <a:r>
              <a:rPr lang="fr-FR" dirty="0"/>
              <a:t>Erreur de laboratoire</a:t>
            </a:r>
            <a:endParaRPr lang="fr-FR" noProof="0" dirty="0"/>
          </a:p>
          <a:p>
            <a:pPr marL="652099" lvl="1" indent="-177845">
              <a:lnSpc>
                <a:spcPct val="115000"/>
              </a:lnSpc>
              <a:spcBef>
                <a:spcPts val="622"/>
              </a:spcBef>
              <a:buClr>
                <a:schemeClr val="dk1"/>
              </a:buClr>
              <a:buSzPts val="1200"/>
              <a:buFont typeface="Courier New"/>
              <a:buChar char="o"/>
            </a:pPr>
            <a:r>
              <a:rPr lang="fr-FR" noProof="0" dirty="0"/>
              <a:t>Distorsion due aux rapports par lots</a:t>
            </a:r>
            <a:endParaRPr lang="fr-FR" dirty="0"/>
          </a:p>
        </p:txBody>
      </p:sp>
      <p:sp>
        <p:nvSpPr>
          <p:cNvPr id="428" name="Google Shape;428;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4" name="Google Shape;434;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 </a:t>
            </a:r>
            <a:r>
              <a:rPr lang="fr-FR" dirty="0"/>
              <a:t>Que voyez-vous ici ? S'agit-il d'une flambée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Réponse : </a:t>
            </a:r>
            <a:r>
              <a:rPr lang="fr-FR" i="1" dirty="0"/>
              <a:t>Nous constatons une augmentation du nombre de cas au cours des semaines 10 et 11. Cette augmentation pourrait correspondre à une flambée, mais aussi pourrait être due à l'un des autres facteurs évoqués précédemment.</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 </a:t>
            </a:r>
            <a:r>
              <a:rPr lang="fr-FR" dirty="0"/>
              <a:t>Comment pourriez-vous déterminer s'il s'agit d'une véritable flambée ? </a:t>
            </a:r>
            <a:endParaRPr lang="fr-FR" noProof="0" dirty="0"/>
          </a:p>
          <a:p>
            <a:pPr marL="79042" indent="0">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Vérifiez les données historiques pour voir si l'augmentation du nombre de cas reflète une augmentation saisonnière attendue. Demandez s'il y a eu des changements dans le système de surveillance ou dans les tests de laboratoire.</a:t>
            </a:r>
            <a:endParaRPr lang="fr-FR" noProof="0" dirty="0"/>
          </a:p>
          <a:p>
            <a:pPr marL="0" indent="0">
              <a:spcBef>
                <a:spcPts val="996"/>
              </a:spcBef>
            </a:pPr>
            <a:endParaRPr dirty="0"/>
          </a:p>
        </p:txBody>
      </p:sp>
      <p:sp>
        <p:nvSpPr>
          <p:cNvPr id="435" name="Google Shape;435;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Si l'augmentation du nombre de cas semble potentiellement due à une flambée, l'étape suivante consistera à confirmer le diagnostic. </a:t>
            </a:r>
            <a:endParaRPr lang="fr-FR" noProof="0" dirty="0"/>
          </a:p>
          <a:p>
            <a:pPr marL="0" indent="0">
              <a:spcBef>
                <a:spcPts val="1618"/>
              </a:spcBef>
            </a:pPr>
            <a:endParaRPr dirty="0"/>
          </a:p>
        </p:txBody>
      </p:sp>
      <p:sp>
        <p:nvSpPr>
          <p:cNvPr id="442" name="Google Shape;442;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7" name="Google Shape;457;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177845" indent="-177845">
              <a:spcBef>
                <a:spcPts val="1867"/>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fois qu'une fl</a:t>
            </a:r>
            <a:r>
              <a:rPr lang="fr-FR" noProof="0" dirty="0"/>
              <a:t>ambée épidémique </a:t>
            </a:r>
            <a:r>
              <a:rPr lang="fr-FR" dirty="0"/>
              <a:t>a été établie, les </a:t>
            </a:r>
            <a:r>
              <a:rPr lang="fr-FR" noProof="0" dirty="0"/>
              <a:t>investiga</a:t>
            </a:r>
            <a:r>
              <a:rPr lang="fr-FR" dirty="0"/>
              <a:t>teurs doivent vérifier quels agents pourraient être à l'origine de la flambée. L'agent peut être infectieux ou non infectieux.  Les </a:t>
            </a:r>
            <a:r>
              <a:rPr lang="fr-FR" noProof="0" dirty="0"/>
              <a:t>investiga</a:t>
            </a:r>
            <a:r>
              <a:rPr lang="fr-FR" dirty="0"/>
              <a:t>teurs n'ont pas besoin d'effectuer des tests ou d'obtenir un résultat de laboratoire positif pour chaque patient, mais la confirmation en laboratoire de la cause de la maladie est utile.  Lorsque la confirmation en laboratoire n'est pas possible, la présentation clinique peut fournir des indices importants tels que :</a:t>
            </a:r>
            <a:endParaRPr lang="fr-FR" noProof="0" dirty="0"/>
          </a:p>
          <a:p>
            <a:pPr marL="652099" lvl="1" indent="-177845">
              <a:lnSpc>
                <a:spcPct val="115000"/>
              </a:lnSpc>
              <a:spcBef>
                <a:spcPts val="1245"/>
              </a:spcBef>
              <a:buClr>
                <a:schemeClr val="dk1"/>
              </a:buClr>
              <a:buSzPts val="1200"/>
              <a:buFont typeface="Courier New"/>
              <a:buChar char="o"/>
            </a:pPr>
            <a:r>
              <a:rPr lang="fr-FR" dirty="0"/>
              <a:t>La présentation clinique est-elle caractéristique d'une maladie particulière ?</a:t>
            </a:r>
            <a:endParaRPr lang="fr-FR" noProof="0" dirty="0"/>
          </a:p>
          <a:p>
            <a:pPr marL="652099" lvl="1" indent="-177845">
              <a:lnSpc>
                <a:spcPct val="115000"/>
              </a:lnSpc>
              <a:spcBef>
                <a:spcPts val="0"/>
              </a:spcBef>
              <a:buClr>
                <a:schemeClr val="dk1"/>
              </a:buClr>
              <a:buSzPts val="1200"/>
              <a:buFont typeface="Courier New"/>
              <a:buChar char="o"/>
            </a:pPr>
            <a:r>
              <a:rPr lang="fr-FR" dirty="0"/>
              <a:t>Quels sont les signes et symptômes prédominants ?</a:t>
            </a:r>
            <a:endParaRPr lang="fr-FR" noProof="0" dirty="0"/>
          </a:p>
          <a:p>
            <a:pPr marL="652099" lvl="1" indent="-177845">
              <a:lnSpc>
                <a:spcPct val="115000"/>
              </a:lnSpc>
              <a:spcBef>
                <a:spcPts val="0"/>
              </a:spcBef>
              <a:buClr>
                <a:schemeClr val="dk1"/>
              </a:buClr>
              <a:buSzPts val="1200"/>
              <a:buFont typeface="Courier New"/>
              <a:buChar char="o"/>
            </a:pPr>
            <a:r>
              <a:rPr lang="fr-FR" dirty="0"/>
              <a:t>Quelles sont les maladies qui peuvent présenter un tableau clinique similaire ?</a:t>
            </a:r>
            <a:endParaRPr lang="fr-FR" noProof="0" dirty="0"/>
          </a:p>
          <a:p>
            <a:pPr marL="652099" lvl="1" indent="-177845">
              <a:lnSpc>
                <a:spcPct val="115000"/>
              </a:lnSpc>
              <a:spcBef>
                <a:spcPts val="0"/>
              </a:spcBef>
              <a:buClr>
                <a:schemeClr val="dk1"/>
              </a:buClr>
              <a:buSzPts val="1200"/>
              <a:buFont typeface="Courier New"/>
              <a:buChar char="o"/>
            </a:pPr>
            <a:r>
              <a:rPr lang="fr-FR" dirty="0"/>
              <a:t>Des symptômes plus spécifiques peuvent-ils permettre de différencier des maladies parfois confondues ?</a:t>
            </a:r>
            <a:endParaRPr lang="fr-FR" noProof="0" dirty="0"/>
          </a:p>
          <a:p>
            <a:pPr marL="652099" lvl="1" indent="-177845">
              <a:lnSpc>
                <a:spcPct val="115000"/>
              </a:lnSpc>
              <a:spcBef>
                <a:spcPts val="0"/>
              </a:spcBef>
              <a:buClr>
                <a:schemeClr val="dk1"/>
              </a:buClr>
              <a:buSzPts val="1200"/>
              <a:buFont typeface="Courier New"/>
              <a:buChar char="o"/>
            </a:pPr>
            <a:r>
              <a:rPr lang="fr-FR" dirty="0"/>
              <a:t>Les résultats de laboratoire clinique tels que l'hématocrite, la numération des globules blancs, l'analyse d'urine, les tests de la fonction hépatique suggèrent-ils une maladie spécifique ?</a:t>
            </a:r>
            <a:endParaRPr lang="fr-FR" noProof="0" dirty="0"/>
          </a:p>
          <a:p>
            <a:pPr marL="652099" lvl="1" indent="-177845">
              <a:lnSpc>
                <a:spcPct val="115000"/>
              </a:lnSpc>
              <a:spcBef>
                <a:spcPts val="0"/>
              </a:spcBef>
              <a:buClr>
                <a:schemeClr val="dk1"/>
              </a:buClr>
              <a:buSzPts val="1200"/>
              <a:buFont typeface="Courier New"/>
              <a:buChar char="o"/>
            </a:pPr>
            <a:r>
              <a:rPr lang="fr-FR" dirty="0"/>
              <a:t>La durée, la gravité des symptômes ou les résultats varient-ils en fonction de l'agent ?</a:t>
            </a:r>
            <a:endParaRPr lang="fr-FR" noProof="0" dirty="0"/>
          </a:p>
          <a:p>
            <a:pPr marL="652099" lvl="1" indent="-177845">
              <a:lnSpc>
                <a:spcPct val="115000"/>
              </a:lnSpc>
              <a:spcBef>
                <a:spcPts val="0"/>
              </a:spcBef>
              <a:buClr>
                <a:schemeClr val="dk1"/>
              </a:buClr>
              <a:buSzPts val="1200"/>
              <a:buFont typeface="Courier New"/>
              <a:buChar char="o"/>
            </a:pPr>
            <a:r>
              <a:rPr lang="fr-FR" dirty="0"/>
              <a:t>Quelles sont les informations disponibles sur l'exposition ou le milieu ?</a:t>
            </a:r>
            <a:endParaRPr lang="fr-FR" noProof="0" dirty="0"/>
          </a:p>
          <a:p>
            <a:pPr marL="0" indent="0">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u="sng" dirty="0"/>
              <a:t>Exemple</a:t>
            </a:r>
            <a:r>
              <a:rPr lang="fr-FR" b="1" i="1" dirty="0"/>
              <a:t> : En 2019, une éruption cutanée fébrile qui ressemble à la variole est plus susceptible d'être la varicelle ou peut-être le </a:t>
            </a:r>
            <a:r>
              <a:rPr lang="fr-FR" b="1" i="1" dirty="0" err="1"/>
              <a:t>MPox</a:t>
            </a:r>
            <a:r>
              <a:rPr lang="fr-FR" b="1" i="1" dirty="0"/>
              <a:t> dans certaines régions. Le dernier cas naturel connu d'infection par la variole chez un être humain s'est produit en 1977 en Somalie. Après une campagne mondiale de vaccination contre la variole, l'OMS a déclaré la maladie éradiquée en 1980.</a:t>
            </a:r>
            <a:endParaRPr lang="fr-FR" noProof="0" dirty="0"/>
          </a:p>
          <a:p>
            <a:pPr marL="0" indent="0">
              <a:spcBef>
                <a:spcPts val="1618"/>
              </a:spcBef>
            </a:pPr>
            <a:endParaRPr dirty="0"/>
          </a:p>
        </p:txBody>
      </p:sp>
      <p:sp>
        <p:nvSpPr>
          <p:cNvPr id="458" name="Google Shape;458;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4" name="Google Shape;464;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t>
            </a:r>
            <a:r>
              <a:rPr lang="fr-FR" b="0" u="none" noProof="0" dirty="0"/>
              <a:t>inv</a:t>
            </a:r>
            <a:r>
              <a:rPr lang="fr-FR" noProof="0" dirty="0"/>
              <a:t>estigation</a:t>
            </a:r>
            <a:r>
              <a:rPr lang="fr-FR" dirty="0"/>
              <a:t> </a:t>
            </a:r>
            <a:r>
              <a:rPr lang="fr-FR" noProof="0" dirty="0"/>
              <a:t>nécessitera</a:t>
            </a:r>
            <a:r>
              <a:rPr lang="fr-FR" dirty="0"/>
              <a:t> </a:t>
            </a:r>
            <a:r>
              <a:rPr lang="fr-FR" noProof="0" dirty="0"/>
              <a:t>une confirmation de</a:t>
            </a:r>
            <a:r>
              <a:rPr lang="fr-FR" dirty="0"/>
              <a:t> laboratoire pour établir un diagnostic définitif. Les tests de diagnostic des échantillons cliniques tels que les selles, le sang ou les vomissures sont essentiels lors de la recherche de l'agent étiologique (causal).  Chaque agent pathogène ayant une période d'incubation caractéristique, l'identification de l'organisme spécifique par le laboratoire nous permet de connaître la période d'incubation probable, ce qui nous aide à réduire la période au cours de laquelle l'exposition a probablement eu lieu. Parfois, l'enquête doit progresser avant qu'un diagnostic définitif ne soit établi à partir des résultats du laboratoire. Le laboratoire de santé publique de référence peut être en mesure d'identifier la souche spécifique d'un agent et effectue</a:t>
            </a:r>
            <a:r>
              <a:rPr lang="fr-FR" noProof="0" dirty="0"/>
              <a:t>r</a:t>
            </a:r>
            <a:r>
              <a:rPr lang="fr-FR" dirty="0"/>
              <a:t> des tests pour déterminer si d'autres cas sont également positifs pour la même souche.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Si les résultats du laboratoire sont négatifs, l'enquête doit-elle être annulée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Non. Envisagez des possibilités telles qu'un échantillon mal manipulé, le fait que le patient ait commencé à prendre des antibiotiques ou une maladie due à un agent pathogène non identifié auparavant. Les échantillons doivent être testés pour d'autres agents pathogènes qui provoquent une maladie avec des symptômes compatibles. Bien qu'une confirmation en laboratoire soit souhaitable, elle n'est normalement pas nécessaire pour mettre en œuvre des mesures de contrôle. Dans certains cas, en particulier pour les épidémies causées par des agents toxiques, la confirmation en laboratoire peut ne pas être possible en raison de la capacité limitée des laboratoires. </a:t>
            </a:r>
            <a:endParaRPr lang="fr-FR" noProof="0" dirty="0"/>
          </a:p>
          <a:p>
            <a:pPr marL="0" indent="0">
              <a:spcBef>
                <a:spcPts val="1618"/>
              </a:spcBef>
            </a:pPr>
            <a:endParaRPr dirty="0"/>
          </a:p>
        </p:txBody>
      </p:sp>
      <p:sp>
        <p:nvSpPr>
          <p:cNvPr id="465" name="Google Shape;465;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1" name="Google Shape;471;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fois que l'on a constaté une augmentation du nombre de notifications du même diagnostic, les enquêteurs peuvent élaborer une définition de cas. Les définitions de cas utilisées lors d'une</a:t>
            </a:r>
            <a:r>
              <a:rPr lang="fr-FR" noProof="0" dirty="0"/>
              <a:t> flambée </a:t>
            </a:r>
            <a:r>
              <a:rPr lang="fr-FR" dirty="0"/>
              <a:t>diffèrent des définitions de cas utilisées pour la surveillance de routine, comme nous allons le voir. </a:t>
            </a:r>
          </a:p>
        </p:txBody>
      </p:sp>
      <p:sp>
        <p:nvSpPr>
          <p:cNvPr id="472" name="Google Shape;472;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4" name="Google Shape;484;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avons abordé les définitions de cas au cours de l'atelier 1. Pour rappel, une définition de cas est un ensemble standard de critères permettant de déterminer si une personne doit être classée comme souffrant d'une maladie particulière. Les critères doivent être objectifs et mesurables, de sorte que tous les membres de l'équipe d'enquête classent un patient particulier de la même manière. De même, les critères doivent être simples et pratiques, faciles à appliquer.</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si vous créez votre propre définition de cas, faites attention à la différence entre « et » et </a:t>
            </a:r>
            <a:r>
              <a:rPr lang="fr-FR" i="1" dirty="0"/>
              <a:t>« ou »</a:t>
            </a:r>
            <a:r>
              <a:rPr lang="fr-FR" dirty="0"/>
              <a:t>. La fièvre ET les maux de tête sont très différents de la fièvre OU des maux de tête.</a:t>
            </a:r>
            <a:endParaRPr lang="fr-FR" noProof="0" dirty="0"/>
          </a:p>
          <a:p>
            <a:pPr marL="0" indent="0">
              <a:spcBef>
                <a:spcPts val="996"/>
              </a:spcBef>
            </a:pPr>
            <a:endParaRPr dirty="0"/>
          </a:p>
        </p:txBody>
      </p:sp>
      <p:sp>
        <p:nvSpPr>
          <p:cNvPr id="485" name="Google Shape;485;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rappel, </a:t>
            </a:r>
            <a:r>
              <a:rPr lang="fr-FR" noProof="0" dirty="0">
                <a:latin typeface="Arial"/>
                <a:ea typeface="Arial"/>
                <a:cs typeface="Arial"/>
                <a:sym typeface="Arial"/>
              </a:rPr>
              <a:t>vous verrez des icônes utilisées tout au long des présentations de FETP-</a:t>
            </a:r>
            <a:r>
              <a:rPr lang="fr-FR" noProof="0" dirty="0"/>
              <a:t>Première ligne</a:t>
            </a:r>
            <a:r>
              <a:rPr lang="fr-FR" noProof="0" dirty="0">
                <a:latin typeface="Arial"/>
                <a:ea typeface="Arial"/>
                <a:cs typeface="Arial"/>
                <a:sym typeface="Arial"/>
              </a:rPr>
              <a:t>. Ces icônes ont pour but de vous signaler que chaque icône est destinée à vous aider à naviguer dans le contenu et à savoir ce qui vous attend.</a:t>
            </a:r>
            <a:endParaRPr lang="fr-FR" noProof="0" dirty="0"/>
          </a:p>
          <a:p>
            <a:pPr marL="0" indent="0">
              <a:spcBef>
                <a:spcPts val="373"/>
              </a:spcBef>
              <a:buClr>
                <a:schemeClr val="dk1"/>
              </a:buClr>
              <a:buSzPts val="1200"/>
            </a:pPr>
            <a:endParaRPr dirty="0"/>
          </a:p>
        </p:txBody>
      </p:sp>
      <p:sp>
        <p:nvSpPr>
          <p:cNvPr id="296" name="Google Shape;296;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1" name="Google Shape;491;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diapositive présente la définition de cas clinique recommandée par l'OMS pour les oreillons, qu'elle recommande à des fins de surveillance</a:t>
            </a:r>
            <a:r>
              <a:rPr lang="fr-FR" b="1" dirty="0"/>
              <a:t>. &lt;CLIQUER&gt;</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En quoi la définition de cas d'une flambée locale d'oreillons serait-elle différente ?</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i="1" dirty="0"/>
              <a:t>Rappelez aux participants que la définition d'une flambée est un plus grand nombre de cas que prévu </a:t>
            </a:r>
            <a:r>
              <a:rPr lang="fr-FR" b="1" i="1" u="sng" dirty="0"/>
              <a:t>dans un temps et un lieu donnés</a:t>
            </a:r>
            <a:r>
              <a:rPr lang="fr-FR" b="1" i="1" dirty="0"/>
              <a:t>. Sollicitez ensuite quelques réponses.</a:t>
            </a:r>
            <a:endParaRPr lang="fr-FR" noProof="0" dirty="0"/>
          </a:p>
          <a:p>
            <a:pPr marL="0" indent="0">
              <a:lnSpc>
                <a:spcPct val="115000"/>
              </a:lnSpc>
              <a:spcBef>
                <a:spcPts val="622"/>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La définition de cas d'une flambée comporte généralement des limites de temps et de lieu, et parfois de personne.</a:t>
            </a:r>
            <a:endParaRPr lang="fr-FR" noProof="0" dirty="0"/>
          </a:p>
          <a:p>
            <a:pPr marL="0" indent="0">
              <a:spcBef>
                <a:spcPts val="996"/>
              </a:spcBef>
            </a:pPr>
            <a:endParaRPr dirty="0"/>
          </a:p>
        </p:txBody>
      </p:sp>
      <p:sp>
        <p:nvSpPr>
          <p:cNvPr id="492" name="Google Shape;492;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0" name="Google Shape;500;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C</a:t>
            </a:r>
            <a:r>
              <a:rPr lang="fr-FR" dirty="0"/>
              <a:t>ette diapositive montre la définition de cas clinique recommandée par l</a:t>
            </a:r>
            <a:r>
              <a:rPr lang="fr-FR" noProof="0" dirty="0"/>
              <a:t>’OMSA</a:t>
            </a:r>
            <a:r>
              <a:rPr lang="fr-FR" dirty="0"/>
              <a:t> pour l’Anthrax chez les animaux, qu'il recommande à des fins de surveillance. </a:t>
            </a:r>
            <a:r>
              <a:rPr lang="fr-FR" b="1" dirty="0"/>
              <a:t>&lt;CLIQUER&gt;</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En quoi la définition de cas d'une </a:t>
            </a:r>
            <a:r>
              <a:rPr lang="fr-FR" noProof="0" dirty="0"/>
              <a:t>flambée</a:t>
            </a:r>
            <a:r>
              <a:rPr lang="fr-FR" dirty="0"/>
              <a:t> locale d'anthrax serait-elle différente ?</a:t>
            </a:r>
            <a:endParaRPr lang="fr-FR" noProof="0" dirty="0"/>
          </a:p>
          <a:p>
            <a:pPr marL="0" indent="0">
              <a:lnSpc>
                <a:spcPct val="115000"/>
              </a:lnSpc>
              <a:spcBef>
                <a:spcPts val="622"/>
              </a:spcBef>
            </a:pPr>
            <a:endParaRPr lang="fr-FR" b="1" i="1" dirty="0"/>
          </a:p>
          <a:p>
            <a:pPr marL="177845" indent="-177845">
              <a:lnSpc>
                <a:spcPct val="115000"/>
              </a:lnSpc>
              <a:spcBef>
                <a:spcPts val="622"/>
              </a:spcBef>
              <a:buClr>
                <a:schemeClr val="dk1"/>
              </a:buClr>
              <a:buSzPts val="1200"/>
              <a:buFont typeface="Noto Sans Symbols"/>
              <a:buChar char="❖"/>
            </a:pPr>
            <a:r>
              <a:rPr lang="fr-FR" b="1" i="1" dirty="0"/>
              <a:t>Rappelez aux participants que la définition d'une </a:t>
            </a:r>
            <a:r>
              <a:rPr lang="fr-FR" b="1" i="1" noProof="0" dirty="0"/>
              <a:t>flambée </a:t>
            </a:r>
            <a:r>
              <a:rPr lang="fr-FR" b="1" i="1" dirty="0"/>
              <a:t>épidémique est un plus grand nombre de cas que prévu </a:t>
            </a:r>
            <a:r>
              <a:rPr lang="fr-FR" b="1" i="1" u="sng" dirty="0"/>
              <a:t>dans un temps et un lieu donnés</a:t>
            </a:r>
            <a:r>
              <a:rPr lang="fr-FR" b="1" i="1" dirty="0"/>
              <a:t>. Sollicitez ensuite quelques réponses.</a:t>
            </a:r>
            <a:endParaRPr lang="fr-FR" noProof="0" dirty="0"/>
          </a:p>
          <a:p>
            <a:pPr marL="177845" indent="-98803">
              <a:lnSpc>
                <a:spcPct val="115000"/>
              </a:lnSpc>
              <a:spcBef>
                <a:spcPts val="622"/>
              </a:spcBef>
              <a:buClr>
                <a:schemeClr val="dk1"/>
              </a:buClr>
              <a:buSzPts val="1200"/>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de la (des) réponse(s).  </a:t>
            </a:r>
            <a:r>
              <a:rPr lang="fr-FR" b="1" dirty="0"/>
              <a:t>Réponse : </a:t>
            </a:r>
            <a:r>
              <a:rPr lang="fr-FR" i="1" dirty="0"/>
              <a:t>La définition du cas d'épidémie pour les animaux suit les mêmes règles que pour les humains et doit inclure des limites de temps, de lieu et parfois d'espèces animales.</a:t>
            </a:r>
            <a:endParaRPr lang="fr-FR" noProof="0" dirty="0"/>
          </a:p>
          <a:p>
            <a:pPr marL="0" indent="0">
              <a:spcBef>
                <a:spcPts val="996"/>
              </a:spcBef>
            </a:pPr>
            <a:endParaRPr dirty="0"/>
          </a:p>
        </p:txBody>
      </p:sp>
      <p:sp>
        <p:nvSpPr>
          <p:cNvPr id="501" name="Google Shape;501;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9" name="Google Shape;509;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L</a:t>
            </a:r>
            <a:r>
              <a:rPr lang="fr-FR" dirty="0"/>
              <a:t>es définitions de cas de flambées sont généralement élaborées à partir des éléments suivants : Critères cliniques basés sur :</a:t>
            </a:r>
            <a:endParaRPr lang="fr-FR" noProof="0" dirty="0"/>
          </a:p>
          <a:p>
            <a:pPr marL="652099" lvl="1" indent="-177845">
              <a:lnSpc>
                <a:spcPct val="115000"/>
              </a:lnSpc>
              <a:spcBef>
                <a:spcPts val="1245"/>
              </a:spcBef>
              <a:buClr>
                <a:schemeClr val="dk1"/>
              </a:buClr>
              <a:buSzPts val="1200"/>
              <a:buFont typeface="Courier New"/>
              <a:buChar char="o"/>
            </a:pPr>
            <a:r>
              <a:rPr lang="fr-FR" dirty="0"/>
              <a:t>Symptômes et signes cliniques caractéristiques de la maladie en question.</a:t>
            </a:r>
            <a:endParaRPr lang="fr-FR" noProof="0" dirty="0"/>
          </a:p>
          <a:p>
            <a:pPr marL="652099" lvl="1" indent="-177845">
              <a:lnSpc>
                <a:spcPct val="115000"/>
              </a:lnSpc>
              <a:spcBef>
                <a:spcPts val="1245"/>
              </a:spcBef>
              <a:buClr>
                <a:schemeClr val="dk1"/>
              </a:buClr>
              <a:buSzPts val="1200"/>
              <a:buFont typeface="Courier New"/>
              <a:buChar char="o"/>
            </a:pPr>
            <a:r>
              <a:rPr lang="fr-FR" dirty="0"/>
              <a:t>Résultats des analyses microbiologiques, hématologiques et chimiques en laboratoire.</a:t>
            </a:r>
            <a:endParaRPr lang="fr-FR" noProof="0" dirty="0"/>
          </a:p>
          <a:p>
            <a:pPr marL="0"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Critères épidémiologiques, en particulier pour les épidémies, qui précisent </a:t>
            </a:r>
            <a:r>
              <a:rPr lang="fr-FR" b="1" dirty="0"/>
              <a:t>la période de temps</a:t>
            </a:r>
            <a:r>
              <a:rPr lang="fr-FR" dirty="0"/>
              <a:t>, le </a:t>
            </a:r>
            <a:r>
              <a:rPr lang="fr-FR" b="1" dirty="0"/>
              <a:t>lieu et (parfois) la personne</a:t>
            </a:r>
            <a:r>
              <a:rPr lang="fr-FR" dirty="0"/>
              <a:t>.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Supposez que vous ayez une flambée de gastro-entérite et que plusieurs patients vous aient dit que la viande qu'ils avaient mangée sentait et avait un goût avarié. La viande est donc la cause suspectée de la flambée</a:t>
            </a:r>
            <a:r>
              <a:rPr lang="fr-FR" noProof="0" dirty="0"/>
              <a:t> </a:t>
            </a:r>
            <a:r>
              <a:rPr lang="fr-FR" dirty="0"/>
              <a:t>épidémie. Incluriez-vous l'exposition suspectée dans votre définition de cas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b="1" i="1" dirty="0"/>
              <a:t>Non !  </a:t>
            </a:r>
            <a:r>
              <a:rPr lang="fr-FR" i="1" dirty="0"/>
              <a:t>La définition de cas </a:t>
            </a:r>
            <a:r>
              <a:rPr lang="fr-FR" b="1" i="1" dirty="0"/>
              <a:t>ne </a:t>
            </a:r>
            <a:r>
              <a:rPr lang="fr-FR" i="1" dirty="0"/>
              <a:t>doit </a:t>
            </a:r>
            <a:r>
              <a:rPr lang="fr-FR" b="1" i="1" dirty="0"/>
              <a:t>pas </a:t>
            </a:r>
            <a:r>
              <a:rPr lang="fr-FR" i="1" dirty="0"/>
              <a:t>inclure l'exposition suspectée. L'un des objectifs des enquêtes sur le terrain est de déterminer la cause. Si l'exposition suspectée est incluse dans la définition de cas, chaque cas sera associé à cette exposition, car la définition de cas l'exige. Ainsi, l'exposition semblera être associée à la maladie parce que la définition de cas l'exige (« prophétie autoréalisatrice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rôle de l'épidémiologie analytique (</a:t>
            </a:r>
            <a:r>
              <a:rPr lang="fr-FR" i="1" dirty="0"/>
              <a:t>étape 8</a:t>
            </a:r>
            <a:r>
              <a:rPr lang="fr-FR" dirty="0"/>
              <a:t>) est d'évaluer objectivement les associations entre la maladie et l'exposition.</a:t>
            </a:r>
            <a:endParaRPr lang="fr-FR" noProof="0" dirty="0"/>
          </a:p>
          <a:p>
            <a:pPr marL="0" indent="0">
              <a:spcBef>
                <a:spcPts val="1618"/>
              </a:spcBef>
            </a:pPr>
            <a:endParaRPr dirty="0"/>
          </a:p>
        </p:txBody>
      </p:sp>
      <p:sp>
        <p:nvSpPr>
          <p:cNvPr id="510" name="Google Shape;510;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7" name="Google Shape;517;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cas sont parfois classés par </a:t>
            </a:r>
            <a:r>
              <a:rPr lang="fr-FR" b="1" dirty="0"/>
              <a:t>niveau de certitude</a:t>
            </a:r>
            <a:r>
              <a:rPr lang="fr-FR" dirty="0"/>
              <a:t>, sur la base des informations disponibles. La classification des individus peut changer au fur et à mesure que l'on obtient plus de données</a:t>
            </a:r>
            <a:r>
              <a:rPr lang="fr-FR" b="1" dirty="0"/>
              <a:t>. &lt;CLIQUER&gt;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En commençant par le bas, un </a:t>
            </a:r>
            <a:r>
              <a:rPr lang="fr-FR" b="1" dirty="0"/>
              <a:t>cas suspect </a:t>
            </a:r>
            <a:r>
              <a:rPr lang="fr-FR" dirty="0"/>
              <a:t>est un patient présentant au moins certains symptômes cliniquement compatibles, mais peut-être pas tous</a:t>
            </a:r>
            <a:r>
              <a:rPr lang="fr-FR" b="1" dirty="0"/>
              <a:t>. &lt;CLIQUER&gt;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niveau de certitude suivant est un </a:t>
            </a:r>
            <a:r>
              <a:rPr lang="fr-FR" b="1" dirty="0"/>
              <a:t>cas probable</a:t>
            </a:r>
            <a:r>
              <a:rPr lang="fr-FR" dirty="0"/>
              <a:t>. Un cas probable présente davantage de symptômes cliniques. Pour certaines maladies, un cas probable doit également avoir un lien épidémiologique avec un cas confirmé. Un cas probable peut également inclure des tests de laboratoire présomptifs, mais non confirmatifs.  Que signifie « lien épidémiologique » ? Si l'on prend l'exemple de la rougeole, un cas </a:t>
            </a:r>
            <a:r>
              <a:rPr lang="fr-FR" dirty="0" err="1"/>
              <a:t>épidémiologiquement</a:t>
            </a:r>
            <a:r>
              <a:rPr lang="fr-FR" dirty="0"/>
              <a:t> lié est un patient qui répond aux critères cliniques et qui a également eu un contact direct avec un cas de rougeole confirmé en laboratoire une période d'incubation avant l'apparition des symptômes ou qui réside dans un district où une épidémie de rougeole a été confirmée en laboratoire et où la transmission est plausible.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niveau de certitude le plus élevé est celui d'un </a:t>
            </a:r>
            <a:r>
              <a:rPr lang="fr-FR" b="1" dirty="0"/>
              <a:t>cas confirmé</a:t>
            </a:r>
            <a:r>
              <a:rPr lang="fr-FR" dirty="0"/>
              <a:t>. Les cas confirmés ont un test de laboratoire positif pour la maladie. Ces niveaux de certitude permettent aux enquêteurs d'inclure des patients potentiels dans leur enquête, même si la confirmation en laboratoire n'est pas encore disponible ou n'est pas possible. </a:t>
            </a:r>
            <a:endParaRPr lang="fr-FR" noProof="0" dirty="0"/>
          </a:p>
          <a:p>
            <a:pPr marL="0" indent="0">
              <a:spcBef>
                <a:spcPts val="1618"/>
              </a:spcBef>
            </a:pPr>
            <a:endParaRPr dirty="0"/>
          </a:p>
        </p:txBody>
      </p:sp>
      <p:sp>
        <p:nvSpPr>
          <p:cNvPr id="518" name="Google Shape;518;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9" name="Google Shape;529;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différencie cette définition de celle d'un cas de surveillance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Réponse : </a:t>
            </a:r>
            <a:r>
              <a:rPr lang="fr-FR" i="1" dirty="0"/>
              <a:t>La définition d'un cas d'épidémie précise le lieu et le temps, ce qui n'est généralement pas le cas de la définition d'un cas de surveillance.</a:t>
            </a:r>
            <a:endParaRPr lang="fr-FR" noProof="0" dirty="0"/>
          </a:p>
          <a:p>
            <a:pPr marL="0" indent="0">
              <a:spcBef>
                <a:spcPts val="996"/>
              </a:spcBef>
            </a:pPr>
            <a:endParaRPr dirty="0"/>
          </a:p>
        </p:txBody>
      </p:sp>
      <p:sp>
        <p:nvSpPr>
          <p:cNvPr id="530" name="Google Shape;530;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6" name="Google Shape;536;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critères d'une définition de cas doivent être clairement rédigés et inclure les éléments de temps, de lieu et parfois de personne.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Cette définition de cas inclut-elle des informations cliniques, qui peuvent être des symptômes ou des résultats de laboratoire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Oui, un cas suspect doit avoir au moins un épisode de diarrhée sévère, et un cas confirmé doit être un cas suspect et avoir un écouvillonnage rectal ou une culture de selles confirmé en laboratoire positif pour </a:t>
            </a:r>
            <a:r>
              <a:rPr lang="fr-FR" b="1" i="1" dirty="0"/>
              <a:t>Vibrio cholerae O1</a:t>
            </a:r>
            <a:r>
              <a:rPr lang="fr-FR" i="1" dirty="0"/>
              <a:t>.</a:t>
            </a:r>
            <a:endParaRPr lang="fr-FR" noProof="0" dirty="0"/>
          </a:p>
          <a:p>
            <a:pPr marL="474254"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i="1" dirty="0"/>
              <a:t>Un clic de souris permet d'afficher les cercles, les connecteurs et les étiquettes de texte pour les symptômes cliniques, les résultats de laboratoire cliniques et d'autres réponses.</a:t>
            </a:r>
            <a:endParaRPr lang="fr-FR" noProof="0" dirty="0"/>
          </a:p>
          <a:p>
            <a:pPr marL="177845" indent="-98803">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précise-t-elle des critères de temps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i="1" dirty="0"/>
              <a:t>Oui, la diarrhée doit être survenue entre le </a:t>
            </a:r>
            <a:r>
              <a:rPr lang="fr-FR" b="1" i="1" dirty="0"/>
              <a:t>1er janvier et le 30 avril 2022</a:t>
            </a:r>
            <a:r>
              <a:rPr lang="fr-FR" i="1" dirty="0"/>
              <a: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spécifie-t-elle des critères pour le lieu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Oui, il faut être résident du quartier A.</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précise-t-elle un critère pour la personne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Oui, il faut être résident, ce qui exclut les visiteurs.</a:t>
            </a:r>
            <a:endParaRPr lang="fr-FR" noProof="0" dirty="0"/>
          </a:p>
          <a:p>
            <a:pPr marL="0" indent="0">
              <a:spcBef>
                <a:spcPts val="1618"/>
              </a:spcBef>
            </a:pPr>
            <a:endParaRPr dirty="0"/>
          </a:p>
        </p:txBody>
      </p:sp>
      <p:sp>
        <p:nvSpPr>
          <p:cNvPr id="537" name="Google Shape;537;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2" name="Google Shape;552;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C</a:t>
            </a:r>
            <a:r>
              <a:rPr lang="fr-FR" dirty="0"/>
              <a:t>ette définition de cas provient d'une enquête sur la maladie du charbon (anthrax) dans un pays où cette maladie est endémique.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En quoi cela diffère-t-il de la définition d'un cas de surveillance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La définition de cas de flambée précise le lieu - le </a:t>
            </a:r>
            <a:r>
              <a:rPr lang="fr-FR" i="1" noProof="0" dirty="0"/>
              <a:t>pays </a:t>
            </a:r>
            <a:r>
              <a:rPr lang="fr-FR" i="1" dirty="0"/>
              <a:t>A  - et le temps - du 1er au 15 juin. </a:t>
            </a:r>
            <a:endParaRPr lang="fr-FR" noProof="0" dirty="0"/>
          </a:p>
          <a:p>
            <a:pPr marL="0" indent="0">
              <a:spcBef>
                <a:spcPts val="1618"/>
              </a:spcBef>
            </a:pPr>
            <a:endParaRPr dirty="0"/>
          </a:p>
        </p:txBody>
      </p:sp>
      <p:sp>
        <p:nvSpPr>
          <p:cNvPr id="553" name="Google Shape;553;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9" name="Google Shape;559;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0"/>
              </a:spcBef>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une définition de cas pour un foyer impliquant des animaux doit inclure les mêmes éléments de temps, de lieu et parfois de personne (</a:t>
            </a:r>
            <a:r>
              <a:rPr lang="fr-FR" i="1" dirty="0"/>
              <a:t>animal</a:t>
            </a:r>
            <a:r>
              <a:rPr lang="fr-FR" dirty="0"/>
              <a: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Cette définition de cas inclut-elle des informations cliniques, qui peuvent être des symptômes ou des résultats de laboratoire ? </a:t>
            </a:r>
            <a:endParaRPr lang="fr-FR" noProof="0" dirty="0"/>
          </a:p>
          <a:p>
            <a:pPr marL="177845" indent="-98803">
              <a:lnSpc>
                <a:spcPct val="115000"/>
              </a:lnSpc>
              <a:spcBef>
                <a:spcPts val="0"/>
              </a:spcBef>
              <a:buClr>
                <a:schemeClr val="dk1"/>
              </a:buClr>
              <a:buSzPts val="1200"/>
            </a:pPr>
            <a:endParaRPr lang="fr-FR" b="1" i="1" dirty="0"/>
          </a:p>
          <a:p>
            <a:pPr marL="177845" indent="-177845">
              <a:lnSpc>
                <a:spcPct val="115000"/>
              </a:lnSpc>
              <a:spcBef>
                <a:spcPts val="0"/>
              </a:spcBef>
              <a:buClr>
                <a:schemeClr val="dk1"/>
              </a:buClr>
              <a:buSzPts val="1200"/>
              <a:buFont typeface="Noto Sans Symbols"/>
              <a:buChar char="❖"/>
            </a:pPr>
            <a:r>
              <a:rPr lang="fr-FR" b="1" i="1" dirty="0"/>
              <a:t>Un clic de souris permet d'afficher les cercles, les connecteurs et les étiquettes de texte pour les symptômes cliniques, les résultats de laboratoire cliniques et d'autres réponses.</a:t>
            </a:r>
            <a:endParaRPr lang="fr-FR" noProof="0" dirty="0"/>
          </a:p>
          <a:p>
            <a:pPr marL="177845"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dirty="0"/>
              <a:t> les participants pour leurs réponses. </a:t>
            </a:r>
            <a:r>
              <a:rPr lang="fr-FR" b="1" dirty="0"/>
              <a:t>&lt;CLIQUER&gt; Réponse : </a:t>
            </a:r>
            <a:r>
              <a:rPr lang="fr-FR" i="1" dirty="0"/>
              <a:t>Oui, un cas suspect comprend une mort soudaine et/ou des saignements observés au niveau des orifices, et un cas confirmé doit avoir une culture positive pour </a:t>
            </a:r>
            <a:r>
              <a:rPr lang="fr-FR" b="1" i="1" dirty="0"/>
              <a:t>B. </a:t>
            </a:r>
            <a:r>
              <a:rPr lang="fr-FR" b="1" i="1" dirty="0" err="1"/>
              <a:t>anthtracis</a:t>
            </a:r>
            <a:r>
              <a:rPr lang="fr-FR" b="1" i="1" dirty="0"/>
              <a: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précise-t-elle des critères de temps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i="1" dirty="0"/>
              <a:t>Oui, l</a:t>
            </a:r>
            <a:r>
              <a:rPr lang="fr-FR" i="1" noProof="0" dirty="0"/>
              <a:t>e saignement au niveau des orifices</a:t>
            </a:r>
            <a:r>
              <a:rPr lang="fr-FR" i="1" dirty="0"/>
              <a:t> doit être survenue entre le 1er et le 15 juin. 2022</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spécifie-t-elle des critères pour le lieu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Oui, le bétail doit provenir du </a:t>
            </a:r>
            <a:r>
              <a:rPr lang="fr-FR" i="1" noProof="0" dirty="0"/>
              <a:t>pays</a:t>
            </a:r>
            <a:r>
              <a:rPr lang="fr-FR" i="1" dirty="0"/>
              <a:t> A.</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définition du cas précise-t-elle un critère pour la personne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Oui, il s'agit des bovins, qui sont très sensibles à l'anthrax.</a:t>
            </a:r>
            <a:endParaRPr lang="fr-FR" noProof="0" dirty="0"/>
          </a:p>
          <a:p>
            <a:pPr marL="0" indent="0">
              <a:spcBef>
                <a:spcPts val="373"/>
              </a:spcBef>
            </a:pPr>
            <a:endParaRPr dirty="0"/>
          </a:p>
        </p:txBody>
      </p:sp>
      <p:sp>
        <p:nvSpPr>
          <p:cNvPr id="560" name="Google Shape;560;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5" name="Google Shape;575;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dirty="0"/>
              <a:t>Exercice : </a:t>
            </a:r>
            <a:r>
              <a:rPr lang="fr-FR" b="1" noProof="0" dirty="0"/>
              <a:t>Maladie après une inondation </a:t>
            </a:r>
            <a:r>
              <a:rPr lang="fr-FR" b="1" dirty="0"/>
              <a:t>(</a:t>
            </a:r>
            <a:r>
              <a:rPr lang="fr-FR" b="1" dirty="0">
                <a:solidFill>
                  <a:srgbClr val="000000"/>
                </a:solidFill>
              </a:rPr>
              <a:t>60 minutes).</a:t>
            </a:r>
          </a:p>
          <a:p>
            <a:pPr marL="711380" lvl="1" indent="-237127">
              <a:spcBef>
                <a:spcPts val="1867"/>
              </a:spcBef>
              <a:buClr>
                <a:schemeClr val="dk1"/>
              </a:buClr>
              <a:buSzPts val="1200"/>
              <a:buFont typeface="Calibri"/>
              <a:buAutoNum type="arabicPeriod"/>
            </a:pPr>
            <a:r>
              <a:rPr lang="fr-FR" b="1" i="1" dirty="0"/>
              <a:t>Présentez l'exercice et le scénario.</a:t>
            </a:r>
            <a:endParaRPr lang="fr-FR" noProof="0" dirty="0"/>
          </a:p>
          <a:p>
            <a:pPr marL="711380" lvl="1" indent="-237127">
              <a:spcBef>
                <a:spcPts val="1867"/>
              </a:spcBef>
              <a:buClr>
                <a:schemeClr val="dk1"/>
              </a:buClr>
              <a:buSzPts val="1200"/>
              <a:buFont typeface="Calibri"/>
              <a:buAutoNum type="arabicPeriod"/>
            </a:pPr>
            <a:r>
              <a:rPr lang="fr-FR" b="1" i="1" dirty="0"/>
              <a:t>Demandez aux </a:t>
            </a:r>
            <a:r>
              <a:rPr lang="fr-FR" b="1" i="1" noProof="0" dirty="0"/>
              <a:t>participants</a:t>
            </a:r>
            <a:r>
              <a:rPr lang="fr-FR" b="1" i="1" dirty="0"/>
              <a:t> de travailler en paires.</a:t>
            </a:r>
            <a:endParaRPr lang="fr-FR" noProof="0" dirty="0"/>
          </a:p>
          <a:p>
            <a:pPr marL="711380" lvl="1" indent="-237127">
              <a:spcBef>
                <a:spcPts val="1867"/>
              </a:spcBef>
              <a:buClr>
                <a:schemeClr val="dk1"/>
              </a:buClr>
              <a:buSzPts val="1200"/>
              <a:buFont typeface="Calibri"/>
              <a:buAutoNum type="arabicPeriod"/>
            </a:pPr>
            <a:r>
              <a:rPr lang="fr-FR" b="1" i="1" dirty="0"/>
              <a:t>Dirigez cet exercice comme une étude de cas : Pour chaque question, donnez aux participants le temps de réfléchir, puis orientez la discussion autour de la réponse. </a:t>
            </a:r>
            <a:endParaRPr lang="fr-FR" noProof="0" dirty="0"/>
          </a:p>
        </p:txBody>
      </p:sp>
      <p:sp>
        <p:nvSpPr>
          <p:cNvPr id="576" name="Google Shape;576;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1" name="Google Shape;581;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a:t>
            </a:r>
            <a:r>
              <a:rPr lang="fr-FR" dirty="0"/>
              <a:t>à un volontaire de lire la diapositive. (Il peut y avoir 3 volontaires, 1 pour chaque paragraphe). </a:t>
            </a:r>
            <a:endParaRPr lang="fr-FR" noProof="0" dirty="0"/>
          </a:p>
          <a:p>
            <a:pPr marL="177845" indent="-98803">
              <a:lnSpc>
                <a:spcPct val="115000"/>
              </a:lnSpc>
              <a:spcBef>
                <a:spcPts val="1867"/>
              </a:spcBef>
              <a:buClr>
                <a:schemeClr val="dk1"/>
              </a:buClr>
              <a:buSzPts val="1200"/>
            </a:pPr>
            <a:endParaRPr dirty="0"/>
          </a:p>
          <a:p>
            <a:pPr marL="0" indent="0">
              <a:lnSpc>
                <a:spcPct val="115000"/>
              </a:lnSpc>
              <a:spcBef>
                <a:spcPts val="1867"/>
              </a:spcBef>
            </a:pPr>
            <a:r>
              <a:rPr lang="fr-FR" b="1" dirty="0"/>
              <a:t> </a:t>
            </a:r>
            <a:endParaRPr dirty="0"/>
          </a:p>
          <a:p>
            <a:pPr marL="0" indent="0">
              <a:spcBef>
                <a:spcPts val="996"/>
              </a:spcBef>
            </a:pPr>
            <a:endParaRPr dirty="0"/>
          </a:p>
        </p:txBody>
      </p:sp>
      <p:sp>
        <p:nvSpPr>
          <p:cNvPr id="582" name="Google Shape;582;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0" name="Google Shape;300;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dirty="0"/>
          </a:p>
          <a:p>
            <a:pPr marL="0" indent="0">
              <a:spcBef>
                <a:spcPts val="0"/>
              </a:spcBef>
              <a:buClr>
                <a:schemeClr val="dk1"/>
              </a:buClr>
              <a:buSzPts val="1200"/>
            </a:pPr>
            <a:endParaRPr lang="fr-FR" b="1" dirty="0"/>
          </a:p>
          <a:p>
            <a:pPr marL="177845" indent="-177845">
              <a:spcBef>
                <a:spcPts val="0"/>
              </a:spcBef>
              <a:buClr>
                <a:schemeClr val="dk1"/>
              </a:buClr>
              <a:buSzPts val="1200"/>
              <a:buFont typeface="Wingdings" panose="05000000000000000000" pitchFamily="2" charset="2"/>
              <a:buChar char="§"/>
            </a:pPr>
            <a:r>
              <a:rPr lang="fr-FR" b="1" u="sng" dirty="0"/>
              <a:t>Demandez</a:t>
            </a:r>
            <a:r>
              <a:rPr lang="fr-FR" dirty="0"/>
              <a:t> à un volontaire de lire à haute voix les objectifs de cette session.</a:t>
            </a:r>
          </a:p>
          <a:p>
            <a:pPr marL="0" indent="0">
              <a:spcBef>
                <a:spcPts val="373"/>
              </a:spcBef>
            </a:pPr>
            <a:endParaRPr dirty="0"/>
          </a:p>
        </p:txBody>
      </p:sp>
      <p:sp>
        <p:nvSpPr>
          <p:cNvPr id="301" name="Google Shape;301;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8" name="Google Shape;588;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aux participants de travailler par deux pour répondre à la question (10 minutes). Demandez ensuite les réponses. </a:t>
            </a:r>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dirty="0"/>
              <a:t>Réponses possibles :</a:t>
            </a:r>
            <a:endParaRPr lang="fr-FR" noProof="0" dirty="0"/>
          </a:p>
          <a:p>
            <a:pPr marL="829944" lvl="1" indent="-355690">
              <a:lnSpc>
                <a:spcPct val="115000"/>
              </a:lnSpc>
              <a:spcBef>
                <a:spcPts val="1245"/>
              </a:spcBef>
              <a:buClr>
                <a:schemeClr val="dk1"/>
              </a:buClr>
              <a:buSzPts val="1200"/>
              <a:buFont typeface="Courier New"/>
              <a:buChar char="o"/>
            </a:pPr>
            <a:r>
              <a:rPr lang="fr-FR" i="1" dirty="0"/>
              <a:t>Rencontrer les médecins et le personnel des structures sanitaires pour discuter de la situation.</a:t>
            </a:r>
            <a:endParaRPr lang="fr-FR" noProof="0" dirty="0"/>
          </a:p>
          <a:p>
            <a:pPr marL="829944" lvl="1" indent="-355690">
              <a:lnSpc>
                <a:spcPct val="115000"/>
              </a:lnSpc>
              <a:spcBef>
                <a:spcPts val="1245"/>
              </a:spcBef>
              <a:buClr>
                <a:schemeClr val="dk1"/>
              </a:buClr>
              <a:buSzPts val="1200"/>
              <a:buFont typeface="Courier New"/>
              <a:buChar char="o"/>
            </a:pPr>
            <a:r>
              <a:rPr lang="fr-FR" i="1" dirty="0"/>
              <a:t>Dresser une liste des maladies potentielles qui pourraient être à l'origine des symptômes des patients.</a:t>
            </a:r>
            <a:endParaRPr lang="fr-FR" noProof="0" dirty="0"/>
          </a:p>
          <a:p>
            <a:pPr marL="829944" lvl="1" indent="-355690">
              <a:lnSpc>
                <a:spcPct val="115000"/>
              </a:lnSpc>
              <a:spcBef>
                <a:spcPts val="1245"/>
              </a:spcBef>
              <a:buClr>
                <a:schemeClr val="dk1"/>
              </a:buClr>
              <a:buSzPts val="1200"/>
              <a:buFont typeface="Courier New"/>
              <a:buChar char="o"/>
            </a:pPr>
            <a:r>
              <a:rPr lang="fr-FR" i="1" dirty="0"/>
              <a:t>Envoyer les échantillons des patients au laboratoire pour qu'ils soient testés.</a:t>
            </a:r>
            <a:endParaRPr lang="fr-FR" noProof="0" dirty="0"/>
          </a:p>
          <a:p>
            <a:pPr marL="829944" lvl="1" indent="-355690">
              <a:lnSpc>
                <a:spcPct val="115000"/>
              </a:lnSpc>
              <a:spcBef>
                <a:spcPts val="1245"/>
              </a:spcBef>
              <a:buClr>
                <a:schemeClr val="dk1"/>
              </a:buClr>
              <a:buSzPts val="1200"/>
              <a:buFont typeface="Courier New"/>
              <a:buChar char="o"/>
            </a:pPr>
            <a:r>
              <a:rPr lang="fr-FR" i="1" dirty="0"/>
              <a:t>Déterminer si l'isolement/la quarantaine est nécessaire, sur la base de la liste des diagnostics suspects.</a:t>
            </a:r>
            <a:endParaRPr lang="fr-FR" noProof="0" dirty="0"/>
          </a:p>
          <a:p>
            <a:pPr marL="829944" lvl="1" indent="-355690">
              <a:lnSpc>
                <a:spcPct val="115000"/>
              </a:lnSpc>
              <a:spcBef>
                <a:spcPts val="1245"/>
              </a:spcBef>
              <a:buClr>
                <a:schemeClr val="dk1"/>
              </a:buClr>
              <a:buSzPts val="1200"/>
              <a:buFont typeface="Courier New"/>
              <a:buChar char="o"/>
            </a:pPr>
            <a:r>
              <a:rPr lang="fr-FR" i="1" dirty="0"/>
              <a:t>Signaler les cas au contact du système de surveillance en place ou au ministère de la santé, selon la politique en vigueur.</a:t>
            </a:r>
            <a:endParaRPr lang="fr-FR" noProof="0" dirty="0"/>
          </a:p>
          <a:p>
            <a:pPr marL="177845" indent="-98803">
              <a:lnSpc>
                <a:spcPct val="115000"/>
              </a:lnSpc>
              <a:spcBef>
                <a:spcPts val="1245"/>
              </a:spcBef>
              <a:buClr>
                <a:schemeClr val="dk1"/>
              </a:buClr>
              <a:buSzPts val="1200"/>
            </a:pPr>
            <a:endParaRPr i="1" dirty="0"/>
          </a:p>
          <a:p>
            <a:pPr marL="0" indent="0">
              <a:lnSpc>
                <a:spcPct val="115000"/>
              </a:lnSpc>
              <a:spcBef>
                <a:spcPts val="1245"/>
              </a:spcBef>
            </a:pPr>
            <a:endParaRPr dirty="0"/>
          </a:p>
          <a:p>
            <a:pPr marL="0" indent="0">
              <a:lnSpc>
                <a:spcPct val="115000"/>
              </a:lnSpc>
              <a:spcBef>
                <a:spcPts val="1245"/>
              </a:spcBef>
            </a:pPr>
            <a:endParaRPr i="1" dirty="0"/>
          </a:p>
          <a:p>
            <a:pPr marL="0" indent="0">
              <a:spcBef>
                <a:spcPts val="1618"/>
              </a:spcBef>
            </a:pPr>
            <a:endParaRPr dirty="0"/>
          </a:p>
        </p:txBody>
      </p:sp>
      <p:sp>
        <p:nvSpPr>
          <p:cNvPr id="589" name="Google Shape;589;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5" name="Google Shape;595;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à un volontaire de lire les étapes suivantes et la question 2. </a:t>
            </a:r>
            <a:r>
              <a:rPr lang="fr-FR" b="1" dirty="0"/>
              <a:t>&lt;CLIQUER&gt; </a:t>
            </a:r>
            <a:r>
              <a:rPr lang="fr-FR" dirty="0"/>
              <a:t>à la diapositive suivante.</a:t>
            </a:r>
            <a:endParaRPr lang="fr-FR" i="1" dirty="0"/>
          </a:p>
          <a:p>
            <a:pPr marL="177845" indent="-98803">
              <a:lnSpc>
                <a:spcPct val="115000"/>
              </a:lnSpc>
              <a:spcBef>
                <a:spcPts val="1245"/>
              </a:spcBef>
              <a:buClr>
                <a:schemeClr val="dk1"/>
              </a:buClr>
              <a:buSzPts val="1200"/>
            </a:pPr>
            <a:endParaRPr b="1" i="1" dirty="0"/>
          </a:p>
          <a:p>
            <a:pPr marL="177845" indent="-98803">
              <a:lnSpc>
                <a:spcPct val="115000"/>
              </a:lnSpc>
              <a:spcBef>
                <a:spcPts val="1245"/>
              </a:spcBef>
              <a:buClr>
                <a:schemeClr val="dk1"/>
              </a:buClr>
              <a:buSzPts val="1200"/>
            </a:pPr>
            <a:endParaRPr dirty="0"/>
          </a:p>
          <a:p>
            <a:pPr marL="0" indent="0">
              <a:lnSpc>
                <a:spcPct val="115000"/>
              </a:lnSpc>
              <a:spcBef>
                <a:spcPts val="1245"/>
              </a:spcBef>
            </a:pPr>
            <a:endParaRPr dirty="0"/>
          </a:p>
          <a:p>
            <a:pPr marL="0" indent="0">
              <a:spcBef>
                <a:spcPts val="1618"/>
              </a:spcBef>
            </a:pPr>
            <a:endParaRPr dirty="0"/>
          </a:p>
        </p:txBody>
      </p:sp>
      <p:sp>
        <p:nvSpPr>
          <p:cNvPr id="596" name="Google Shape;596;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2" name="Google Shape;602;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b="1" dirty="0"/>
          </a:p>
          <a:p>
            <a:pPr marL="177845" indent="-177845">
              <a:lnSpc>
                <a:spcPct val="115000"/>
              </a:lnSpc>
              <a:spcBef>
                <a:spcPts val="830"/>
              </a:spcBef>
              <a:buClr>
                <a:schemeClr val="dk1"/>
              </a:buClr>
              <a:buSzPts val="1200"/>
              <a:buFont typeface="Noto Sans Symbols"/>
              <a:buChar char="❖"/>
            </a:pPr>
            <a:r>
              <a:rPr lang="fr-FR" b="1" i="1" dirty="0"/>
              <a:t>Accordez 10 minutes pour calculer la moyenne et la médiane.</a:t>
            </a:r>
            <a:endParaRPr lang="fr-FR" noProof="0" dirty="0"/>
          </a:p>
          <a:p>
            <a:pPr marL="177845" indent="-98803">
              <a:lnSpc>
                <a:spcPct val="115000"/>
              </a:lnSpc>
              <a:spcBef>
                <a:spcPts val="1245"/>
              </a:spcBef>
              <a:buClr>
                <a:schemeClr val="dk1"/>
              </a:buClr>
              <a:buSzPts val="1200"/>
            </a:pPr>
            <a:endParaRPr lang="fr-FR" b="1" i="1" dirty="0">
              <a:solidFill>
                <a:srgbClr val="000000"/>
              </a:solidFill>
            </a:endParaRPr>
          </a:p>
          <a:p>
            <a:pPr marL="177845" indent="-177845">
              <a:lnSpc>
                <a:spcPct val="115000"/>
              </a:lnSpc>
              <a:spcBef>
                <a:spcPts val="1245"/>
              </a:spcBef>
              <a:buSzPts val="1200"/>
              <a:buFont typeface="Noto Sans Symbols"/>
              <a:buChar char="❖"/>
            </a:pPr>
            <a:r>
              <a:rPr lang="fr-FR" b="1" i="1" dirty="0">
                <a:solidFill>
                  <a:srgbClr val="000000"/>
                </a:solidFill>
              </a:rPr>
              <a:t>Restez sur cette diapositive pendant que les participants calculent les réponses.</a:t>
            </a:r>
            <a:endParaRPr lang="fr-FR" noProof="0" dirty="0"/>
          </a:p>
          <a:p>
            <a:pPr marL="177845" indent="-98803">
              <a:lnSpc>
                <a:spcPct val="115000"/>
              </a:lnSpc>
              <a:spcBef>
                <a:spcPts val="622"/>
              </a:spcBef>
              <a:buClr>
                <a:schemeClr val="dk1"/>
              </a:buClr>
              <a:buSzPts val="1200"/>
            </a:pPr>
            <a:endParaRPr lang="fr-FR" b="1" i="1" dirty="0">
              <a:solidFill>
                <a:srgbClr val="000000"/>
              </a:solidFill>
            </a:endParaRPr>
          </a:p>
          <a:p>
            <a:pPr marL="177845" indent="-177845">
              <a:lnSpc>
                <a:spcPct val="115000"/>
              </a:lnSpc>
              <a:spcBef>
                <a:spcPts val="622"/>
              </a:spcBef>
              <a:buSzPts val="1200"/>
              <a:buFont typeface="Noto Sans Symbols"/>
              <a:buChar char="❖"/>
            </a:pPr>
            <a:r>
              <a:rPr lang="fr-FR" b="1" i="1" dirty="0">
                <a:solidFill>
                  <a:srgbClr val="000000"/>
                </a:solidFill>
              </a:rPr>
              <a:t>Passer à la diapositive suivante après 10 minutes.</a:t>
            </a:r>
            <a:endParaRPr lang="fr-FR" b="1" dirty="0">
              <a:solidFill>
                <a:srgbClr val="00953A"/>
              </a:solidFill>
            </a:endParaRPr>
          </a:p>
          <a:p>
            <a:pPr marL="0" indent="0">
              <a:spcBef>
                <a:spcPts val="996"/>
              </a:spcBef>
            </a:pPr>
            <a:endParaRPr dirty="0"/>
          </a:p>
        </p:txBody>
      </p:sp>
      <p:sp>
        <p:nvSpPr>
          <p:cNvPr id="603" name="Google Shape;603;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1" name="Google Shape;611;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des volontaires de partager leurs réponses aux calculs.</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Permettez</a:t>
            </a:r>
            <a:r>
              <a:rPr lang="fr-FR" dirty="0"/>
              <a:t> aux groupes de comparer ou de discuter leurs réponses (</a:t>
            </a:r>
            <a:r>
              <a:rPr lang="fr-FR" i="1" dirty="0"/>
              <a:t>si elles varient</a:t>
            </a:r>
            <a:r>
              <a:rPr lang="fr-FR" dirty="0"/>
              <a: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a:t>
            </a:r>
            <a:r>
              <a:rPr lang="fr-FR" dirty="0"/>
              <a:t>pour afficher les réponses.</a:t>
            </a:r>
            <a:endParaRPr lang="fr-FR" noProof="0" dirty="0"/>
          </a:p>
          <a:p>
            <a:pPr marL="889225" indent="-889225">
              <a:lnSpc>
                <a:spcPct val="115000"/>
              </a:lnSpc>
              <a:spcBef>
                <a:spcPts val="0"/>
              </a:spcBef>
            </a:pPr>
            <a:endParaRPr i="1" dirty="0"/>
          </a:p>
          <a:p>
            <a:pPr marL="889225" indent="-889225">
              <a:lnSpc>
                <a:spcPct val="115000"/>
              </a:lnSpc>
              <a:spcBef>
                <a:spcPts val="0"/>
              </a:spcBef>
            </a:pPr>
            <a:endParaRPr i="1" dirty="0"/>
          </a:p>
          <a:p>
            <a:pPr marL="889225" indent="-889225">
              <a:lnSpc>
                <a:spcPct val="115000"/>
              </a:lnSpc>
              <a:spcBef>
                <a:spcPts val="0"/>
              </a:spcBef>
            </a:pPr>
            <a:endParaRPr dirty="0"/>
          </a:p>
        </p:txBody>
      </p:sp>
      <p:sp>
        <p:nvSpPr>
          <p:cNvPr id="612" name="Google Shape;612;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3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9" name="Google Shape;619;p3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177845" indent="-177845">
              <a:lnSpc>
                <a:spcPct val="115000"/>
              </a:lnSpc>
              <a:spcBef>
                <a:spcPts val="622"/>
              </a:spcBef>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un volontaire de lire la question.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Laissez</a:t>
            </a:r>
            <a:r>
              <a:rPr lang="fr-FR" b="1" dirty="0"/>
              <a:t> </a:t>
            </a:r>
            <a:r>
              <a:rPr lang="fr-FR" dirty="0"/>
              <a:t>les participants travailler en paires pendant quelques minutes pour discuter.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plusieurs participants/paires de répondre.</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i="1" dirty="0"/>
              <a:t>&lt;CLIQUER&gt; </a:t>
            </a:r>
            <a:r>
              <a:rPr lang="fr-FR" dirty="0"/>
              <a:t>à la diapositive suivante avec la réponse.</a:t>
            </a:r>
            <a:endParaRPr lang="fr-FR" noProof="0" dirty="0"/>
          </a:p>
          <a:p>
            <a:pPr marL="889225" indent="-889225">
              <a:lnSpc>
                <a:spcPct val="115000"/>
              </a:lnSpc>
              <a:spcBef>
                <a:spcPts val="622"/>
              </a:spcBef>
            </a:pPr>
            <a:r>
              <a:rPr lang="fr-FR" b="1" dirty="0"/>
              <a:t> </a:t>
            </a:r>
            <a:endParaRPr dirty="0"/>
          </a:p>
          <a:p>
            <a:pPr marL="0" indent="0">
              <a:spcBef>
                <a:spcPts val="373"/>
              </a:spcBef>
            </a:pPr>
            <a:endParaRPr dirty="0"/>
          </a:p>
        </p:txBody>
      </p:sp>
      <p:sp>
        <p:nvSpPr>
          <p:cNvPr id="620" name="Google Shape;620;p3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3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6" name="Google Shape;626;p3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solidFill>
                  <a:schemeClr val="tx1"/>
                </a:solidFill>
              </a:rPr>
              <a:t>Notes de l'instructeur :</a:t>
            </a:r>
            <a:endParaRPr lang="fr-FR" noProof="0" dirty="0">
              <a:solidFill>
                <a:schemeClr val="tx1"/>
              </a:solidFill>
            </a:endParaRPr>
          </a:p>
          <a:p>
            <a:pPr marL="889225" indent="-889225">
              <a:lnSpc>
                <a:spcPct val="115000"/>
              </a:lnSpc>
              <a:spcBef>
                <a:spcPts val="622"/>
              </a:spcBef>
            </a:pPr>
            <a:r>
              <a:rPr lang="fr-FR" dirty="0">
                <a:solidFill>
                  <a:schemeClr val="tx1"/>
                </a:solidFill>
              </a:rPr>
              <a:t> </a:t>
            </a:r>
            <a:endParaRPr lang="fr-FR" noProof="0"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Lire la réponse</a:t>
            </a:r>
            <a:r>
              <a:rPr lang="fr-FR" b="1" dirty="0">
                <a:solidFill>
                  <a:schemeClr val="tx1"/>
                </a:solidFill>
              </a:rPr>
              <a:t> : </a:t>
            </a:r>
            <a:r>
              <a:rPr lang="fr-FR" i="1" dirty="0">
                <a:solidFill>
                  <a:schemeClr val="tx1"/>
                </a:solidFill>
              </a:rPr>
              <a:t>Neuf cas observés en deux jours, c'est plus que ce que la communauté observe habituellement en moyenne pendant tout le mois de juillet (moyenne = 3,7). Ce groupe doit faire l'objet d'une enquête plus approfondie afin de déterminer s'il s'agit d'une véritable flambée.</a:t>
            </a:r>
            <a:endParaRPr lang="fr-FR" noProof="0" dirty="0">
              <a:solidFill>
                <a:schemeClr val="tx1"/>
              </a:solidFill>
            </a:endParaRPr>
          </a:p>
          <a:p>
            <a:pPr marL="256887" indent="-177845">
              <a:spcBef>
                <a:spcPts val="373"/>
              </a:spcBef>
              <a:buClr>
                <a:schemeClr val="dk1"/>
              </a:buClr>
              <a:buSzPts val="1200"/>
              <a:buFont typeface="Wingdings" panose="05000000000000000000" pitchFamily="2" charset="2"/>
              <a:buChar char="§"/>
            </a:pPr>
            <a:endParaRPr lang="fr-FR" i="1"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Demandez</a:t>
            </a:r>
            <a:r>
              <a:rPr lang="fr-FR" b="1" dirty="0">
                <a:solidFill>
                  <a:schemeClr val="tx1"/>
                </a:solidFill>
              </a:rPr>
              <a:t> </a:t>
            </a:r>
            <a:r>
              <a:rPr lang="fr-FR" dirty="0">
                <a:solidFill>
                  <a:schemeClr val="tx1"/>
                </a:solidFill>
              </a:rPr>
              <a:t>s'il y a des questions.</a:t>
            </a:r>
            <a:endParaRPr lang="fr-FR" noProof="0" dirty="0">
              <a:solidFill>
                <a:schemeClr val="tx1"/>
              </a:solidFill>
            </a:endParaRPr>
          </a:p>
          <a:p>
            <a:pPr marL="256887" indent="-177845">
              <a:spcBef>
                <a:spcPts val="373"/>
              </a:spcBef>
              <a:buClr>
                <a:schemeClr val="dk1"/>
              </a:buClr>
              <a:buSzPts val="1200"/>
              <a:buFont typeface="Wingdings" panose="05000000000000000000" pitchFamily="2" charset="2"/>
              <a:buChar char="§"/>
            </a:pPr>
            <a:endParaRPr lang="fr-FR" dirty="0">
              <a:solidFill>
                <a:schemeClr val="tx1"/>
              </a:solidFill>
            </a:endParaRPr>
          </a:p>
          <a:p>
            <a:pPr marL="177845" indent="-177845">
              <a:spcBef>
                <a:spcPts val="373"/>
              </a:spcBef>
              <a:buClr>
                <a:srgbClr val="FF0000"/>
              </a:buClr>
              <a:buSzPts val="1200"/>
              <a:buFont typeface="Wingdings" panose="05000000000000000000" pitchFamily="2" charset="2"/>
              <a:buChar char="§"/>
            </a:pPr>
            <a:r>
              <a:rPr lang="fr-FR" b="1" u="sng" dirty="0">
                <a:solidFill>
                  <a:schemeClr val="tx1"/>
                </a:solidFill>
              </a:rPr>
              <a:t>Répondez</a:t>
            </a:r>
            <a:r>
              <a:rPr lang="fr-FR" dirty="0">
                <a:solidFill>
                  <a:schemeClr val="tx1"/>
                </a:solidFill>
              </a:rPr>
              <a:t> aux questions.</a:t>
            </a:r>
          </a:p>
          <a:p>
            <a:pPr marL="0" indent="0">
              <a:spcBef>
                <a:spcPts val="373"/>
              </a:spcBef>
            </a:pPr>
            <a:endParaRPr dirty="0"/>
          </a:p>
        </p:txBody>
      </p:sp>
      <p:sp>
        <p:nvSpPr>
          <p:cNvPr id="627" name="Google Shape;627;p3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3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3" name="Google Shape;633;p3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b="1" dirty="0"/>
          </a:p>
          <a:p>
            <a:pPr marL="177845" indent="-177845">
              <a:lnSpc>
                <a:spcPct val="115000"/>
              </a:lnSpc>
              <a:spcBef>
                <a:spcPts val="830"/>
              </a:spcBef>
              <a:buClr>
                <a:schemeClr val="dk1"/>
              </a:buClr>
              <a:buSzPts val="1200"/>
              <a:buFont typeface="Noto Sans Symbols"/>
              <a:buChar char="❖"/>
            </a:pPr>
            <a:r>
              <a:rPr lang="fr-FR" b="1" i="1" dirty="0"/>
              <a:t>Demandez aux participants de lire silencieusement le dossier sur la leptospirose et les définitions de cas de l'OMS et des CDC (voir le guide du participant).</a:t>
            </a:r>
            <a:endParaRPr lang="fr-FR" b="1" dirty="0"/>
          </a:p>
          <a:p>
            <a:pPr marL="0" indent="0">
              <a:lnSpc>
                <a:spcPct val="115000"/>
              </a:lnSpc>
              <a:spcBef>
                <a:spcPts val="830"/>
              </a:spcBef>
            </a:pPr>
            <a:endParaRPr lang="fr-FR" dirty="0"/>
          </a:p>
          <a:p>
            <a:pPr marL="177845" indent="-177845">
              <a:lnSpc>
                <a:spcPct val="115000"/>
              </a:lnSpc>
              <a:spcBef>
                <a:spcPts val="830"/>
              </a:spcBef>
              <a:buClr>
                <a:schemeClr val="dk1"/>
              </a:buClr>
              <a:buSzPts val="1200"/>
              <a:buFont typeface="Wingdings" panose="05000000000000000000" pitchFamily="2" charset="2"/>
              <a:buChar char="§"/>
            </a:pPr>
            <a:r>
              <a:rPr lang="fr-FR" b="1" u="sng" dirty="0"/>
              <a:t>Demandez</a:t>
            </a:r>
            <a:r>
              <a:rPr lang="fr-FR" b="1" dirty="0"/>
              <a:t> </a:t>
            </a:r>
            <a:r>
              <a:rPr lang="fr-FR" dirty="0"/>
              <a:t>s'il y a des questions </a:t>
            </a:r>
            <a:r>
              <a:rPr lang="fr-FR" i="1" dirty="0"/>
              <a:t>(après que les participants ont fini de lire)</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Répondez</a:t>
            </a:r>
            <a:r>
              <a:rPr lang="fr-FR" dirty="0"/>
              <a:t> aux questions</a:t>
            </a:r>
            <a:r>
              <a:rPr lang="fr-FR" i="1" dirty="0"/>
              <a:t>.</a:t>
            </a:r>
            <a:endParaRPr lang="fr-FR" noProof="0" dirty="0"/>
          </a:p>
        </p:txBody>
      </p:sp>
      <p:sp>
        <p:nvSpPr>
          <p:cNvPr id="634" name="Google Shape;634;p3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3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40" name="Google Shape;640;p3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À l'aide des informations fournies précédemment, </a:t>
            </a:r>
            <a:r>
              <a:rPr lang="fr-FR" noProof="0" dirty="0"/>
              <a:t>élaborez </a:t>
            </a:r>
            <a:r>
              <a:rPr lang="fr-FR" dirty="0"/>
              <a:t>une définition de cas de flambée pour les cas probables et confirmés. </a:t>
            </a:r>
            <a:r>
              <a:rPr lang="fr-FR" b="1" dirty="0"/>
              <a:t>Conseil : </a:t>
            </a:r>
            <a:r>
              <a:rPr lang="fr-FR" dirty="0"/>
              <a:t>Avant de créer une nouvelle définition de cas, les enquêteurs doivent vérifier si le ministère de la santé ou l'OMS dispose déjà d'une définition de cas recommandée pour les flambées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Laissez</a:t>
            </a:r>
            <a:r>
              <a:rPr lang="fr-FR" b="1" dirty="0"/>
              <a:t> </a:t>
            </a:r>
            <a:r>
              <a:rPr lang="fr-FR" dirty="0"/>
              <a:t>10 minutes aux participants pour travailler en paires.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dirty="0"/>
              <a:t> à des volontaires de lire leurs réponses.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dirty="0"/>
              <a:t> aux participants s'ils ont d'autres réponses.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a:t>
            </a:r>
            <a:r>
              <a:rPr lang="fr-FR" dirty="0"/>
              <a:t> Les définitions de cas peuvent varier !</a:t>
            </a:r>
            <a:endParaRPr lang="fr-FR" noProof="0" dirty="0"/>
          </a:p>
          <a:p>
            <a:pPr marL="0" indent="0">
              <a:lnSpc>
                <a:spcPct val="115000"/>
              </a:lnSpc>
              <a:spcBef>
                <a:spcPts val="0"/>
              </a:spcBef>
            </a:pPr>
            <a:endParaRPr lang="fr-FR" dirty="0"/>
          </a:p>
          <a:p>
            <a:pPr marL="177845" indent="-177845">
              <a:lnSpc>
                <a:spcPct val="115000"/>
              </a:lnSpc>
              <a:spcBef>
                <a:spcPts val="0"/>
              </a:spcBef>
              <a:buClr>
                <a:schemeClr val="dk1"/>
              </a:buClr>
              <a:buSzPts val="1200"/>
              <a:buFont typeface="Noto Sans Symbols"/>
              <a:buChar char="❖"/>
            </a:pPr>
            <a:r>
              <a:rPr lang="fr-FR" b="1" i="1" dirty="0"/>
              <a:t>Discutez brièvement des différences entre les définitions de cas de l'OMS et du US CDC. </a:t>
            </a:r>
            <a:endParaRPr lang="fr-FR" noProof="0" dirty="0"/>
          </a:p>
        </p:txBody>
      </p:sp>
      <p:sp>
        <p:nvSpPr>
          <p:cNvPr id="641" name="Google Shape;641;p3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3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47" name="Google Shape;647;p3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N'oubliez pas que les définitions des cas peuvent varier ! Voici une autre réponse possible.</a:t>
            </a:r>
          </a:p>
          <a:p>
            <a:pPr marL="177845" indent="-98803">
              <a:lnSpc>
                <a:spcPct val="115000"/>
              </a:lnSpc>
              <a:spcBef>
                <a:spcPts val="0"/>
              </a:spcBef>
              <a:buClr>
                <a:schemeClr val="dk1"/>
              </a:buClr>
              <a:buSzPts val="1200"/>
            </a:pPr>
            <a:endParaRPr b="1" dirty="0"/>
          </a:p>
          <a:p>
            <a:pPr marL="177845" indent="-98803">
              <a:lnSpc>
                <a:spcPct val="115000"/>
              </a:lnSpc>
              <a:spcBef>
                <a:spcPts val="0"/>
              </a:spcBef>
              <a:buClr>
                <a:schemeClr val="dk1"/>
              </a:buClr>
              <a:buSzPts val="1200"/>
            </a:pPr>
            <a:endParaRPr b="1" dirty="0"/>
          </a:p>
        </p:txBody>
      </p:sp>
      <p:sp>
        <p:nvSpPr>
          <p:cNvPr id="648" name="Google Shape;648;p3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3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54" name="Google Shape;654;p3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Lisez</a:t>
            </a:r>
            <a:r>
              <a:rPr lang="fr-FR" dirty="0"/>
              <a:t> la question 5 et demandez aux participants de répondre</a:t>
            </a:r>
            <a:r>
              <a:rPr lang="fr-FR" i="1" dirty="0"/>
              <a:t>.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a:t>
            </a:r>
            <a:r>
              <a:rPr lang="fr-FR" dirty="0"/>
              <a:t>Passer à la diapositive suivante pour les réponses.</a:t>
            </a:r>
          </a:p>
        </p:txBody>
      </p:sp>
      <p:sp>
        <p:nvSpPr>
          <p:cNvPr id="655" name="Google Shape;655;p3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a:t>
            </a:r>
            <a:r>
              <a:rPr lang="fr-FR" dirty="0"/>
              <a:t> L’</a:t>
            </a:r>
            <a:r>
              <a:rPr lang="fr-FR" b="0" noProof="0" dirty="0"/>
              <a:t>investigation</a:t>
            </a:r>
            <a:r>
              <a:rPr lang="fr-FR" dirty="0"/>
              <a:t> </a:t>
            </a:r>
            <a:r>
              <a:rPr lang="fr-FR" noProof="0" dirty="0"/>
              <a:t>d’une flambée </a:t>
            </a:r>
            <a:r>
              <a:rPr lang="fr-FR" dirty="0"/>
              <a:t>comporte trois phases générales, chacune comportant plusieurs étapes : La phase descriptive ou préliminaire, que nous aborderons dans cette leçon ; la phase analytique et la phase de r</a:t>
            </a:r>
            <a:r>
              <a:rPr lang="fr-FR" noProof="0" dirty="0"/>
              <a:t>i</a:t>
            </a:r>
            <a:r>
              <a:rPr lang="fr-FR" dirty="0"/>
              <a:t>po</a:t>
            </a:r>
            <a:r>
              <a:rPr lang="fr-FR" noProof="0" dirty="0"/>
              <a:t>st</a:t>
            </a:r>
            <a:r>
              <a:rPr lang="fr-FR" dirty="0"/>
              <a:t>e, que nous aborderons dans la leçon suivante.</a:t>
            </a:r>
          </a:p>
        </p:txBody>
      </p:sp>
      <p:sp>
        <p:nvSpPr>
          <p:cNvPr id="307" name="Google Shape;307;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4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1" name="Google Shape;661;p4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i="1" dirty="0"/>
          </a:p>
          <a:p>
            <a:pPr marL="0" indent="0">
              <a:lnSpc>
                <a:spcPct val="115000"/>
              </a:lnSpc>
              <a:spcBef>
                <a:spcPts val="622"/>
              </a:spcBef>
            </a:pPr>
            <a:r>
              <a:rPr lang="fr-FR" b="1" dirty="0"/>
              <a:t>&lt;CLIQUER&gt;</a:t>
            </a:r>
            <a:endParaRPr lang="fr-FR" noProof="0" dirty="0"/>
          </a:p>
          <a:p>
            <a:pPr marL="0" indent="0">
              <a:lnSpc>
                <a:spcPct val="115000"/>
              </a:lnSpc>
              <a:spcBef>
                <a:spcPts val="0"/>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dirty="0"/>
              <a:t> à un volontaire de lire la réponse à la question 6.</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a:t>
            </a:r>
            <a:r>
              <a:rPr lang="fr-FR" dirty="0"/>
              <a:t>s'il y a des questions avant de poursuivre.</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Répondez </a:t>
            </a:r>
            <a:r>
              <a:rPr lang="fr-FR" dirty="0"/>
              <a:t>aux questions.</a:t>
            </a:r>
            <a:endParaRPr lang="fr-FR" noProof="0" dirty="0"/>
          </a:p>
          <a:p>
            <a:pPr marL="177845" indent="-98803">
              <a:lnSpc>
                <a:spcPct val="115000"/>
              </a:lnSpc>
              <a:spcBef>
                <a:spcPts val="0"/>
              </a:spcBef>
              <a:buClr>
                <a:schemeClr val="dk1"/>
              </a:buClr>
              <a:buSzPts val="1200"/>
            </a:pPr>
            <a:endParaRPr b="1" dirty="0"/>
          </a:p>
          <a:p>
            <a:pPr marL="177845" indent="-98803">
              <a:lnSpc>
                <a:spcPct val="115000"/>
              </a:lnSpc>
              <a:spcBef>
                <a:spcPts val="0"/>
              </a:spcBef>
              <a:buClr>
                <a:schemeClr val="dk1"/>
              </a:buClr>
              <a:buSzPts val="1200"/>
            </a:pPr>
            <a:endParaRPr b="1" dirty="0"/>
          </a:p>
        </p:txBody>
      </p:sp>
      <p:sp>
        <p:nvSpPr>
          <p:cNvPr id="662" name="Google Shape;662;p4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p4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8" name="Google Shape;668;p4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a:t>
            </a:r>
            <a:r>
              <a:rPr lang="fr-FR" b="1" dirty="0"/>
              <a:t> </a:t>
            </a:r>
            <a:r>
              <a:rPr lang="fr-FR" dirty="0"/>
              <a:t>les questions figurant sur la diapositive. </a:t>
            </a:r>
            <a:endParaRPr lang="fr-FR" noProof="0" dirty="0"/>
          </a:p>
          <a:p>
            <a:pPr marL="177845" indent="-98803">
              <a:lnSpc>
                <a:spcPct val="115000"/>
              </a:lnSpc>
              <a:spcBef>
                <a:spcPts val="0"/>
              </a:spcBef>
              <a:buClr>
                <a:schemeClr val="dk1"/>
              </a:buClr>
              <a:buSzPts val="1200"/>
            </a:pPr>
            <a:endParaRPr lang="fr-FR" b="1" i="1" dirty="0"/>
          </a:p>
          <a:p>
            <a:pPr marL="177845" indent="-177845">
              <a:lnSpc>
                <a:spcPct val="115000"/>
              </a:lnSpc>
              <a:spcBef>
                <a:spcPts val="0"/>
              </a:spcBef>
              <a:buClr>
                <a:schemeClr val="dk1"/>
              </a:buClr>
              <a:buSzPts val="1200"/>
              <a:buFont typeface="Noto Sans Symbols"/>
              <a:buChar char="❖"/>
            </a:pPr>
            <a:r>
              <a:rPr lang="fr-FR" b="1" i="1" dirty="0"/>
              <a:t>Sollicitez quelques réponses de la part des participants. </a:t>
            </a:r>
            <a:endParaRPr lang="fr-FR" noProof="0" dirty="0"/>
          </a:p>
          <a:p>
            <a:pPr marL="177845" indent="-98803">
              <a:lnSpc>
                <a:spcPct val="115000"/>
              </a:lnSpc>
              <a:spcBef>
                <a:spcPts val="0"/>
              </a:spcBef>
              <a:buClr>
                <a:schemeClr val="dk1"/>
              </a:buClr>
              <a:buSzPts val="1200"/>
            </a:pPr>
            <a:endParaRPr lang="fr-FR" b="1" i="1" u="sng" dirty="0"/>
          </a:p>
          <a:p>
            <a:pPr marL="177845" indent="-177845">
              <a:lnSpc>
                <a:spcPct val="115000"/>
              </a:lnSpc>
              <a:spcBef>
                <a:spcPts val="0"/>
              </a:spcBef>
              <a:buClr>
                <a:schemeClr val="dk1"/>
              </a:buClr>
              <a:buSzPts val="1200"/>
              <a:buFont typeface="Noto Sans Symbols"/>
              <a:buChar char="❖"/>
            </a:pPr>
            <a:r>
              <a:rPr lang="fr-FR" b="1" u="sng" noProof="0" dirty="0"/>
              <a:t>Remerciez</a:t>
            </a:r>
            <a:r>
              <a:rPr lang="fr-FR" dirty="0"/>
              <a:t> les participants pour leurs réponses. </a:t>
            </a:r>
            <a:r>
              <a:rPr lang="fr-FR" b="1" dirty="0"/>
              <a:t>&lt;CLIQUER&gt; </a:t>
            </a:r>
            <a:r>
              <a:rPr lang="fr-FR" dirty="0"/>
              <a:t>à la diapositive suivante avec les réponses.</a:t>
            </a:r>
            <a:endParaRPr lang="fr-FR" noProof="0" dirty="0"/>
          </a:p>
          <a:p>
            <a:pPr marL="177845" indent="-98803">
              <a:lnSpc>
                <a:spcPct val="115000"/>
              </a:lnSpc>
              <a:spcBef>
                <a:spcPts val="0"/>
              </a:spcBef>
              <a:buClr>
                <a:schemeClr val="dk1"/>
              </a:buClr>
              <a:buSzPts val="1200"/>
            </a:pPr>
            <a:endParaRPr dirty="0"/>
          </a:p>
          <a:p>
            <a:pPr marL="177845" indent="-98803">
              <a:lnSpc>
                <a:spcPct val="115000"/>
              </a:lnSpc>
              <a:spcBef>
                <a:spcPts val="0"/>
              </a:spcBef>
              <a:buClr>
                <a:schemeClr val="dk1"/>
              </a:buClr>
              <a:buSzPts val="1200"/>
            </a:pPr>
            <a:endParaRPr dirty="0"/>
          </a:p>
        </p:txBody>
      </p:sp>
      <p:sp>
        <p:nvSpPr>
          <p:cNvPr id="669" name="Google Shape;669;p4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p4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5" name="Google Shape;675;p4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buClr>
                <a:schemeClr val="dk1"/>
              </a:buClr>
              <a:buSzPts val="1200"/>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Sur la base de votre connaissance de la leptospirose, d'autres ministères/agences doivent-ils être informés ? </a:t>
            </a:r>
            <a:r>
              <a:rPr lang="fr-FR" b="1" dirty="0"/>
              <a:t>&lt;CLIQUER&gt; </a:t>
            </a:r>
            <a:r>
              <a:rPr lang="fr-FR" b="1" i="1" dirty="0"/>
              <a:t>Réponse : </a:t>
            </a:r>
            <a:r>
              <a:rPr lang="fr-FR" i="1" dirty="0"/>
              <a:t>La leptospirose étant une zoonose et l'organisme étant présent dans les réservoirs animaux et dans l'environnement, les ministères responsables des maladies animales affectant les animaux domestiques et sauvages et ceux responsables de la santé environnementale doivent être contactés.</a:t>
            </a:r>
            <a:endParaRPr lang="fr-FR" noProof="0" dirty="0"/>
          </a:p>
          <a:p>
            <a:pPr marL="0" indent="0">
              <a:spcBef>
                <a:spcPts val="373"/>
              </a:spcBef>
            </a:pPr>
            <a:endParaRPr dirty="0"/>
          </a:p>
        </p:txBody>
      </p:sp>
      <p:sp>
        <p:nvSpPr>
          <p:cNvPr id="676" name="Google Shape;676;p4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4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2" name="Google Shape;682;p4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L’étape suivante consiste à identifier tous les cas.  Souvent, seuls quelques cas sont signalés au bureau de santé du district. Il se peut que d'autres cas se soient produits mais n'aient pas été notifiés.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Comment pourriez-vous trouver d'autres cas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Voir diapositive suivante</a:t>
            </a:r>
            <a:endParaRPr lang="fr-FR" u="none" noProof="0" dirty="0"/>
          </a:p>
          <a:p>
            <a:pPr marL="0" indent="0">
              <a:spcBef>
                <a:spcPts val="1618"/>
              </a:spcBef>
            </a:pPr>
            <a:endParaRPr dirty="0"/>
          </a:p>
        </p:txBody>
      </p:sp>
      <p:sp>
        <p:nvSpPr>
          <p:cNvPr id="683" name="Google Shape;683;p4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p4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5" name="Google Shape;695;p4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Bien que cela dépende de la maladie et du contexte, d'autres cas peuvent être découverts en contactant : </a:t>
            </a:r>
            <a:endParaRPr lang="fr-FR" noProof="0" dirty="0"/>
          </a:p>
          <a:p>
            <a:pPr marL="829944" lvl="1" indent="-355690">
              <a:lnSpc>
                <a:spcPct val="115000"/>
              </a:lnSpc>
              <a:spcBef>
                <a:spcPts val="1245"/>
              </a:spcBef>
              <a:buClr>
                <a:schemeClr val="dk1"/>
              </a:buClr>
              <a:buSzPts val="1200"/>
              <a:buFont typeface="Courier New"/>
              <a:buChar char="o"/>
            </a:pPr>
            <a:r>
              <a:rPr lang="fr-FR" dirty="0"/>
              <a:t>D’autres structures sanitaires et demandez s'ils ont vu des cas similaires</a:t>
            </a:r>
            <a:endParaRPr lang="fr-FR" noProof="0" dirty="0"/>
          </a:p>
          <a:p>
            <a:pPr marL="829944" lvl="1" indent="-355690">
              <a:lnSpc>
                <a:spcPct val="115000"/>
              </a:lnSpc>
              <a:spcBef>
                <a:spcPts val="0"/>
              </a:spcBef>
              <a:buClr>
                <a:schemeClr val="dk1"/>
              </a:buClr>
              <a:buSzPts val="1200"/>
              <a:buFont typeface="Courier New"/>
              <a:buChar char="o"/>
            </a:pPr>
            <a:r>
              <a:rPr lang="fr-FR" dirty="0"/>
              <a:t>Les laboratoires pour déterminer si des échantillons ont été envoyés pour être analysés en raison de préoccupations similaires.</a:t>
            </a:r>
            <a:endParaRPr lang="fr-FR" noProof="0" dirty="0"/>
          </a:p>
          <a:p>
            <a:pPr marL="829944" lvl="1" indent="-355690">
              <a:lnSpc>
                <a:spcPct val="115000"/>
              </a:lnSpc>
              <a:spcBef>
                <a:spcPts val="0"/>
              </a:spcBef>
              <a:buClr>
                <a:schemeClr val="dk1"/>
              </a:buClr>
              <a:buSzPts val="1200"/>
              <a:buFont typeface="Courier New"/>
              <a:buChar char="o"/>
            </a:pPr>
            <a:r>
              <a:rPr lang="fr-FR" dirty="0"/>
              <a:t>Les agents de santé communautaire, car certaines maladies ne nécessitent pas d'hospitalisation, mais les agents de santé communautaire peuvent être au courant de cas possibles.</a:t>
            </a:r>
            <a:endParaRPr lang="fr-FR" noProof="0" dirty="0"/>
          </a:p>
          <a:p>
            <a:pPr marL="829944" lvl="1" indent="-355690">
              <a:lnSpc>
                <a:spcPct val="115000"/>
              </a:lnSpc>
              <a:spcBef>
                <a:spcPts val="0"/>
              </a:spcBef>
              <a:buClr>
                <a:schemeClr val="dk1"/>
              </a:buClr>
              <a:buSzPts val="1200"/>
              <a:buFont typeface="Courier New"/>
              <a:buChar char="o"/>
            </a:pPr>
            <a:r>
              <a:rPr lang="fr-FR" dirty="0"/>
              <a:t>Agents de surveillance vétérinaire/agents de santé animale pour voir si des maladies chez les animaux ont été signalées, indiquant une zoonose.</a:t>
            </a:r>
            <a:endParaRPr lang="fr-FR" noProof="0" dirty="0"/>
          </a:p>
          <a:p>
            <a:pPr marL="829944" lvl="1" indent="-355690">
              <a:lnSpc>
                <a:spcPct val="115000"/>
              </a:lnSpc>
              <a:spcBef>
                <a:spcPts val="0"/>
              </a:spcBef>
              <a:buClr>
                <a:schemeClr val="dk1"/>
              </a:buClr>
              <a:buSzPts val="1200"/>
              <a:buFont typeface="Courier New"/>
              <a:buChar char="o"/>
            </a:pPr>
            <a:r>
              <a:rPr lang="fr-FR" dirty="0"/>
              <a:t>Les pharmaciens, parce que dans de nombreux pays, les pharmaciens traitent de nombreuses maladies courantes et peuvent être le premier point de contact pour un cas.</a:t>
            </a:r>
            <a:endParaRPr lang="fr-FR" noProof="0" dirty="0"/>
          </a:p>
          <a:p>
            <a:pPr marL="829944" lvl="1" indent="-355690">
              <a:lnSpc>
                <a:spcPct val="115000"/>
              </a:lnSpc>
              <a:spcBef>
                <a:spcPts val="0"/>
              </a:spcBef>
              <a:buClr>
                <a:schemeClr val="dk1"/>
              </a:buClr>
              <a:buSzPts val="1200"/>
              <a:buFont typeface="Courier New"/>
              <a:buChar char="o"/>
            </a:pPr>
            <a:r>
              <a:rPr lang="fr-FR" dirty="0"/>
              <a:t>Les guérisseurs traditionnels car, dans certaines cultures, les malades consultent d'abord un guérisseur traditionnel avant d'entrer dans le système de santé formel.</a:t>
            </a:r>
            <a:endParaRPr lang="fr-FR" noProof="0" dirty="0"/>
          </a:p>
        </p:txBody>
      </p:sp>
      <p:sp>
        <p:nvSpPr>
          <p:cNvPr id="696" name="Google Shape;696;p4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4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2" name="Google Shape;702;p4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355690" indent="-276648">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Parlez</a:t>
            </a:r>
            <a:r>
              <a:rPr lang="fr-FR" noProof="0" dirty="0"/>
              <a:t> aux</a:t>
            </a:r>
            <a:r>
              <a:rPr lang="fr-FR" dirty="0"/>
              <a:t> :</a:t>
            </a:r>
            <a:endParaRPr lang="fr-FR" noProof="0" dirty="0"/>
          </a:p>
          <a:p>
            <a:pPr marL="770662" lvl="1" indent="-296408">
              <a:lnSpc>
                <a:spcPct val="115000"/>
              </a:lnSpc>
              <a:spcBef>
                <a:spcPts val="0"/>
              </a:spcBef>
              <a:buClr>
                <a:schemeClr val="dk1"/>
              </a:buClr>
              <a:buSzPts val="1200"/>
              <a:buFont typeface="Courier New"/>
              <a:buChar char="o"/>
            </a:pPr>
            <a:r>
              <a:rPr lang="fr-FR" dirty="0"/>
              <a:t>agents de surveillance des autres districts pour vérifier si la flambée est limitée à une zone, car l'un des objectifs de l'enquête est de caractériser l'étendue géographique de la flambée.</a:t>
            </a:r>
            <a:endParaRPr lang="fr-FR" noProof="0" dirty="0"/>
          </a:p>
          <a:p>
            <a:pPr marL="770662" lvl="1" indent="-296408">
              <a:lnSpc>
                <a:spcPct val="115000"/>
              </a:lnSpc>
              <a:spcBef>
                <a:spcPts val="0"/>
              </a:spcBef>
              <a:buClr>
                <a:schemeClr val="dk1"/>
              </a:buClr>
              <a:buSzPts val="1200"/>
              <a:buFont typeface="Courier New"/>
              <a:buChar char="o"/>
            </a:pPr>
            <a:r>
              <a:rPr lang="fr-FR" dirty="0"/>
              <a:t>patients, parce qu'ils connaissent parfois d'autres personnes atteintes de la même maladie ou en ont entendu parler, ou encore parce qu'ils ont pu être infectés par un contact avec une personne qui a échappé aux efforts de surveillance.</a:t>
            </a:r>
            <a:endParaRPr lang="fr-FR" noProof="0" dirty="0"/>
          </a:p>
          <a:p>
            <a:pPr marL="770662" lvl="1" indent="-296408">
              <a:lnSpc>
                <a:spcPct val="115000"/>
              </a:lnSpc>
              <a:spcBef>
                <a:spcPts val="0"/>
              </a:spcBef>
              <a:buClr>
                <a:schemeClr val="dk1"/>
              </a:buClr>
              <a:buSzPts val="1200"/>
              <a:buFont typeface="Courier New"/>
              <a:buChar char="o"/>
            </a:pPr>
            <a:r>
              <a:rPr lang="fr-FR" dirty="0"/>
              <a:t>médecins du secteur privé, parce qu'ils peuvent ne pas déclarer les maladies aux autorités de santé publique</a:t>
            </a:r>
            <a:endParaRPr lang="fr-FR" noProof="0" dirty="0"/>
          </a:p>
          <a:p>
            <a:pPr marL="770662" lvl="1" indent="-296408">
              <a:lnSpc>
                <a:spcPct val="115000"/>
              </a:lnSpc>
              <a:spcBef>
                <a:spcPts val="0"/>
              </a:spcBef>
              <a:buClr>
                <a:schemeClr val="dk1"/>
              </a:buClr>
              <a:buSzPts val="1200"/>
              <a:buFont typeface="Courier New"/>
              <a:buChar char="o"/>
            </a:pPr>
            <a:r>
              <a:rPr lang="fr-FR" dirty="0"/>
              <a:t>vétérinaires et les propriétaires d'animaux, car il est possible qu'ils ne signalent pas non plus les maladies. Les entreprises d'approvisionnement en animaux qui vendent des aliments, des vaccins et des médicaments peuvent avoir connaissance de maladies non notifiées. </a:t>
            </a:r>
            <a:endParaRPr lang="fr-FR" noProof="0" dirty="0"/>
          </a:p>
          <a:p>
            <a:pPr marL="770662" lvl="1" indent="-296408">
              <a:lnSpc>
                <a:spcPct val="115000"/>
              </a:lnSpc>
              <a:spcBef>
                <a:spcPts val="1245"/>
              </a:spcBef>
              <a:buClr>
                <a:schemeClr val="dk1"/>
              </a:buClr>
              <a:buSzPts val="1200"/>
              <a:buFont typeface="Courier New"/>
              <a:buChar char="o"/>
            </a:pPr>
            <a:r>
              <a:rPr lang="fr-FR" dirty="0"/>
              <a:t>médias bien que les implications de cette situation doivent être soigneusement étudiées. Si le public peut être davantage sensibilisé à un problème de santé et si davantage de cas peuvent se faire soigner, davantage de non-cas peuvent se faire soigner et submerger les services locaux.</a:t>
            </a:r>
            <a:endParaRPr lang="fr-FR" noProof="0" dirty="0"/>
          </a:p>
          <a:p>
            <a:pPr marL="770662" lvl="1" indent="-217366">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Effectuez une recherche de cas au sein de la communauté !  Si la maladie est grave, certains ministères de la santé procèdent à la recherche de cas en faisant du porte-à-porte. Cette méthode demande beaucoup de ressources et peut prendre du temps, mais l'effort peut être justifié si (1) les patients qi ne cherchent pas à se faire soigner, alors que la maladie est traitable, et (2) l'identification de ces cas « cachés » peut réduire la transmission au sein de la communauté.</a:t>
            </a:r>
          </a:p>
        </p:txBody>
      </p:sp>
      <p:sp>
        <p:nvSpPr>
          <p:cNvPr id="703" name="Google Shape;703;p4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7"/>
        <p:cNvGrpSpPr/>
        <p:nvPr/>
      </p:nvGrpSpPr>
      <p:grpSpPr>
        <a:xfrm>
          <a:off x="0" y="0"/>
          <a:ext cx="0" cy="0"/>
          <a:chOff x="0" y="0"/>
          <a:chExt cx="0" cy="0"/>
        </a:xfrm>
      </p:grpSpPr>
      <p:sp>
        <p:nvSpPr>
          <p:cNvPr id="708" name="Google Shape;708;p4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9" name="Google Shape;709;p4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a:t>
            </a:r>
            <a:r>
              <a:rPr lang="fr-FR" dirty="0"/>
              <a:t>à</a:t>
            </a:r>
            <a:r>
              <a:rPr lang="fr-FR" i="1" dirty="0"/>
              <a:t> </a:t>
            </a:r>
            <a:r>
              <a:rPr lang="fr-FR" dirty="0"/>
              <a:t>un volontaire de lire le scénario de cette diapositive.</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a:t>
            </a:r>
            <a:r>
              <a:rPr lang="fr-FR" noProof="0" dirty="0"/>
              <a:t>investigateurs</a:t>
            </a:r>
            <a:r>
              <a:rPr lang="fr-FR" dirty="0"/>
              <a:t> recueillent et compilent les données relatives à chaque cas ou cas suspect </a:t>
            </a:r>
            <a:r>
              <a:rPr lang="fr-FR" noProof="0" dirty="0"/>
              <a:t>sur</a:t>
            </a:r>
            <a:r>
              <a:rPr lang="fr-FR" dirty="0"/>
              <a:t> une seule liste</a:t>
            </a:r>
            <a:r>
              <a:rPr lang="fr-FR" noProof="0" dirty="0"/>
              <a:t> de cas </a:t>
            </a:r>
            <a:r>
              <a:rPr lang="fr-FR" dirty="0"/>
              <a:t>qui doit être mise à jour au fur et à mesure que de nouvelles informations, en particulier des résultats de laboratoire, sont disponibles. Cette base de données peut être une : </a:t>
            </a:r>
            <a:endParaRPr lang="fr-FR" noProof="0" dirty="0"/>
          </a:p>
          <a:p>
            <a:pPr marL="652099" lvl="1" indent="-177845">
              <a:lnSpc>
                <a:spcPct val="115000"/>
              </a:lnSpc>
              <a:spcBef>
                <a:spcPts val="1245"/>
              </a:spcBef>
              <a:buClr>
                <a:schemeClr val="dk1"/>
              </a:buClr>
              <a:buSzPts val="1200"/>
              <a:buFont typeface="Courier New"/>
              <a:buChar char="o"/>
            </a:pPr>
            <a:r>
              <a:rPr lang="fr-FR" dirty="0"/>
              <a:t>Papier.</a:t>
            </a:r>
            <a:endParaRPr lang="fr-FR" noProof="0" dirty="0"/>
          </a:p>
          <a:p>
            <a:pPr marL="652099" lvl="1" indent="-177845">
              <a:lnSpc>
                <a:spcPct val="115000"/>
              </a:lnSpc>
              <a:spcBef>
                <a:spcPts val="0"/>
              </a:spcBef>
              <a:buClr>
                <a:schemeClr val="dk1"/>
              </a:buClr>
              <a:buSzPts val="1200"/>
              <a:buFont typeface="Courier New"/>
              <a:buChar char="o"/>
            </a:pPr>
            <a:r>
              <a:rPr lang="fr-FR" dirty="0"/>
              <a:t>Journal de bord.</a:t>
            </a:r>
            <a:endParaRPr lang="fr-FR" noProof="0" dirty="0"/>
          </a:p>
          <a:p>
            <a:pPr marL="652099" lvl="1" indent="-177845">
              <a:lnSpc>
                <a:spcPct val="115000"/>
              </a:lnSpc>
              <a:spcBef>
                <a:spcPts val="0"/>
              </a:spcBef>
              <a:buClr>
                <a:schemeClr val="dk1"/>
              </a:buClr>
              <a:buSzPts val="1200"/>
              <a:buFont typeface="Courier New"/>
              <a:buChar char="o"/>
            </a:pPr>
            <a:r>
              <a:rPr lang="fr-FR" dirty="0"/>
              <a:t>Logiciels informatisés tels qu'Excel.</a:t>
            </a:r>
            <a:endParaRPr lang="fr-FR" noProof="0" dirty="0"/>
          </a:p>
        </p:txBody>
      </p:sp>
      <p:sp>
        <p:nvSpPr>
          <p:cNvPr id="710" name="Google Shape;710;p4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4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6" name="Google Shape;716;p4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Cette diapositive présente des informations partielles de la liste créée par le responsable de la surveillance chargé d'enquêter sur la flambée de leptospirose. La liste complète contient plus d'informations sur chaque cas.</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i="1" dirty="0"/>
              <a:t>Passez en revue les variables de la liste linéaire. </a:t>
            </a:r>
            <a:endParaRPr lang="fr-FR" dirty="0"/>
          </a:p>
          <a:p>
            <a:pPr marL="948507" indent="0">
              <a:lnSpc>
                <a:spcPct val="115000"/>
              </a:lnSpc>
              <a:spcBef>
                <a:spcPts val="2490"/>
              </a:spcBef>
            </a:pPr>
            <a:endParaRPr dirty="0"/>
          </a:p>
          <a:p>
            <a:pPr marL="0" indent="0">
              <a:lnSpc>
                <a:spcPct val="115000"/>
              </a:lnSpc>
              <a:spcBef>
                <a:spcPts val="1867"/>
              </a:spcBef>
            </a:pPr>
            <a:endParaRPr b="1" dirty="0"/>
          </a:p>
          <a:p>
            <a:pPr marL="0" indent="0">
              <a:spcBef>
                <a:spcPts val="996"/>
              </a:spcBef>
            </a:pPr>
            <a:endParaRPr dirty="0"/>
          </a:p>
        </p:txBody>
      </p:sp>
      <p:sp>
        <p:nvSpPr>
          <p:cNvPr id="717" name="Google Shape;717;p4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p4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5" name="Google Shape;725;p4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a:t>
            </a:r>
            <a:r>
              <a:rPr lang="fr-FR" b="1" dirty="0"/>
              <a:t> </a:t>
            </a:r>
            <a:r>
              <a:rPr lang="fr-FR" dirty="0"/>
              <a:t>la question figurant sur la diapositive. </a:t>
            </a:r>
            <a:endParaRPr lang="fr-FR" noProof="0" dirty="0"/>
          </a:p>
          <a:p>
            <a:pPr marL="177845" indent="-98803">
              <a:lnSpc>
                <a:spcPct val="115000"/>
              </a:lnSpc>
              <a:spcBef>
                <a:spcPts val="0"/>
              </a:spcBef>
              <a:buClr>
                <a:schemeClr val="dk1"/>
              </a:buClr>
              <a:buSzPts val="1200"/>
            </a:pPr>
            <a:endParaRPr lang="fr-FR" b="1" i="1" dirty="0"/>
          </a:p>
          <a:p>
            <a:pPr marL="177845" indent="-177845">
              <a:lnSpc>
                <a:spcPct val="115000"/>
              </a:lnSpc>
              <a:spcBef>
                <a:spcPts val="0"/>
              </a:spcBef>
              <a:buClr>
                <a:schemeClr val="dk1"/>
              </a:buClr>
              <a:buSzPts val="1200"/>
              <a:buFont typeface="Noto Sans Symbols"/>
              <a:buChar char="❖"/>
            </a:pPr>
            <a:r>
              <a:rPr lang="fr-FR" b="1" i="1" dirty="0"/>
              <a:t>Sollicitez quelques réponses de la part des participants. </a:t>
            </a:r>
            <a:endParaRPr lang="fr-FR" noProof="0" dirty="0"/>
          </a:p>
          <a:p>
            <a:pPr marL="177845" indent="-98803">
              <a:lnSpc>
                <a:spcPct val="115000"/>
              </a:lnSpc>
              <a:spcBef>
                <a:spcPts val="0"/>
              </a:spcBef>
              <a:buClr>
                <a:schemeClr val="dk1"/>
              </a:buClr>
              <a:buSzPts val="1200"/>
            </a:pPr>
            <a:endParaRPr lang="fr-FR" b="1" i="1" u="sng" dirty="0"/>
          </a:p>
          <a:p>
            <a:pPr marL="177845" indent="-177845">
              <a:lnSpc>
                <a:spcPct val="115000"/>
              </a:lnSpc>
              <a:spcBef>
                <a:spcPts val="0"/>
              </a:spcBef>
              <a:buClr>
                <a:schemeClr val="dk1"/>
              </a:buClr>
              <a:buSzPts val="1200"/>
              <a:buFont typeface="Noto Sans Symbols"/>
              <a:buChar char="❖"/>
            </a:pPr>
            <a:r>
              <a:rPr lang="fr-FR" b="1" u="sng" noProof="0" dirty="0"/>
              <a:t>Remerciez</a:t>
            </a:r>
            <a:r>
              <a:rPr lang="fr-FR" b="1" dirty="0"/>
              <a:t> </a:t>
            </a:r>
            <a:r>
              <a:rPr lang="fr-FR" dirty="0"/>
              <a:t>les participants pour leurs réponses. </a:t>
            </a:r>
            <a:r>
              <a:rPr lang="fr-FR" b="1" dirty="0"/>
              <a:t>&lt;CLIQUER&gt; </a:t>
            </a:r>
            <a:r>
              <a:rPr lang="fr-FR" dirty="0"/>
              <a:t>pour passer à la diapositive suivante avec les réponses.</a:t>
            </a:r>
            <a:endParaRPr lang="fr-FR" noProof="0" dirty="0"/>
          </a:p>
          <a:p>
            <a:pPr marL="177845" indent="-98803">
              <a:lnSpc>
                <a:spcPct val="115000"/>
              </a:lnSpc>
              <a:spcBef>
                <a:spcPts val="0"/>
              </a:spcBef>
              <a:buClr>
                <a:schemeClr val="dk1"/>
              </a:buClr>
              <a:buSzPts val="1200"/>
            </a:pPr>
            <a:endParaRPr dirty="0"/>
          </a:p>
          <a:p>
            <a:pPr marL="177845" indent="-98803">
              <a:lnSpc>
                <a:spcPct val="115000"/>
              </a:lnSpc>
              <a:spcBef>
                <a:spcPts val="0"/>
              </a:spcBef>
              <a:buClr>
                <a:schemeClr val="dk1"/>
              </a:buClr>
              <a:buSzPts val="1200"/>
            </a:pPr>
            <a:endParaRPr dirty="0"/>
          </a:p>
        </p:txBody>
      </p:sp>
      <p:sp>
        <p:nvSpPr>
          <p:cNvPr id="726" name="Google Shape;726;p4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48</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p4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2" name="Google Shape;732;p4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dirty="0"/>
              <a:t>&lt;CLIQUER&gt; </a:t>
            </a:r>
            <a:r>
              <a:rPr lang="fr-FR" dirty="0"/>
              <a:t>pour révéler la réponse.</a:t>
            </a:r>
            <a:endParaRPr lang="fr-FR" noProof="0" dirty="0"/>
          </a:p>
          <a:p>
            <a:pPr marL="0" indent="0">
              <a:lnSpc>
                <a:spcPct val="115000"/>
              </a:lnSpc>
              <a:spcBef>
                <a:spcPts val="622"/>
              </a:spcBef>
            </a:pPr>
            <a:endParaRPr dirty="0"/>
          </a:p>
          <a:p>
            <a:pPr marL="0" indent="0">
              <a:lnSpc>
                <a:spcPct val="115000"/>
              </a:lnSpc>
              <a:spcBef>
                <a:spcPts val="622"/>
              </a:spcBef>
            </a:pPr>
            <a:endParaRPr b="1" dirty="0"/>
          </a:p>
          <a:p>
            <a:pPr marL="0" indent="0">
              <a:spcBef>
                <a:spcPts val="996"/>
              </a:spcBef>
            </a:pPr>
            <a:endParaRPr dirty="0"/>
          </a:p>
        </p:txBody>
      </p:sp>
      <p:sp>
        <p:nvSpPr>
          <p:cNvPr id="733" name="Google Shape;733;p4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7" name="Google Shape;317;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trois premières étapes de l’investigation d’une flambée sont :</a:t>
            </a:r>
            <a:endParaRPr lang="fr-FR" noProof="0" dirty="0"/>
          </a:p>
          <a:p>
            <a:pPr marL="652099" lvl="1" indent="-177845">
              <a:lnSpc>
                <a:spcPct val="115000"/>
              </a:lnSpc>
              <a:spcBef>
                <a:spcPts val="1245"/>
              </a:spcBef>
              <a:buClr>
                <a:schemeClr val="dk1"/>
              </a:buClr>
              <a:buSzPts val="1200"/>
              <a:buFont typeface="Courier New"/>
              <a:buChar char="o"/>
            </a:pPr>
            <a:r>
              <a:rPr lang="fr-FR" dirty="0"/>
              <a:t>Se préparer pour le travail de terrain</a:t>
            </a:r>
            <a:endParaRPr lang="fr-FR" noProof="0" dirty="0"/>
          </a:p>
          <a:p>
            <a:pPr marL="652099" lvl="1" indent="-177845">
              <a:lnSpc>
                <a:spcPct val="115000"/>
              </a:lnSpc>
              <a:spcBef>
                <a:spcPts val="1245"/>
              </a:spcBef>
              <a:buClr>
                <a:schemeClr val="dk1"/>
              </a:buClr>
              <a:buSzPts val="1200"/>
              <a:buFont typeface="Courier New"/>
              <a:buChar char="o"/>
            </a:pPr>
            <a:r>
              <a:rPr lang="fr-FR" dirty="0"/>
              <a:t>Confirmer l'existence d'un</a:t>
            </a:r>
            <a:r>
              <a:rPr lang="fr-FR" noProof="0" dirty="0"/>
              <a:t>e flambée</a:t>
            </a:r>
            <a:r>
              <a:rPr lang="fr-FR" dirty="0"/>
              <a:t>, et</a:t>
            </a:r>
            <a:endParaRPr lang="fr-FR" noProof="0" dirty="0"/>
          </a:p>
          <a:p>
            <a:pPr marL="652099" lvl="1" indent="-177845">
              <a:lnSpc>
                <a:spcPct val="115000"/>
              </a:lnSpc>
              <a:spcBef>
                <a:spcPts val="1245"/>
              </a:spcBef>
              <a:buClr>
                <a:schemeClr val="dk1"/>
              </a:buClr>
              <a:buSzPts val="1200"/>
              <a:buFont typeface="Courier New"/>
              <a:buChar char="o"/>
            </a:pPr>
            <a:r>
              <a:rPr lang="fr-FR" dirty="0"/>
              <a:t>Vérifier le diagnostic.</a:t>
            </a:r>
            <a:endParaRPr lang="fr-FR" noProof="0" dirty="0"/>
          </a:p>
          <a:p>
            <a:pPr marL="0" indent="0">
              <a:spcBef>
                <a:spcPts val="2490"/>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Ces trois étapes sont presque toujours les trois premières, mais elles sont parfois effectuées dans un ordre différent ou en même temps. Mais nous les aborderons dans l'ordre indiqué ici, en commençant par se préparer pour le travail de terrain.</a:t>
            </a:r>
            <a:endParaRPr lang="fr-FR" noProof="0" dirty="0"/>
          </a:p>
        </p:txBody>
      </p:sp>
      <p:sp>
        <p:nvSpPr>
          <p:cNvPr id="318" name="Google Shape;318;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p5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9" name="Google Shape;739;p5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a:t>
            </a:r>
            <a:r>
              <a:rPr lang="fr-FR" i="1" dirty="0"/>
              <a:t>à </a:t>
            </a:r>
            <a:r>
              <a:rPr lang="fr-FR" dirty="0"/>
              <a:t>un volontaire de lire le scénario de cette diapositive.</a:t>
            </a:r>
            <a:endParaRPr lang="fr-FR" noProof="0" dirty="0"/>
          </a:p>
          <a:p>
            <a:pPr marL="177845" indent="-98803">
              <a:lnSpc>
                <a:spcPct val="115000"/>
              </a:lnSpc>
              <a:spcBef>
                <a:spcPts val="1867"/>
              </a:spcBef>
              <a:buClr>
                <a:schemeClr val="dk1"/>
              </a:buClr>
              <a:buSzPts val="1200"/>
            </a:pPr>
            <a:endParaRPr dirty="0"/>
          </a:p>
          <a:p>
            <a:pPr marL="0" indent="0">
              <a:lnSpc>
                <a:spcPct val="115000"/>
              </a:lnSpc>
              <a:spcBef>
                <a:spcPts val="1867"/>
              </a:spcBef>
              <a:buClr>
                <a:schemeClr val="dk1"/>
              </a:buClr>
              <a:buSzPts val="1200"/>
            </a:pPr>
            <a:endParaRPr dirty="0"/>
          </a:p>
          <a:p>
            <a:pPr marL="177845" indent="-98803">
              <a:lnSpc>
                <a:spcPct val="115000"/>
              </a:lnSpc>
              <a:spcBef>
                <a:spcPts val="1867"/>
              </a:spcBef>
              <a:buClr>
                <a:schemeClr val="dk1"/>
              </a:buClr>
              <a:buSzPts val="1200"/>
            </a:pPr>
            <a:endParaRPr dirty="0"/>
          </a:p>
          <a:p>
            <a:pPr marL="0" indent="0">
              <a:lnSpc>
                <a:spcPct val="115000"/>
              </a:lnSpc>
              <a:spcBef>
                <a:spcPts val="1867"/>
              </a:spcBef>
              <a:buClr>
                <a:schemeClr val="dk1"/>
              </a:buClr>
              <a:buSzPts val="1200"/>
            </a:pPr>
            <a:endParaRPr dirty="0"/>
          </a:p>
          <a:p>
            <a:pPr marL="177845" indent="-98803">
              <a:lnSpc>
                <a:spcPct val="115000"/>
              </a:lnSpc>
              <a:spcBef>
                <a:spcPts val="1867"/>
              </a:spcBef>
              <a:buClr>
                <a:schemeClr val="dk1"/>
              </a:buClr>
              <a:buSzPts val="1200"/>
            </a:pPr>
            <a:endParaRPr dirty="0"/>
          </a:p>
          <a:p>
            <a:pPr marL="177845" indent="-98803">
              <a:lnSpc>
                <a:spcPct val="115000"/>
              </a:lnSpc>
              <a:spcBef>
                <a:spcPts val="1867"/>
              </a:spcBef>
              <a:buClr>
                <a:schemeClr val="dk1"/>
              </a:buClr>
              <a:buSzPts val="1200"/>
            </a:pPr>
            <a:endParaRPr dirty="0"/>
          </a:p>
          <a:p>
            <a:pPr marL="0" indent="0">
              <a:lnSpc>
                <a:spcPct val="115000"/>
              </a:lnSpc>
              <a:spcBef>
                <a:spcPts val="1867"/>
              </a:spcBef>
            </a:pPr>
            <a:r>
              <a:rPr lang="fr-FR" b="1" dirty="0"/>
              <a:t> </a:t>
            </a:r>
            <a:endParaRPr dirty="0"/>
          </a:p>
          <a:p>
            <a:pPr marL="0" indent="0">
              <a:spcBef>
                <a:spcPts val="996"/>
              </a:spcBef>
            </a:pPr>
            <a:endParaRPr dirty="0"/>
          </a:p>
        </p:txBody>
      </p:sp>
      <p:sp>
        <p:nvSpPr>
          <p:cNvPr id="740" name="Google Shape;740;p5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50</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Google Shape;745;p5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46" name="Google Shape;746;p5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données relatives aux animaux sont collectées de la même manière. Si le nombre d'animaux touchés est faible, les données peuvent être enregistrées pour chaque animal. Si un troupeau entier est touché, seul le nombre total d'animaux malades ou décédés peut être enregistré. Le propriétaire ou le gardien des animaux sera interrogé afin d'obtenir des informations sur l'espèce, l'âge, le sexe, le nombre d'animaux malades et décédés, la date d'apparition des symptômes et la date des décès. Des questions supplémentaires peuvent être posées en fonction des circonstances de la flambée. </a:t>
            </a:r>
            <a:endParaRPr lang="fr-FR" noProof="0" dirty="0"/>
          </a:p>
          <a:p>
            <a:pPr marL="0" indent="0">
              <a:lnSpc>
                <a:spcPct val="115000"/>
              </a:lnSpc>
              <a:spcBef>
                <a:spcPts val="1245"/>
              </a:spcBef>
            </a:pPr>
            <a:endParaRPr lang="fr-FR" dirty="0"/>
          </a:p>
          <a:p>
            <a:pPr marL="0" indent="0">
              <a:spcBef>
                <a:spcPts val="1618"/>
              </a:spcBef>
            </a:pPr>
            <a:endParaRPr dirty="0"/>
          </a:p>
        </p:txBody>
      </p:sp>
      <p:sp>
        <p:nvSpPr>
          <p:cNvPr id="747" name="Google Shape;747;p5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5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4" name="Google Shape;754;p5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a:t>
            </a:r>
            <a:r>
              <a:rPr lang="fr-FR" b="1" dirty="0"/>
              <a:t> </a:t>
            </a:r>
            <a:r>
              <a:rPr lang="fr-FR" dirty="0"/>
              <a:t>la question figurant sur la diapositive. </a:t>
            </a:r>
            <a:endParaRPr lang="fr-FR" noProof="0" dirty="0"/>
          </a:p>
          <a:p>
            <a:pPr marL="177845" indent="-98803">
              <a:lnSpc>
                <a:spcPct val="115000"/>
              </a:lnSpc>
              <a:spcBef>
                <a:spcPts val="0"/>
              </a:spcBef>
              <a:buClr>
                <a:schemeClr val="dk1"/>
              </a:buClr>
              <a:buSzPts val="1200"/>
            </a:pPr>
            <a:endParaRPr lang="fr-FR" b="1" i="1" dirty="0"/>
          </a:p>
          <a:p>
            <a:pPr marL="177845" indent="-177845">
              <a:lnSpc>
                <a:spcPct val="115000"/>
              </a:lnSpc>
              <a:spcBef>
                <a:spcPts val="0"/>
              </a:spcBef>
              <a:buClr>
                <a:schemeClr val="dk1"/>
              </a:buClr>
              <a:buSzPts val="1200"/>
              <a:buFont typeface="Noto Sans Symbols"/>
              <a:buChar char="❖"/>
            </a:pPr>
            <a:r>
              <a:rPr lang="fr-FR" b="1" i="1" dirty="0"/>
              <a:t>Sollicitez quelques réponses de la part des participants. </a:t>
            </a:r>
            <a:endParaRPr lang="fr-FR" noProof="0" dirty="0"/>
          </a:p>
          <a:p>
            <a:pPr marL="177845" indent="-98803">
              <a:lnSpc>
                <a:spcPct val="115000"/>
              </a:lnSpc>
              <a:spcBef>
                <a:spcPts val="0"/>
              </a:spcBef>
              <a:buClr>
                <a:schemeClr val="dk1"/>
              </a:buClr>
              <a:buSzPts val="1200"/>
            </a:pPr>
            <a:endParaRPr lang="fr-FR" b="1" i="1" u="sng" dirty="0"/>
          </a:p>
          <a:p>
            <a:pPr marL="177845" indent="-177845">
              <a:lnSpc>
                <a:spcPct val="115000"/>
              </a:lnSpc>
              <a:spcBef>
                <a:spcPts val="0"/>
              </a:spcBef>
              <a:buClr>
                <a:schemeClr val="dk1"/>
              </a:buClr>
              <a:buSzPts val="1200"/>
              <a:buFont typeface="Noto Sans Symbols"/>
              <a:buChar char="❖"/>
            </a:pPr>
            <a:r>
              <a:rPr lang="fr-FR" b="1" u="sng" noProof="0" dirty="0"/>
              <a:t>Remerciez</a:t>
            </a:r>
            <a:r>
              <a:rPr lang="fr-FR" dirty="0"/>
              <a:t> les participants pour leurs réponses. </a:t>
            </a:r>
            <a:r>
              <a:rPr lang="fr-FR" b="1" dirty="0"/>
              <a:t>&lt;CLIQUER&gt; </a:t>
            </a:r>
            <a:r>
              <a:rPr lang="fr-FR" dirty="0"/>
              <a:t>pour passer à la diapositive suivante avec les réponses.</a:t>
            </a:r>
            <a:endParaRPr lang="fr-FR" noProof="0" dirty="0"/>
          </a:p>
          <a:p>
            <a:pPr marL="177845" indent="-98803">
              <a:lnSpc>
                <a:spcPct val="115000"/>
              </a:lnSpc>
              <a:spcBef>
                <a:spcPts val="0"/>
              </a:spcBef>
              <a:buClr>
                <a:schemeClr val="dk1"/>
              </a:buClr>
              <a:buSzPts val="1200"/>
            </a:pPr>
            <a:endParaRPr dirty="0"/>
          </a:p>
          <a:p>
            <a:pPr marL="177845" indent="-98803">
              <a:lnSpc>
                <a:spcPct val="115000"/>
              </a:lnSpc>
              <a:spcBef>
                <a:spcPts val="0"/>
              </a:spcBef>
              <a:buClr>
                <a:schemeClr val="dk1"/>
              </a:buClr>
              <a:buSzPts val="1200"/>
            </a:pPr>
            <a:endParaRPr dirty="0"/>
          </a:p>
        </p:txBody>
      </p:sp>
      <p:sp>
        <p:nvSpPr>
          <p:cNvPr id="755" name="Google Shape;755;p5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52</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p5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1" name="Google Shape;761;p5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622"/>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dirty="0"/>
              <a:t>&lt;CLIQUER&gt; </a:t>
            </a:r>
            <a:r>
              <a:rPr lang="fr-FR" dirty="0"/>
              <a:t>pour révéler la réponse.</a:t>
            </a:r>
            <a:endParaRPr lang="fr-FR" noProof="0" dirty="0"/>
          </a:p>
          <a:p>
            <a:pPr marL="0" indent="0">
              <a:spcBef>
                <a:spcPts val="996"/>
              </a:spcBef>
            </a:pPr>
            <a:endParaRPr dirty="0"/>
          </a:p>
          <a:p>
            <a:pPr marL="0" indent="0">
              <a:spcBef>
                <a:spcPts val="373"/>
              </a:spcBef>
            </a:pPr>
            <a:endParaRPr dirty="0"/>
          </a:p>
        </p:txBody>
      </p:sp>
      <p:sp>
        <p:nvSpPr>
          <p:cNvPr id="762" name="Google Shape;762;p5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5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8" name="Google Shape;768;p5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177845" indent="-98803">
              <a:spcBef>
                <a:spcPts val="1937"/>
              </a:spcBef>
              <a:buClr>
                <a:schemeClr val="dk1"/>
              </a:buClr>
              <a:buSzPts val="1200"/>
            </a:pPr>
            <a:endParaRPr lang="fr-FR" b="1" u="sng" dirty="0"/>
          </a:p>
          <a:p>
            <a:pPr marL="177845" indent="-177845">
              <a:spcBef>
                <a:spcPts val="1937"/>
              </a:spcBef>
              <a:buClr>
                <a:schemeClr val="dk1"/>
              </a:buClr>
              <a:buSzPts val="1200"/>
              <a:buFont typeface="Wingdings" panose="05000000000000000000" pitchFamily="2" charset="2"/>
              <a:buChar char="§"/>
            </a:pPr>
            <a:r>
              <a:rPr lang="fr-FR" b="1" u="sng" dirty="0"/>
              <a:t>Demandez</a:t>
            </a:r>
            <a:r>
              <a:rPr lang="fr-FR" dirty="0"/>
              <a:t> aux participants de se reporter à leur « Cahier d'exercices du participant » pour l'exercice : « La rage ».</a:t>
            </a:r>
            <a:endParaRPr lang="fr-FR" noProof="0" dirty="0"/>
          </a:p>
          <a:p>
            <a:pPr marL="0" indent="0">
              <a:spcBef>
                <a:spcPts val="1937"/>
              </a:spcBef>
            </a:pPr>
            <a:endParaRPr lang="fr-FR" b="1" i="1" dirty="0">
              <a:solidFill>
                <a:srgbClr val="000000"/>
              </a:solidFill>
            </a:endParaRPr>
          </a:p>
          <a:p>
            <a:pPr marL="177845" indent="-177845">
              <a:spcBef>
                <a:spcPts val="1937"/>
              </a:spcBef>
              <a:buSzPts val="1200"/>
              <a:buFont typeface="Noto Sans Symbols"/>
              <a:buChar char="❖"/>
            </a:pPr>
            <a:r>
              <a:rPr lang="fr-FR" b="1" i="1" dirty="0">
                <a:solidFill>
                  <a:srgbClr val="000000"/>
                </a:solidFill>
              </a:rPr>
              <a:t>Durée totale de l'exercice : 30 minutes.</a:t>
            </a:r>
            <a:endParaRPr lang="fr-FR" noProof="0" dirty="0"/>
          </a:p>
          <a:p>
            <a:pPr marL="177845" indent="-98803">
              <a:spcBef>
                <a:spcPts val="1937"/>
              </a:spcBef>
              <a:buClr>
                <a:schemeClr val="dk1"/>
              </a:buClr>
              <a:buSzPts val="1200"/>
            </a:pPr>
            <a:endParaRPr lang="fr-FR" b="1" i="1" dirty="0">
              <a:solidFill>
                <a:srgbClr val="000000"/>
              </a:solidFill>
            </a:endParaRPr>
          </a:p>
          <a:p>
            <a:pPr marL="177845" indent="-177845">
              <a:spcBef>
                <a:spcPts val="1937"/>
              </a:spcBef>
              <a:buSzPts val="1200"/>
              <a:buFont typeface="Noto Sans Symbols"/>
              <a:buChar char="❖"/>
            </a:pPr>
            <a:r>
              <a:rPr lang="fr-FR" b="1" i="1" u="sng" dirty="0">
                <a:solidFill>
                  <a:srgbClr val="000000"/>
                </a:solidFill>
              </a:rPr>
              <a:t>Instructions : </a:t>
            </a:r>
            <a:endParaRPr lang="fr-FR" i="1" dirty="0">
              <a:solidFill>
                <a:srgbClr val="000000"/>
              </a:solidFill>
            </a:endParaRPr>
          </a:p>
          <a:p>
            <a:pPr marL="711380" lvl="1" indent="-237127">
              <a:spcBef>
                <a:spcPts val="1937"/>
              </a:spcBef>
              <a:buSzPts val="1200"/>
              <a:buFont typeface="Calibri"/>
              <a:buAutoNum type="arabicPeriod"/>
            </a:pPr>
            <a:r>
              <a:rPr lang="fr-FR" b="1" i="1" dirty="0">
                <a:solidFill>
                  <a:srgbClr val="000000"/>
                </a:solidFill>
              </a:rPr>
              <a:t>Les participants peuvent travailler individuellement ou en paires.</a:t>
            </a:r>
            <a:endParaRPr lang="fr-FR" noProof="0" dirty="0"/>
          </a:p>
          <a:p>
            <a:pPr marL="711380" lvl="1" indent="-237127">
              <a:spcBef>
                <a:spcPts val="1937"/>
              </a:spcBef>
              <a:buClr>
                <a:schemeClr val="dk1"/>
              </a:buClr>
              <a:buSzPts val="1200"/>
              <a:buFont typeface="Calibri"/>
              <a:buAutoNum type="arabicPeriod"/>
            </a:pPr>
            <a:r>
              <a:rPr lang="fr-FR" b="1" i="1" dirty="0"/>
              <a:t>Ils doivent lire les informations et répondre aux questions dans l'ordre présenté.</a:t>
            </a:r>
            <a:endParaRPr lang="fr-FR" noProof="0" dirty="0"/>
          </a:p>
          <a:p>
            <a:pPr marL="711380" lvl="1" indent="-237127">
              <a:spcBef>
                <a:spcPts val="1937"/>
              </a:spcBef>
              <a:buClr>
                <a:schemeClr val="dk1"/>
              </a:buClr>
              <a:buSzPts val="1200"/>
              <a:buFont typeface="Calibri"/>
              <a:buAutoNum type="arabicPeriod"/>
            </a:pPr>
            <a:r>
              <a:rPr lang="fr-FR" b="1" i="1" dirty="0"/>
              <a:t>S'ils éprouvent des difficultés, ils doivent demander de l'aide avant de continuer.</a:t>
            </a:r>
            <a:endParaRPr lang="fr-FR" noProof="0" dirty="0"/>
          </a:p>
          <a:p>
            <a:pPr marL="711380" lvl="1" indent="-237127">
              <a:spcBef>
                <a:spcPts val="1937"/>
              </a:spcBef>
              <a:buClr>
                <a:schemeClr val="dk1"/>
              </a:buClr>
              <a:buSzPts val="1200"/>
              <a:buFont typeface="Calibri"/>
              <a:buAutoNum type="arabicPeriod"/>
            </a:pPr>
            <a:r>
              <a:rPr lang="fr-FR" b="1" i="1" dirty="0"/>
              <a:t>Ils doivent être prêts à discuter de leurs réponses avec le groupe.</a:t>
            </a:r>
            <a:endParaRPr lang="fr-FR" noProof="0" dirty="0"/>
          </a:p>
          <a:p>
            <a:pPr marL="711380" lvl="1" indent="-158085">
              <a:spcBef>
                <a:spcPts val="1937"/>
              </a:spcBef>
              <a:buClr>
                <a:schemeClr val="dk1"/>
              </a:buClr>
              <a:buSzPts val="1200"/>
            </a:pPr>
            <a:endParaRPr lang="fr-FR" b="1" i="1" u="sng" dirty="0"/>
          </a:p>
          <a:p>
            <a:pPr marL="177845" indent="-177845">
              <a:spcBef>
                <a:spcPts val="1937"/>
              </a:spcBef>
              <a:buClr>
                <a:schemeClr val="dk1"/>
              </a:buClr>
              <a:buSzPts val="1200"/>
              <a:buFont typeface="Noto Sans Symbols"/>
              <a:buChar char="❖"/>
            </a:pPr>
            <a:r>
              <a:rPr lang="fr-FR" b="1" i="1" dirty="0"/>
              <a:t>Les 7 diapositives suivantes contiennent des réponses possibles.  Restez sur cette diapositive jusqu'à ce que vous reveniez en grand groupe.</a:t>
            </a:r>
          </a:p>
          <a:p>
            <a:pPr marL="0" indent="0">
              <a:spcBef>
                <a:spcPts val="1019"/>
              </a:spcBef>
            </a:pPr>
            <a:endParaRPr dirty="0"/>
          </a:p>
        </p:txBody>
      </p:sp>
      <p:sp>
        <p:nvSpPr>
          <p:cNvPr id="769" name="Google Shape;769;p5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54</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p5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5" name="Google Shape;775;p5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buClr>
                <a:schemeClr val="dk1"/>
              </a:buClr>
              <a:buSzPts val="1200"/>
            </a:pPr>
            <a:endParaRPr lang="fr-FR" b="1" dirty="0"/>
          </a:p>
          <a:p>
            <a:pPr marL="177845" indent="-177845">
              <a:spcBef>
                <a:spcPts val="996"/>
              </a:spcBef>
              <a:buClr>
                <a:schemeClr val="dk1"/>
              </a:buClr>
              <a:buSzPts val="1200"/>
              <a:buFont typeface="Wingdings" panose="05000000000000000000" pitchFamily="2" charset="2"/>
              <a:buChar char="§"/>
            </a:pPr>
            <a:r>
              <a:rPr lang="fr-FR" b="1" dirty="0"/>
              <a:t>Réponses possibles : </a:t>
            </a:r>
            <a:endParaRPr lang="fr-FR" noProof="0" dirty="0"/>
          </a:p>
          <a:p>
            <a:pPr marL="829944" lvl="1" indent="-355690">
              <a:lnSpc>
                <a:spcPct val="115000"/>
              </a:lnSpc>
              <a:spcBef>
                <a:spcPts val="0"/>
              </a:spcBef>
              <a:buClr>
                <a:schemeClr val="dk1"/>
              </a:buClr>
              <a:buSzPts val="1200"/>
              <a:buFont typeface="Courier New"/>
              <a:buChar char="o"/>
            </a:pPr>
            <a:r>
              <a:rPr lang="fr-FR" b="1" i="1" dirty="0"/>
              <a:t>Établir l’étendue de la période d'incubation sur la base de l'apparition des symptômes des cas confirmés/probables.</a:t>
            </a:r>
            <a:endParaRPr lang="fr-FR" noProof="0" dirty="0"/>
          </a:p>
          <a:p>
            <a:pPr marL="1304197" lvl="2" indent="-355690">
              <a:spcBef>
                <a:spcPts val="0"/>
              </a:spcBef>
              <a:buClr>
                <a:schemeClr val="dk1"/>
              </a:buClr>
              <a:buSzPts val="1200"/>
              <a:buFont typeface="Arial"/>
              <a:buChar char="•"/>
            </a:pPr>
            <a:r>
              <a:rPr lang="fr-FR" b="1" i="1" dirty="0"/>
              <a:t>Période d'incubation de la rage humaine - (CDC - 3-8 semaines ; OMS - 4-12 semaines)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Rechercher des cas similaires dans les structures sanitaires voisines, les hôpitaux régionaux, les guérisseurs traditionnels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Rechercher dans les registres de mortalité les décès inhabituels/inexpliqués ou les patients décédés en présentant des symptômes neurologiques.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Vérifier auprès du système de surveillance national si des cas de rage humaine ont été signalés.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Existe-t-il un système de surveillance des morsures d'animaux ?</a:t>
            </a:r>
            <a:endParaRPr lang="fr-FR" noProof="0" dirty="0"/>
          </a:p>
          <a:p>
            <a:pPr marL="1244916" lvl="2" indent="-296408">
              <a:lnSpc>
                <a:spcPct val="115000"/>
              </a:lnSpc>
              <a:spcBef>
                <a:spcPts val="0"/>
              </a:spcBef>
              <a:buClr>
                <a:schemeClr val="dk1"/>
              </a:buClr>
              <a:buSzPts val="1200"/>
              <a:buFont typeface="Arial"/>
              <a:buChar char="•"/>
            </a:pPr>
            <a:r>
              <a:rPr lang="fr-FR" b="1" i="1" dirty="0"/>
              <a:t>Rechercher dans les dossiers médicaux du district de rapports de morsures d'animaux supplémentaires +/- 2 semaines à compter de la date de la morsure du chien</a:t>
            </a:r>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L</a:t>
            </a:r>
            <a:r>
              <a:rPr lang="fr-FR" b="1" i="1" noProof="0" dirty="0"/>
              <a:t>e cas </a:t>
            </a:r>
            <a:r>
              <a:rPr lang="fr-FR" b="1" i="1" dirty="0"/>
              <a:t>a-t-</a:t>
            </a:r>
            <a:r>
              <a:rPr lang="fr-FR" b="1" i="1" noProof="0" dirty="0"/>
              <a:t>il exposé</a:t>
            </a:r>
            <a:r>
              <a:rPr lang="fr-FR" b="1" i="1" dirty="0"/>
              <a:t> quelqu'un ? Des membres de la famille ? Le personnel de l'hôpital ou de la clinique ?</a:t>
            </a:r>
          </a:p>
          <a:p>
            <a:pPr marL="1244916" lvl="2" indent="-296408">
              <a:lnSpc>
                <a:spcPct val="115000"/>
              </a:lnSpc>
              <a:spcBef>
                <a:spcPts val="0"/>
              </a:spcBef>
              <a:buClr>
                <a:schemeClr val="dk1"/>
              </a:buClr>
              <a:buSzPts val="1200"/>
              <a:buFont typeface="Arial"/>
              <a:buChar char="•"/>
            </a:pPr>
            <a:r>
              <a:rPr lang="fr-FR" b="1" i="1" dirty="0"/>
              <a:t>Élaborer une liste de contacts exposés à un cas de rage humaine en vue d'un suivi</a:t>
            </a:r>
            <a:endParaRPr lang="fr-FR" noProof="0" dirty="0"/>
          </a:p>
          <a:p>
            <a:pPr marL="1244916" lvl="2" indent="-296408">
              <a:lnSpc>
                <a:spcPct val="115000"/>
              </a:lnSpc>
              <a:spcBef>
                <a:spcPts val="0"/>
              </a:spcBef>
              <a:buClr>
                <a:schemeClr val="dk1"/>
              </a:buClr>
              <a:buSzPts val="1200"/>
              <a:buFont typeface="Arial"/>
              <a:buChar char="•"/>
            </a:pPr>
            <a:r>
              <a:rPr lang="fr-FR" b="1" i="1" dirty="0"/>
              <a:t>Prophylaxie post-exposition</a:t>
            </a:r>
          </a:p>
          <a:p>
            <a:pPr marL="0" indent="0">
              <a:spcBef>
                <a:spcPts val="373"/>
              </a:spcBef>
            </a:pPr>
            <a:endParaRPr dirty="0"/>
          </a:p>
        </p:txBody>
      </p:sp>
      <p:sp>
        <p:nvSpPr>
          <p:cNvPr id="776" name="Google Shape;776;p5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55</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5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2" name="Google Shape;782;p5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pPr>
            <a:endParaRPr lang="fr-FR" b="1" dirty="0"/>
          </a:p>
          <a:p>
            <a:pPr marL="177845" indent="-177845">
              <a:spcBef>
                <a:spcPts val="996"/>
              </a:spcBef>
              <a:buClr>
                <a:schemeClr val="dk1"/>
              </a:buClr>
              <a:buSzPts val="1200"/>
              <a:buFont typeface="Wingdings" panose="05000000000000000000" pitchFamily="2" charset="2"/>
              <a:buChar char="§"/>
            </a:pPr>
            <a:r>
              <a:rPr lang="fr-FR" b="1" i="1" dirty="0"/>
              <a:t>Réponses possibles : </a:t>
            </a:r>
            <a:endParaRPr lang="fr-FR" noProof="0" dirty="0"/>
          </a:p>
          <a:p>
            <a:pPr marL="829944" lvl="1" indent="-355690">
              <a:lnSpc>
                <a:spcPct val="115000"/>
              </a:lnSpc>
              <a:spcBef>
                <a:spcPts val="0"/>
              </a:spcBef>
              <a:buClr>
                <a:schemeClr val="dk1"/>
              </a:buClr>
              <a:buSzPts val="1200"/>
              <a:buFont typeface="Courier New"/>
              <a:buChar char="o"/>
            </a:pPr>
            <a:r>
              <a:rPr lang="fr-FR" b="1" i="1" dirty="0"/>
              <a:t>Signalement aux agents de surveillance du district/aux vétérinaires locaux d’animaux présentant des symptômes compatibles avec la rage</a:t>
            </a:r>
            <a:endParaRPr lang="fr-FR" noProof="0" dirty="0"/>
          </a:p>
          <a:p>
            <a:pPr marL="1304197" lvl="2" indent="-355690">
              <a:lnSpc>
                <a:spcPct val="115000"/>
              </a:lnSpc>
              <a:spcBef>
                <a:spcPts val="0"/>
              </a:spcBef>
              <a:buClr>
                <a:schemeClr val="dk1"/>
              </a:buClr>
              <a:buSzPts val="1200"/>
              <a:buFont typeface="Arial"/>
              <a:buChar char="•"/>
            </a:pPr>
            <a:r>
              <a:rPr lang="fr-FR" b="1" i="1" dirty="0"/>
              <a:t>Rechercher des rapports de morsures de chiens ou de chiens agressifs ou d'autres animaux à l'époque où le patient a été mordu.</a:t>
            </a:r>
            <a:endParaRPr lang="fr-FR" noProof="0" dirty="0"/>
          </a:p>
          <a:p>
            <a:pPr marL="1304197" lvl="2" indent="-355690">
              <a:lnSpc>
                <a:spcPct val="115000"/>
              </a:lnSpc>
              <a:spcBef>
                <a:spcPts val="0"/>
              </a:spcBef>
              <a:buClr>
                <a:schemeClr val="dk1"/>
              </a:buClr>
              <a:buSzPts val="1200"/>
              <a:buFont typeface="Arial"/>
              <a:buChar char="•"/>
            </a:pPr>
            <a:r>
              <a:rPr lang="fr-FR" b="1" i="1" dirty="0"/>
              <a:t>Déterminer si des chiens ont été euthanasiés à ce moment-là et si les contacts ont fait l'objet d'un suivi.</a:t>
            </a:r>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Fonctionnaires locaux - observation des animaux malades/morts pendant la période d'incubation </a:t>
            </a:r>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Si le patient a signalé une morsure, contacter les propriétaires de l'animal.</a:t>
            </a:r>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1245"/>
              </a:spcBef>
              <a:buClr>
                <a:schemeClr val="dk1"/>
              </a:buClr>
              <a:buSzPts val="1200"/>
              <a:buFont typeface="Courier New"/>
              <a:buChar char="o"/>
            </a:pPr>
            <a:r>
              <a:rPr lang="fr-FR" b="1" i="1" dirty="0"/>
              <a:t>Évaluer la propriété des chiens et le statut de la vaccination dans le district</a:t>
            </a:r>
          </a:p>
          <a:p>
            <a:pPr marL="0" indent="0">
              <a:spcBef>
                <a:spcPts val="1618"/>
              </a:spcBef>
            </a:pPr>
            <a:endParaRPr dirty="0"/>
          </a:p>
        </p:txBody>
      </p:sp>
      <p:sp>
        <p:nvSpPr>
          <p:cNvPr id="783" name="Google Shape;783;p5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56</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Google Shape;788;p5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9" name="Google Shape;789;p5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pPr>
            <a:endParaRPr lang="fr-FR" b="1" dirty="0"/>
          </a:p>
          <a:p>
            <a:pPr marL="177845" indent="-177845">
              <a:spcBef>
                <a:spcPts val="996"/>
              </a:spcBef>
              <a:buClr>
                <a:schemeClr val="dk1"/>
              </a:buClr>
              <a:buSzPts val="1200"/>
              <a:buFont typeface="Wingdings" panose="05000000000000000000" pitchFamily="2" charset="2"/>
              <a:buChar char="§"/>
            </a:pPr>
            <a:r>
              <a:rPr lang="fr-FR" b="1" i="1" noProof="0" dirty="0">
                <a:latin typeface="Arial"/>
                <a:ea typeface="Arial"/>
                <a:cs typeface="Arial"/>
                <a:sym typeface="Arial"/>
              </a:rPr>
              <a:t>Réponses possibles : </a:t>
            </a:r>
            <a:endParaRPr lang="fr-FR" noProof="0" dirty="0"/>
          </a:p>
          <a:p>
            <a:pPr marL="829944" lvl="1" indent="-355690">
              <a:lnSpc>
                <a:spcPct val="115000"/>
              </a:lnSpc>
              <a:spcBef>
                <a:spcPts val="0"/>
              </a:spcBef>
              <a:buClr>
                <a:schemeClr val="dk1"/>
              </a:buClr>
              <a:buSzPts val="1200"/>
              <a:buFont typeface="Courier New"/>
              <a:buChar char="o"/>
            </a:pPr>
            <a:r>
              <a:rPr lang="fr-FR" b="1" i="1" dirty="0"/>
              <a:t>Identifiants personnels : nom, adresse, numéro de téléphone, numéro d'identification</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Données démographiques : âge, sexe, origine, nombre de personnes dans le ménage</a:t>
            </a:r>
            <a:endParaRPr lang="fr-FR" noProof="0" dirty="0"/>
          </a:p>
          <a:p>
            <a:pPr marL="829944" lvl="1" indent="-276648">
              <a:lnSpc>
                <a:spcPct val="115000"/>
              </a:lnSpc>
              <a:spcBef>
                <a:spcPts val="0"/>
              </a:spcBef>
              <a:buClr>
                <a:schemeClr val="dk1"/>
              </a:buClr>
              <a:buSzPts val="1200"/>
            </a:pPr>
            <a:endParaRPr lang="fr-FR" b="1" i="1" dirty="0">
              <a:highlight>
                <a:srgbClr val="FFFF00"/>
              </a:highlight>
            </a:endParaRPr>
          </a:p>
          <a:p>
            <a:pPr marL="829944" lvl="1" indent="-355690">
              <a:lnSpc>
                <a:spcPct val="115000"/>
              </a:lnSpc>
              <a:spcBef>
                <a:spcPts val="0"/>
              </a:spcBef>
              <a:buClr>
                <a:schemeClr val="dk1"/>
              </a:buClr>
              <a:buSzPts val="1200"/>
              <a:buFont typeface="Courier New"/>
              <a:buChar char="o"/>
            </a:pPr>
            <a:r>
              <a:rPr lang="fr-FR" b="1" i="1" dirty="0"/>
              <a:t>Composantes cliniques : symptômes et dates d'apparition des symptômes</a:t>
            </a:r>
            <a:endParaRPr lang="fr-FR" noProof="0" dirty="0"/>
          </a:p>
          <a:p>
            <a:pPr marL="1304197" lvl="2" indent="-355690">
              <a:lnSpc>
                <a:spcPct val="115000"/>
              </a:lnSpc>
              <a:spcBef>
                <a:spcPts val="0"/>
              </a:spcBef>
              <a:buClr>
                <a:schemeClr val="dk1"/>
              </a:buClr>
              <a:buSzPts val="1200"/>
              <a:buFont typeface="Arial"/>
              <a:buChar char="•"/>
            </a:pPr>
            <a:r>
              <a:rPr lang="fr-FR" b="1" i="1" dirty="0"/>
              <a:t>Visites chez le médecin ou dans une structure sanitaire.</a:t>
            </a:r>
            <a:endParaRPr lang="fr-FR" noProof="0" dirty="0"/>
          </a:p>
          <a:p>
            <a:pPr marL="1304197" lvl="2" indent="-355690">
              <a:lnSpc>
                <a:spcPct val="115000"/>
              </a:lnSpc>
              <a:spcBef>
                <a:spcPts val="0"/>
              </a:spcBef>
              <a:buClr>
                <a:schemeClr val="dk1"/>
              </a:buClr>
              <a:buSzPts val="1200"/>
              <a:buFont typeface="Arial"/>
              <a:buChar char="•"/>
            </a:pPr>
            <a:r>
              <a:rPr lang="fr-FR" b="1" i="1" dirty="0"/>
              <a:t>Tests ou résultats de laboratoire.</a:t>
            </a:r>
            <a:endParaRPr lang="fr-FR" noProof="0" dirty="0"/>
          </a:p>
          <a:p>
            <a:pPr marL="1304197" lvl="2" indent="-355690">
              <a:lnSpc>
                <a:spcPct val="115000"/>
              </a:lnSpc>
              <a:spcBef>
                <a:spcPts val="0"/>
              </a:spcBef>
              <a:buClr>
                <a:schemeClr val="dk1"/>
              </a:buClr>
              <a:buSzPts val="1200"/>
              <a:buFont typeface="Arial"/>
              <a:buChar char="•"/>
            </a:pPr>
            <a:r>
              <a:rPr lang="fr-FR" b="1" i="1" dirty="0"/>
              <a:t>Contact avec des personnes ou des animaux après l'apparition des symptômes</a:t>
            </a:r>
            <a:endParaRPr lang="fr-FR" noProof="0" dirty="0"/>
          </a:p>
          <a:p>
            <a:pPr marL="1304197" lvl="2" indent="-355690">
              <a:lnSpc>
                <a:spcPct val="115000"/>
              </a:lnSpc>
              <a:spcBef>
                <a:spcPts val="0"/>
              </a:spcBef>
              <a:buClr>
                <a:schemeClr val="dk1"/>
              </a:buClr>
              <a:buSzPts val="1200"/>
              <a:buFont typeface="Arial"/>
              <a:buChar char="•"/>
            </a:pPr>
            <a:r>
              <a:rPr lang="fr-FR" b="1" i="1" dirty="0"/>
              <a:t>Questions sur les facteurs de risque : </a:t>
            </a:r>
            <a:endParaRPr lang="fr-FR" noProof="0" dirty="0"/>
          </a:p>
          <a:p>
            <a:pPr marL="1304197" lvl="2" indent="-355690">
              <a:lnSpc>
                <a:spcPct val="115000"/>
              </a:lnSpc>
              <a:spcBef>
                <a:spcPts val="0"/>
              </a:spcBef>
              <a:buClr>
                <a:schemeClr val="dk1"/>
              </a:buClr>
              <a:buSzPts val="1200"/>
              <a:buFont typeface="Arial"/>
              <a:buChar char="•"/>
            </a:pPr>
            <a:r>
              <a:rPr lang="fr-FR" b="1" i="1" dirty="0"/>
              <a:t>Antécédents de contact avec des animaux</a:t>
            </a:r>
            <a:endParaRPr lang="fr-FR" noProof="0" dirty="0"/>
          </a:p>
          <a:p>
            <a:pPr marL="1304197" lvl="2" indent="-355690">
              <a:lnSpc>
                <a:spcPct val="115000"/>
              </a:lnSpc>
              <a:spcBef>
                <a:spcPts val="0"/>
              </a:spcBef>
              <a:buClr>
                <a:schemeClr val="dk1"/>
              </a:buClr>
              <a:buSzPts val="1200"/>
              <a:buFont typeface="Arial"/>
              <a:buChar char="•"/>
            </a:pPr>
            <a:r>
              <a:rPr lang="fr-FR" b="1" i="1" dirty="0"/>
              <a:t>Voyages effectués </a:t>
            </a:r>
            <a:endParaRPr lang="fr-FR" noProof="0" dirty="0"/>
          </a:p>
          <a:p>
            <a:pPr marL="1304197" lvl="2" indent="-355690">
              <a:lnSpc>
                <a:spcPct val="115000"/>
              </a:lnSpc>
              <a:spcBef>
                <a:spcPts val="0"/>
              </a:spcBef>
              <a:buClr>
                <a:schemeClr val="dk1"/>
              </a:buClr>
              <a:buSzPts val="1200"/>
              <a:buFont typeface="Arial"/>
              <a:buChar char="•"/>
            </a:pPr>
            <a:r>
              <a:rPr lang="fr-FR" b="1" i="1" dirty="0"/>
              <a:t>Occupation</a:t>
            </a:r>
            <a:endParaRPr lang="fr-FR" b="1" i="1" noProof="0" dirty="0">
              <a:latin typeface="Arial"/>
              <a:ea typeface="Arial"/>
              <a:cs typeface="Arial"/>
              <a:sym typeface="Arial"/>
            </a:endParaRPr>
          </a:p>
        </p:txBody>
      </p:sp>
      <p:sp>
        <p:nvSpPr>
          <p:cNvPr id="790" name="Google Shape;790;p5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57</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p5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96" name="Google Shape;796;p5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177845" indent="-177845">
              <a:spcBef>
                <a:spcPts val="1867"/>
              </a:spcBef>
              <a:buFont typeface="Wingdings" panose="05000000000000000000" pitchFamily="2" charset="2"/>
              <a:buChar char="§"/>
            </a:pPr>
            <a:endParaRPr lang="fr-FR" b="1" dirty="0"/>
          </a:p>
          <a:p>
            <a:pPr marL="177845" indent="-177845">
              <a:spcBef>
                <a:spcPts val="996"/>
              </a:spcBef>
              <a:buClr>
                <a:schemeClr val="dk1"/>
              </a:buClr>
              <a:buSzPts val="1200"/>
              <a:buFont typeface="Wingdings" panose="05000000000000000000" pitchFamily="2" charset="2"/>
              <a:buChar char="§"/>
            </a:pPr>
            <a:r>
              <a:rPr lang="fr-FR" b="1" i="1" dirty="0"/>
              <a:t>Réponses possibles : </a:t>
            </a:r>
            <a:endParaRPr lang="fr-FR" noProof="0" dirty="0"/>
          </a:p>
          <a:p>
            <a:pPr marL="770662" lvl="1" indent="-296408">
              <a:spcBef>
                <a:spcPts val="373"/>
              </a:spcBef>
              <a:buClr>
                <a:schemeClr val="dk1"/>
              </a:buClr>
              <a:buSzPts val="1200"/>
              <a:buFont typeface="Courier New"/>
              <a:buChar char="o"/>
            </a:pPr>
            <a:r>
              <a:rPr lang="fr-FR" b="1" i="1" dirty="0"/>
              <a:t>Espèces</a:t>
            </a:r>
            <a:endParaRPr lang="fr-FR" noProof="0" dirty="0"/>
          </a:p>
          <a:p>
            <a:pPr marL="770662" lvl="1" indent="-296408">
              <a:spcBef>
                <a:spcPts val="373"/>
              </a:spcBef>
              <a:buClr>
                <a:schemeClr val="dk1"/>
              </a:buClr>
              <a:buSzPts val="1200"/>
              <a:buFont typeface="Courier New"/>
              <a:buChar char="o"/>
            </a:pPr>
            <a:r>
              <a:rPr lang="fr-FR" b="1" i="1" dirty="0"/>
              <a:t>Race</a:t>
            </a:r>
            <a:endParaRPr lang="fr-FR" noProof="0" dirty="0"/>
          </a:p>
          <a:p>
            <a:pPr marL="770662" lvl="1" indent="-296408">
              <a:spcBef>
                <a:spcPts val="373"/>
              </a:spcBef>
              <a:buClr>
                <a:schemeClr val="dk1"/>
              </a:buClr>
              <a:buSzPts val="1200"/>
              <a:buFont typeface="Courier New"/>
              <a:buChar char="o"/>
            </a:pPr>
            <a:r>
              <a:rPr lang="fr-FR" b="1" i="1" dirty="0"/>
              <a:t>Âge</a:t>
            </a:r>
            <a:endParaRPr lang="fr-FR" noProof="0" dirty="0"/>
          </a:p>
          <a:p>
            <a:pPr marL="770662" lvl="1" indent="-296408">
              <a:spcBef>
                <a:spcPts val="373"/>
              </a:spcBef>
              <a:buClr>
                <a:schemeClr val="dk1"/>
              </a:buClr>
              <a:buSzPts val="1200"/>
              <a:buFont typeface="Courier New"/>
              <a:buChar char="o"/>
            </a:pPr>
            <a:r>
              <a:rPr lang="fr-FR" b="1" i="1" dirty="0"/>
              <a:t>Sexe</a:t>
            </a:r>
            <a:endParaRPr lang="fr-FR" noProof="0" dirty="0"/>
          </a:p>
          <a:p>
            <a:pPr marL="770662" lvl="1" indent="-296408">
              <a:spcBef>
                <a:spcPts val="373"/>
              </a:spcBef>
              <a:buClr>
                <a:schemeClr val="dk1"/>
              </a:buClr>
              <a:buSzPts val="1200"/>
              <a:buFont typeface="Courier New"/>
              <a:buChar char="o"/>
            </a:pPr>
            <a:r>
              <a:rPr lang="fr-FR" b="1" i="1" dirty="0"/>
              <a:t>Symptômes</a:t>
            </a:r>
            <a:endParaRPr lang="fr-FR" noProof="0" dirty="0"/>
          </a:p>
          <a:p>
            <a:pPr marL="770662" lvl="1" indent="-296408">
              <a:spcBef>
                <a:spcPts val="373"/>
              </a:spcBef>
              <a:buClr>
                <a:schemeClr val="dk1"/>
              </a:buClr>
              <a:buSzPts val="1200"/>
              <a:buFont typeface="Courier New"/>
              <a:buChar char="o"/>
            </a:pPr>
            <a:r>
              <a:rPr lang="fr-FR" b="1" i="1" dirty="0"/>
              <a:t>Date d'apparition des symptômes</a:t>
            </a:r>
            <a:endParaRPr lang="fr-FR" noProof="0" dirty="0"/>
          </a:p>
          <a:p>
            <a:pPr marL="770662" lvl="1" indent="-296408">
              <a:spcBef>
                <a:spcPts val="373"/>
              </a:spcBef>
              <a:buClr>
                <a:schemeClr val="dk1"/>
              </a:buClr>
              <a:buSzPts val="1200"/>
              <a:buFont typeface="Courier New"/>
              <a:buChar char="o"/>
            </a:pPr>
            <a:r>
              <a:rPr lang="fr-FR" b="1" i="1" dirty="0"/>
              <a:t>Localisation</a:t>
            </a:r>
            <a:endParaRPr lang="fr-FR" noProof="0" dirty="0"/>
          </a:p>
          <a:p>
            <a:pPr marL="770662" lvl="1" indent="-296408">
              <a:spcBef>
                <a:spcPts val="373"/>
              </a:spcBef>
              <a:buClr>
                <a:schemeClr val="dk1"/>
              </a:buClr>
              <a:buSzPts val="1200"/>
              <a:buFont typeface="Courier New"/>
              <a:buChar char="o"/>
            </a:pPr>
            <a:r>
              <a:rPr lang="fr-FR" b="1" i="1" dirty="0"/>
              <a:t>Statut de propriété</a:t>
            </a:r>
            <a:endParaRPr lang="fr-FR" noProof="0" dirty="0"/>
          </a:p>
          <a:p>
            <a:pPr marL="770662" lvl="1" indent="-296408">
              <a:spcBef>
                <a:spcPts val="373"/>
              </a:spcBef>
              <a:buClr>
                <a:schemeClr val="dk1"/>
              </a:buClr>
              <a:buSzPts val="1200"/>
              <a:buFont typeface="Courier New"/>
              <a:buChar char="o"/>
            </a:pPr>
            <a:r>
              <a:rPr lang="fr-FR" b="1" i="1" dirty="0"/>
              <a:t>Statut vaccinal</a:t>
            </a:r>
            <a:endParaRPr lang="fr-FR" noProof="0" dirty="0"/>
          </a:p>
          <a:p>
            <a:pPr marL="770662" lvl="1" indent="-296408">
              <a:spcBef>
                <a:spcPts val="373"/>
              </a:spcBef>
              <a:buClr>
                <a:schemeClr val="dk1"/>
              </a:buClr>
              <a:buSzPts val="1200"/>
              <a:buFont typeface="Courier New"/>
              <a:buChar char="o"/>
            </a:pPr>
            <a:r>
              <a:rPr lang="fr-FR" b="1" i="1" dirty="0"/>
              <a:t>Résultats de tests</a:t>
            </a:r>
          </a:p>
        </p:txBody>
      </p:sp>
      <p:sp>
        <p:nvSpPr>
          <p:cNvPr id="797" name="Google Shape;797;p5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g342693f771d_0_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3" name="Google Shape;803;g342693f771d_0_0: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noProof="0" dirty="0"/>
              <a:t>Notes de l'instructeur :</a:t>
            </a:r>
            <a:endParaRPr lang="fr-FR" noProof="0" dirty="0"/>
          </a:p>
          <a:p>
            <a:pPr marL="0" indent="0">
              <a:spcBef>
                <a:spcPts val="1867"/>
              </a:spcBef>
              <a:buClr>
                <a:schemeClr val="dk1"/>
              </a:buClr>
            </a:pPr>
            <a:endParaRPr lang="fr-FR" b="1" noProof="0" dirty="0"/>
          </a:p>
          <a:p>
            <a:pPr marL="177845" indent="-177845">
              <a:spcBef>
                <a:spcPts val="1867"/>
              </a:spcBef>
              <a:buClr>
                <a:schemeClr val="dk1"/>
              </a:buClr>
              <a:buSzPts val="1200"/>
              <a:buFont typeface="Noto Sans Symbols"/>
              <a:buChar char="❖"/>
            </a:pPr>
            <a:r>
              <a:rPr lang="fr-FR" b="1" i="1" noProof="0"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buClr>
                <a:schemeClr val="dk1"/>
              </a:buClr>
            </a:pPr>
            <a:endParaRPr lang="fr-FR" b="1" noProof="0" dirty="0"/>
          </a:p>
          <a:p>
            <a:pPr marL="177845" indent="-177845">
              <a:spcBef>
                <a:spcPts val="996"/>
              </a:spcBef>
              <a:buClr>
                <a:schemeClr val="dk1"/>
              </a:buClr>
              <a:buSzPts val="1200"/>
              <a:buFont typeface="Wingdings" panose="05000000000000000000" pitchFamily="2" charset="2"/>
              <a:buChar char="§"/>
            </a:pPr>
            <a:r>
              <a:rPr lang="fr-FR" b="1" i="1" noProof="0" dirty="0"/>
              <a:t>Réponses possibles : </a:t>
            </a:r>
            <a:endParaRPr lang="fr-FR" noProof="0" dirty="0"/>
          </a:p>
          <a:p>
            <a:pPr marL="652099" indent="-177845">
              <a:lnSpc>
                <a:spcPct val="115000"/>
              </a:lnSpc>
              <a:spcBef>
                <a:spcPts val="0"/>
              </a:spcBef>
              <a:buClr>
                <a:schemeClr val="dk1"/>
              </a:buClr>
              <a:buSzPts val="1200"/>
              <a:buFont typeface="Courier New"/>
              <a:buChar char="o"/>
            </a:pPr>
            <a:r>
              <a:rPr lang="fr-FR" b="1" i="1" noProof="0" dirty="0"/>
              <a:t>Nécessité d'identifier tous les cas et tous les contacts pour arrêter la transmission</a:t>
            </a:r>
            <a:endParaRPr lang="fr-FR" noProof="0" dirty="0"/>
          </a:p>
          <a:p>
            <a:pPr marL="652099" indent="-98803">
              <a:lnSpc>
                <a:spcPct val="115000"/>
              </a:lnSpc>
              <a:spcBef>
                <a:spcPts val="0"/>
              </a:spcBef>
              <a:buClr>
                <a:schemeClr val="dk1"/>
              </a:buClr>
              <a:buSzPts val="1200"/>
            </a:pPr>
            <a:endParaRPr lang="fr-FR" b="1" i="1" noProof="0" dirty="0"/>
          </a:p>
          <a:p>
            <a:pPr marL="652099" indent="-177845">
              <a:lnSpc>
                <a:spcPct val="115000"/>
              </a:lnSpc>
              <a:spcBef>
                <a:spcPts val="0"/>
              </a:spcBef>
              <a:buClr>
                <a:schemeClr val="dk1"/>
              </a:buClr>
              <a:buSzPts val="1200"/>
              <a:buFont typeface="Courier New"/>
              <a:buChar char="o"/>
            </a:pPr>
            <a:r>
              <a:rPr lang="fr-FR" b="1" i="1" noProof="0" dirty="0"/>
              <a:t>Documenter l'étendue géographique de la flambée et les personnes qui pourraient encore être à risque (et où cibler les mesures d'intervention).</a:t>
            </a:r>
            <a:endParaRPr lang="fr-FR" noProof="0" dirty="0"/>
          </a:p>
          <a:p>
            <a:pPr marL="652099" indent="-98803">
              <a:lnSpc>
                <a:spcPct val="115000"/>
              </a:lnSpc>
              <a:spcBef>
                <a:spcPts val="0"/>
              </a:spcBef>
              <a:buClr>
                <a:schemeClr val="dk1"/>
              </a:buClr>
              <a:buSzPts val="1200"/>
            </a:pPr>
            <a:endParaRPr lang="fr-FR" b="1" i="1" noProof="0" dirty="0"/>
          </a:p>
          <a:p>
            <a:pPr marL="652099" indent="-177845">
              <a:lnSpc>
                <a:spcPct val="115000"/>
              </a:lnSpc>
              <a:spcBef>
                <a:spcPts val="0"/>
              </a:spcBef>
              <a:buClr>
                <a:schemeClr val="dk1"/>
              </a:buClr>
              <a:buSzPts val="1200"/>
              <a:buFont typeface="Courier New"/>
              <a:buChar char="o"/>
            </a:pPr>
            <a:r>
              <a:rPr lang="fr-FR" b="1" i="1" noProof="0" dirty="0"/>
              <a:t>Déterminer les éventuelles expositions supplémentaires et les facteurs de risque</a:t>
            </a:r>
            <a:endParaRPr lang="fr-FR" noProof="0" dirty="0"/>
          </a:p>
          <a:p>
            <a:pPr marL="652099" indent="-98803">
              <a:lnSpc>
                <a:spcPct val="115000"/>
              </a:lnSpc>
              <a:spcBef>
                <a:spcPts val="0"/>
              </a:spcBef>
              <a:buClr>
                <a:schemeClr val="dk1"/>
              </a:buClr>
              <a:buSzPts val="1200"/>
            </a:pPr>
            <a:endParaRPr lang="fr-FR" b="1" i="1" noProof="0" dirty="0"/>
          </a:p>
          <a:p>
            <a:pPr marL="652099" indent="-177845">
              <a:lnSpc>
                <a:spcPct val="115000"/>
              </a:lnSpc>
              <a:spcBef>
                <a:spcPts val="0"/>
              </a:spcBef>
              <a:buClr>
                <a:schemeClr val="dk1"/>
              </a:buClr>
              <a:buSzPts val="1200"/>
              <a:buFont typeface="Courier New"/>
              <a:buChar char="o"/>
            </a:pPr>
            <a:r>
              <a:rPr lang="fr-FR" b="1" i="1" noProof="0" dirty="0"/>
              <a:t>En fonction de la maladie,</a:t>
            </a:r>
            <a:endParaRPr lang="fr-FR" noProof="0" dirty="0"/>
          </a:p>
          <a:p>
            <a:pPr marL="1126352" lvl="1" indent="-177845">
              <a:lnSpc>
                <a:spcPct val="115000"/>
              </a:lnSpc>
              <a:spcBef>
                <a:spcPts val="0"/>
              </a:spcBef>
              <a:buClr>
                <a:schemeClr val="dk1"/>
              </a:buClr>
              <a:buSzPts val="1200"/>
              <a:buChar char="•"/>
            </a:pPr>
            <a:r>
              <a:rPr lang="fr-FR" b="1" i="1" noProof="0" dirty="0"/>
              <a:t>Si le traitement est disponible, identifier les cas supplémentaires pour fournir le traitement.</a:t>
            </a:r>
            <a:endParaRPr lang="fr-FR" noProof="0" dirty="0"/>
          </a:p>
          <a:p>
            <a:pPr marL="1126352" lvl="1" indent="-177845">
              <a:lnSpc>
                <a:spcPct val="115000"/>
              </a:lnSpc>
              <a:spcBef>
                <a:spcPts val="0"/>
              </a:spcBef>
              <a:buClr>
                <a:schemeClr val="dk1"/>
              </a:buClr>
              <a:buSzPts val="1200"/>
              <a:buChar char="•"/>
            </a:pPr>
            <a:r>
              <a:rPr lang="fr-FR" b="1" i="1" noProof="0" dirty="0"/>
              <a:t>S'il s'agit d'une maladie évitable par la vaccination, identifier les populations supplémentaires qui doivent être vaccinées. </a:t>
            </a:r>
            <a:endParaRPr lang="fr-FR" noProof="0" dirty="0"/>
          </a:p>
          <a:p>
            <a:pPr marL="1126352" lvl="1" indent="-177845">
              <a:lnSpc>
                <a:spcPct val="115000"/>
              </a:lnSpc>
              <a:spcBef>
                <a:spcPts val="0"/>
              </a:spcBef>
              <a:buClr>
                <a:schemeClr val="dk1"/>
              </a:buClr>
              <a:buSzPts val="1200"/>
              <a:buChar char="•"/>
            </a:pPr>
            <a:r>
              <a:rPr lang="fr-FR" b="1" i="1" noProof="0" dirty="0"/>
              <a:t>En cas de propagation d'une personne à l'autre (par exemple, Ebola), recenser tous les cas afin d'identifier et de suivre les contacts.</a:t>
            </a:r>
            <a:endParaRPr lang="fr-FR" b="1" noProof="0" dirty="0"/>
          </a:p>
        </p:txBody>
      </p:sp>
      <p:sp>
        <p:nvSpPr>
          <p:cNvPr id="804" name="Google Shape;804;g342693f771d_0_0: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3" name="Google Shape;333;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lang="fr-FR" noProof="0" dirty="0">
              <a:solidFill>
                <a:schemeClr val="tx1"/>
              </a:solidFill>
            </a:endParaRPr>
          </a:p>
          <a:p>
            <a:pPr marL="0" indent="0">
              <a:spcBef>
                <a:spcPts val="1867"/>
              </a:spcBef>
            </a:pPr>
            <a:endParaRPr lang="fr-FR" b="1" dirty="0">
              <a:solidFill>
                <a:schemeClr val="tx1"/>
              </a:solidFill>
            </a:endParaRPr>
          </a:p>
          <a:p>
            <a:pPr marL="177845" indent="-177845">
              <a:lnSpc>
                <a:spcPct val="115000"/>
              </a:lnSpc>
              <a:spcBef>
                <a:spcPts val="622"/>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Toutes les </a:t>
            </a:r>
            <a:r>
              <a:rPr lang="fr-FR" noProof="0" dirty="0">
                <a:solidFill>
                  <a:schemeClr val="tx1"/>
                </a:solidFill>
              </a:rPr>
              <a:t>investigations de</a:t>
            </a:r>
            <a:r>
              <a:rPr lang="fr-FR" dirty="0">
                <a:solidFill>
                  <a:schemeClr val="tx1"/>
                </a:solidFill>
              </a:rPr>
              <a:t> terrain sont un travail d'équipe ! L'une des premières tâches à accomplir pour se préparer pour le travail de terrain est de constituer l'équipe d'</a:t>
            </a:r>
            <a:r>
              <a:rPr lang="fr-FR" noProof="0" dirty="0">
                <a:solidFill>
                  <a:schemeClr val="tx1"/>
                </a:solidFill>
              </a:rPr>
              <a:t>investiga</a:t>
            </a:r>
            <a:r>
              <a:rPr lang="fr-FR" dirty="0">
                <a:solidFill>
                  <a:schemeClr val="tx1"/>
                </a:solidFill>
              </a:rPr>
              <a:t>teurs.  Notez que certains pays disposent d'un plan d'intervention rapide et d'une équipe d'intervention rapide, mais qu'ailleurs, il peut être nécessaire de réunir une nouvelle équipe à chaque fois. </a:t>
            </a:r>
            <a:endParaRPr lang="fr-FR" noProof="0" dirty="0">
              <a:solidFill>
                <a:schemeClr val="tx1"/>
              </a:solidFill>
            </a:endParaRPr>
          </a:p>
          <a:p>
            <a:pPr marL="177845" indent="-98803">
              <a:lnSpc>
                <a:spcPct val="115000"/>
              </a:lnSpc>
              <a:spcBef>
                <a:spcPts val="1245"/>
              </a:spcBef>
              <a:buClr>
                <a:schemeClr val="dk1"/>
              </a:buClr>
              <a:buSzPts val="1200"/>
            </a:pPr>
            <a:endParaRPr lang="fr-FR" b="1" i="1" dirty="0">
              <a:solidFill>
                <a:schemeClr val="tx1"/>
              </a:solidFill>
            </a:endParaRPr>
          </a:p>
          <a:p>
            <a:pPr marL="177845" indent="-177845">
              <a:lnSpc>
                <a:spcPct val="115000"/>
              </a:lnSpc>
              <a:spcBef>
                <a:spcPts val="1245"/>
              </a:spcBef>
              <a:buClr>
                <a:schemeClr val="dk1"/>
              </a:buClr>
              <a:buSzPts val="1200"/>
              <a:buFont typeface="Noto Sans Symbols"/>
              <a:buChar char="❖"/>
            </a:pPr>
            <a:r>
              <a:rPr lang="fr-FR" b="1" i="1" dirty="0">
                <a:solidFill>
                  <a:schemeClr val="tx1"/>
                </a:solidFill>
              </a:rPr>
              <a:t>Obtenez quelques réponses pour chacune des questions. </a:t>
            </a:r>
            <a:endParaRPr lang="fr-FR" noProof="0" dirty="0">
              <a:solidFill>
                <a:schemeClr val="tx1"/>
              </a:solidFill>
            </a:endParaRPr>
          </a:p>
          <a:p>
            <a:pPr marL="0" indent="0">
              <a:lnSpc>
                <a:spcPct val="115000"/>
              </a:lnSpc>
              <a:spcBef>
                <a:spcPts val="1245"/>
              </a:spcBef>
              <a:buClr>
                <a:schemeClr val="dk1"/>
              </a:buClr>
              <a:buSzPts val="1200"/>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Posez la question</a:t>
            </a:r>
            <a:r>
              <a:rPr lang="fr-FR" b="1" dirty="0">
                <a:solidFill>
                  <a:schemeClr val="tx1"/>
                </a:solidFill>
              </a:rPr>
              <a:t> : </a:t>
            </a:r>
            <a:r>
              <a:rPr lang="fr-FR" dirty="0">
                <a:solidFill>
                  <a:schemeClr val="tx1"/>
                </a:solidFill>
              </a:rPr>
              <a:t>Quels types de professionnels de la santé publique pourraient faire partie de l’équipe d'</a:t>
            </a:r>
            <a:r>
              <a:rPr lang="fr-FR" noProof="0" dirty="0">
                <a:solidFill>
                  <a:schemeClr val="tx1"/>
                </a:solidFill>
              </a:rPr>
              <a:t>investigation d’une flambée</a:t>
            </a:r>
            <a:r>
              <a:rPr lang="fr-FR" dirty="0">
                <a:solidFill>
                  <a:schemeClr val="tx1"/>
                </a:solidFill>
              </a:rPr>
              <a:t> ?</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solidFill>
                  <a:schemeClr val="tx1"/>
                </a:solidFill>
              </a:rPr>
              <a:t>Remerciez</a:t>
            </a:r>
            <a:r>
              <a:rPr lang="fr-FR" b="1" dirty="0">
                <a:solidFill>
                  <a:schemeClr val="tx1"/>
                </a:solidFill>
              </a:rPr>
              <a:t> </a:t>
            </a:r>
            <a:r>
              <a:rPr lang="fr-FR" dirty="0">
                <a:solidFill>
                  <a:schemeClr val="tx1"/>
                </a:solidFill>
              </a:rPr>
              <a:t>les participants pour leurs réponses.  </a:t>
            </a:r>
            <a:r>
              <a:rPr lang="fr-FR" b="1" dirty="0">
                <a:solidFill>
                  <a:schemeClr val="tx1"/>
                </a:solidFill>
              </a:rPr>
              <a:t>Réponse : </a:t>
            </a:r>
            <a:r>
              <a:rPr lang="fr-FR" i="1" dirty="0">
                <a:solidFill>
                  <a:schemeClr val="tx1"/>
                </a:solidFill>
              </a:rPr>
              <a:t>Épidémiologistes, vétérinaires, spécialistes de l'environnement, experts en lutte antivectorielle, spécialistes de communication de risques, virologues et spécialistes de laboratoire.</a:t>
            </a:r>
            <a:endParaRPr lang="fr-FR" noProof="0"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Posez la question</a:t>
            </a:r>
            <a:r>
              <a:rPr lang="fr-FR" b="1" dirty="0">
                <a:solidFill>
                  <a:schemeClr val="tx1"/>
                </a:solidFill>
              </a:rPr>
              <a:t> :</a:t>
            </a:r>
            <a:r>
              <a:rPr lang="fr-FR" dirty="0">
                <a:solidFill>
                  <a:schemeClr val="tx1"/>
                </a:solidFill>
              </a:rPr>
              <a:t> Quels sont les ministères susceptibles d'être impliqués dans une flambée ?</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solidFill>
                  <a:schemeClr val="tx1"/>
                </a:solidFill>
              </a:rPr>
              <a:t>Remerciez</a:t>
            </a:r>
            <a:r>
              <a:rPr lang="fr-FR" b="1" u="none" noProof="0" dirty="0">
                <a:solidFill>
                  <a:schemeClr val="tx1"/>
                </a:solidFill>
              </a:rPr>
              <a:t> </a:t>
            </a:r>
            <a:r>
              <a:rPr lang="fr-FR" dirty="0">
                <a:solidFill>
                  <a:schemeClr val="tx1"/>
                </a:solidFill>
              </a:rPr>
              <a:t>les participants pour leurs réponses.  </a:t>
            </a:r>
            <a:r>
              <a:rPr lang="fr-FR" b="1" dirty="0">
                <a:solidFill>
                  <a:schemeClr val="tx1"/>
                </a:solidFill>
              </a:rPr>
              <a:t>Réponse :</a:t>
            </a:r>
            <a:r>
              <a:rPr lang="fr-FR" dirty="0">
                <a:solidFill>
                  <a:schemeClr val="tx1"/>
                </a:solidFill>
              </a:rPr>
              <a:t> Cela dépend de la flambée. Il s'agit généralement du ministère de la santé. Il peut s'agir d'autres ministères, tels que ceux de l'agriculture, de l'environnement, etc. </a:t>
            </a:r>
            <a:endParaRPr lang="fr-FR" noProof="0" dirty="0">
              <a:solidFill>
                <a:schemeClr val="tx1"/>
              </a:solidFill>
            </a:endParaRPr>
          </a:p>
          <a:p>
            <a:pPr marL="0" indent="0">
              <a:spcBef>
                <a:spcPts val="1618"/>
              </a:spcBef>
            </a:pPr>
            <a:endParaRPr dirty="0"/>
          </a:p>
        </p:txBody>
      </p:sp>
      <p:sp>
        <p:nvSpPr>
          <p:cNvPr id="334" name="Google Shape;334;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Google Shape;809;p6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10" name="Google Shape;810;p6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pPr>
            <a:endParaRPr lang="fr-FR" b="1" dirty="0"/>
          </a:p>
          <a:p>
            <a:pPr marL="177845" indent="-177845">
              <a:spcBef>
                <a:spcPts val="996"/>
              </a:spcBef>
              <a:buClr>
                <a:schemeClr val="dk1"/>
              </a:buClr>
              <a:buSzPts val="1200"/>
              <a:buFont typeface="Wingdings" panose="05000000000000000000" pitchFamily="2" charset="2"/>
              <a:buChar char="§"/>
            </a:pPr>
            <a:r>
              <a:rPr lang="fr-FR" b="1" i="1" noProof="0" dirty="0">
                <a:latin typeface="Arial"/>
                <a:ea typeface="Arial"/>
                <a:cs typeface="Arial"/>
                <a:sym typeface="Arial"/>
              </a:rPr>
              <a:t>Réponses possibles : </a:t>
            </a:r>
            <a:endParaRPr lang="fr-FR" noProof="0" dirty="0"/>
          </a:p>
          <a:p>
            <a:pPr marL="652099" lvl="1" indent="-177845">
              <a:lnSpc>
                <a:spcPct val="115000"/>
              </a:lnSpc>
              <a:spcBef>
                <a:spcPts val="0"/>
              </a:spcBef>
              <a:buClr>
                <a:schemeClr val="dk1"/>
              </a:buClr>
              <a:buSzPts val="1200"/>
              <a:buFont typeface="Courier New"/>
              <a:buChar char="o"/>
            </a:pPr>
            <a:r>
              <a:rPr lang="fr-FR" b="1" i="1" dirty="0"/>
              <a:t>Pendant l'enquête : </a:t>
            </a:r>
            <a:endParaRPr lang="fr-FR" noProof="0" dirty="0"/>
          </a:p>
          <a:p>
            <a:pPr marL="1126352" lvl="2" indent="-177845">
              <a:lnSpc>
                <a:spcPct val="115000"/>
              </a:lnSpc>
              <a:spcBef>
                <a:spcPts val="0"/>
              </a:spcBef>
              <a:buClr>
                <a:schemeClr val="dk1"/>
              </a:buClr>
              <a:buSzPts val="1200"/>
              <a:buFont typeface="Arial"/>
              <a:buChar char="•"/>
            </a:pPr>
            <a:r>
              <a:rPr lang="fr-FR" b="1" i="1" dirty="0"/>
              <a:t>Communication quotidienne/mise à jour</a:t>
            </a:r>
            <a:endParaRPr lang="fr-FR" noProof="0" dirty="0"/>
          </a:p>
          <a:p>
            <a:pPr marL="1126352" lvl="2" indent="-177845">
              <a:lnSpc>
                <a:spcPct val="115000"/>
              </a:lnSpc>
              <a:spcBef>
                <a:spcPts val="0"/>
              </a:spcBef>
              <a:buClr>
                <a:schemeClr val="dk1"/>
              </a:buClr>
              <a:buSzPts val="1200"/>
              <a:buFont typeface="Arial"/>
              <a:buChar char="•"/>
            </a:pPr>
            <a:r>
              <a:rPr lang="fr-FR" b="1" i="1" dirty="0"/>
              <a:t>Débriefing par l'ensemble de l'équipe à la fin de l'enquête</a:t>
            </a:r>
            <a:endParaRPr lang="fr-FR" noProof="0" dirty="0"/>
          </a:p>
          <a:p>
            <a:pPr marL="652099" lvl="1" indent="-98803">
              <a:lnSpc>
                <a:spcPct val="115000"/>
              </a:lnSpc>
              <a:spcBef>
                <a:spcPts val="0"/>
              </a:spcBef>
              <a:buClr>
                <a:schemeClr val="dk1"/>
              </a:buClr>
              <a:buSzPts val="1200"/>
            </a:pPr>
            <a:endParaRPr lang="fr-FR" b="1" i="1" dirty="0"/>
          </a:p>
          <a:p>
            <a:pPr marL="652099" lvl="1" indent="-177845">
              <a:lnSpc>
                <a:spcPct val="115000"/>
              </a:lnSpc>
              <a:spcBef>
                <a:spcPts val="0"/>
              </a:spcBef>
              <a:buClr>
                <a:schemeClr val="dk1"/>
              </a:buClr>
              <a:buSzPts val="1200"/>
              <a:buFont typeface="Courier New"/>
              <a:buChar char="o"/>
            </a:pPr>
            <a:r>
              <a:rPr lang="fr-FR" b="1" i="1" dirty="0"/>
              <a:t>Pendant la surveillance de routine :</a:t>
            </a:r>
            <a:endParaRPr lang="fr-FR" noProof="0" dirty="0"/>
          </a:p>
          <a:p>
            <a:pPr marL="1126352" lvl="2" indent="-177845">
              <a:lnSpc>
                <a:spcPct val="115000"/>
              </a:lnSpc>
              <a:spcBef>
                <a:spcPts val="0"/>
              </a:spcBef>
              <a:buClr>
                <a:schemeClr val="dk1"/>
              </a:buClr>
              <a:buSzPts val="1200"/>
              <a:buFont typeface="Arial"/>
              <a:buChar char="•"/>
            </a:pPr>
            <a:r>
              <a:rPr lang="fr-FR" b="1" i="1" dirty="0"/>
              <a:t>Rapport à produire conjointement pour le niveau national</a:t>
            </a:r>
            <a:endParaRPr lang="fr-FR" noProof="0" dirty="0"/>
          </a:p>
          <a:p>
            <a:pPr marL="1126352" lvl="2" indent="-177845">
              <a:lnSpc>
                <a:spcPct val="115000"/>
              </a:lnSpc>
              <a:spcBef>
                <a:spcPts val="0"/>
              </a:spcBef>
              <a:buClr>
                <a:schemeClr val="dk1"/>
              </a:buClr>
              <a:buSzPts val="1200"/>
              <a:buFont typeface="Arial"/>
              <a:buChar char="•"/>
            </a:pPr>
            <a:r>
              <a:rPr lang="fr-FR" b="1" i="1" dirty="0"/>
              <a:t>Présenter les résultats lors des réunions régionales mensuelles </a:t>
            </a:r>
            <a:endParaRPr lang="fr-FR" noProof="0" dirty="0"/>
          </a:p>
        </p:txBody>
      </p:sp>
      <p:sp>
        <p:nvSpPr>
          <p:cNvPr id="811" name="Google Shape;811;p6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60</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p6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17" name="Google Shape;817;p6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Demandez à tour de rôle aux groupes ou aux individus de partager leur(s) réponse(s) à cette question.  Il ne faut pas demander à chaque groupe ou individu de répondre à chaque question en raison des contraintes de temps.  Il sera important de gérer le nombre de réponses autorisées afin de rester dans les limites de temps appropriées pour cet exercice.</a:t>
            </a:r>
            <a:endParaRPr lang="fr-FR" noProof="0" dirty="0"/>
          </a:p>
          <a:p>
            <a:pPr marL="0" indent="0">
              <a:spcBef>
                <a:spcPts val="1867"/>
              </a:spcBef>
            </a:pPr>
            <a:endParaRPr lang="fr-FR" b="1" dirty="0"/>
          </a:p>
          <a:p>
            <a:pPr marL="177845" indent="-177845">
              <a:spcBef>
                <a:spcPts val="996"/>
              </a:spcBef>
              <a:buClr>
                <a:schemeClr val="dk1"/>
              </a:buClr>
              <a:buSzPts val="1200"/>
              <a:buFont typeface="Wingdings" panose="05000000000000000000" pitchFamily="2" charset="2"/>
              <a:buChar char="§"/>
            </a:pPr>
            <a:r>
              <a:rPr lang="fr-FR" b="1" i="1" noProof="0" dirty="0">
                <a:latin typeface="Arial"/>
                <a:ea typeface="Arial"/>
                <a:cs typeface="Arial"/>
                <a:sym typeface="Arial"/>
              </a:rPr>
              <a:t>Réponses possibles : </a:t>
            </a:r>
            <a:endParaRPr lang="fr-FR" noProof="0" dirty="0"/>
          </a:p>
          <a:p>
            <a:pPr marL="829944" lvl="1" indent="-355690">
              <a:lnSpc>
                <a:spcPct val="115000"/>
              </a:lnSpc>
              <a:spcBef>
                <a:spcPts val="0"/>
              </a:spcBef>
              <a:buClr>
                <a:schemeClr val="dk1"/>
              </a:buClr>
              <a:buSzPts val="1200"/>
              <a:buFont typeface="Courier New"/>
              <a:buChar char="o"/>
            </a:pPr>
            <a:r>
              <a:rPr lang="fr-FR" b="1" i="1" dirty="0"/>
              <a:t>Former les agents de santé communautaires à la surveillance et a la notification des morsures de chien.</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Sensibiliser le personnel de santé publique à la rage, former le personnel à la surveillance des morsures de chiens.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Sensibiliser la communauté aux morsures de chiens et à la rage, par exemple par des émissions de radio, etc. </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Établir un protocole pour la recherche des contacts et le suivi des personnes et des animaux exposés.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Subventionner le vaccin antirabique pour la prophylaxie post-exposition.</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0"/>
              </a:spcBef>
              <a:buClr>
                <a:schemeClr val="dk1"/>
              </a:buClr>
              <a:buSzPts val="1200"/>
              <a:buFont typeface="Courier New"/>
              <a:buChar char="o"/>
            </a:pPr>
            <a:r>
              <a:rPr lang="fr-FR" b="1" i="1" dirty="0"/>
              <a:t>Encourager la vaccination des chiens par leurs propriétaires.</a:t>
            </a:r>
            <a:endParaRPr lang="fr-FR" noProof="0" dirty="0"/>
          </a:p>
          <a:p>
            <a:pPr marL="829944" lvl="1" indent="-276648">
              <a:lnSpc>
                <a:spcPct val="115000"/>
              </a:lnSpc>
              <a:spcBef>
                <a:spcPts val="0"/>
              </a:spcBef>
              <a:buClr>
                <a:schemeClr val="dk1"/>
              </a:buClr>
              <a:buSzPts val="1200"/>
            </a:pPr>
            <a:endParaRPr lang="fr-FR" b="1" i="1" dirty="0"/>
          </a:p>
          <a:p>
            <a:pPr marL="829944" lvl="1" indent="-355690">
              <a:lnSpc>
                <a:spcPct val="115000"/>
              </a:lnSpc>
              <a:spcBef>
                <a:spcPts val="1245"/>
              </a:spcBef>
              <a:buClr>
                <a:schemeClr val="dk1"/>
              </a:buClr>
              <a:buSzPts val="1200"/>
              <a:buFont typeface="Courier New"/>
              <a:buChar char="o"/>
            </a:pPr>
            <a:r>
              <a:rPr lang="fr-FR" b="1" i="1" dirty="0"/>
              <a:t>Éliminer systématique les chiens errants.</a:t>
            </a:r>
            <a:endParaRPr lang="fr-FR" noProof="0" dirty="0"/>
          </a:p>
        </p:txBody>
      </p:sp>
      <p:sp>
        <p:nvSpPr>
          <p:cNvPr id="818" name="Google Shape;818;p6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61</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p6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24" name="Google Shape;824;p6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fois que les </a:t>
            </a:r>
            <a:r>
              <a:rPr lang="fr-FR" noProof="0" dirty="0"/>
              <a:t>investigateurs</a:t>
            </a:r>
            <a:r>
              <a:rPr lang="fr-FR" dirty="0"/>
              <a:t> ont identifié les cas et qu'ils disposent de données de base d’eux ou sur eux, ils peuvent commencer à les décrire. </a:t>
            </a:r>
            <a:endParaRPr lang="fr-FR" noProof="0" dirty="0"/>
          </a:p>
          <a:p>
            <a:pPr marL="0" indent="0">
              <a:spcBef>
                <a:spcPts val="1618"/>
              </a:spcBef>
            </a:pPr>
            <a:endParaRPr dirty="0"/>
          </a:p>
        </p:txBody>
      </p:sp>
      <p:sp>
        <p:nvSpPr>
          <p:cNvPr id="825" name="Google Shape;825;p6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5"/>
        <p:cNvGrpSpPr/>
        <p:nvPr/>
      </p:nvGrpSpPr>
      <p:grpSpPr>
        <a:xfrm>
          <a:off x="0" y="0"/>
          <a:ext cx="0" cy="0"/>
          <a:chOff x="0" y="0"/>
          <a:chExt cx="0" cy="0"/>
        </a:xfrm>
      </p:grpSpPr>
      <p:sp>
        <p:nvSpPr>
          <p:cNvPr id="836" name="Google Shape;836;p6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37" name="Google Shape;837;p6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étudiants en journalisme apprennent à aborder les cinq questions lorsqu'ils écrivent des articles de presse sur un événement.  Les épidémiologistes utilisent les mêmes cinq questions pour décrire un événement épidémiologique.</a:t>
            </a:r>
          </a:p>
          <a:p>
            <a:pPr marL="177845"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Quelqu'un connaît-il les cinq questions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5 fois. Réponse : </a:t>
            </a:r>
            <a:r>
              <a:rPr lang="fr-FR" i="1" dirty="0"/>
              <a:t>Quoi, qui, quand, où, pourquoi et comment - l'ordre n'a pas d'importance.</a:t>
            </a:r>
            <a:endParaRPr lang="fr-FR" noProof="0" dirty="0"/>
          </a:p>
          <a:p>
            <a:pPr marL="652099" indent="-177845">
              <a:lnSpc>
                <a:spcPct val="115000"/>
              </a:lnSpc>
              <a:spcBef>
                <a:spcPts val="0"/>
              </a:spcBef>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Quelqu'un </a:t>
            </a:r>
            <a:r>
              <a:rPr lang="fr-FR" dirty="0" err="1"/>
              <a:t>sait-il</a:t>
            </a:r>
            <a:r>
              <a:rPr lang="fr-FR" dirty="0"/>
              <a:t> pourquoi les journalistes apprennent ces cinq questions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Les cinq questions fournissent une description complète d'une situation. Si un journaliste omet d'inclure l’une de ces questions, le lecteur manque une partie de l'histoire.</a:t>
            </a:r>
            <a:endParaRPr lang="fr-FR" noProof="0" dirty="0"/>
          </a:p>
          <a:p>
            <a:pPr marL="652099" indent="-177845">
              <a:lnSpc>
                <a:spcPct val="115000"/>
              </a:lnSpc>
              <a:spcBef>
                <a:spcPts val="622"/>
              </a:spcBef>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Quel mot ou expression un épidémiologiste utilise-t-il pour désigner le « Quoi »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i="1" dirty="0"/>
              <a:t>Quoi = Maladie ou caractéristiques cliniques. Il peut s'agir du diagnostic d'une maladie, d'une blessure ou d'un état de santé. Il faut également préciser combien.</a:t>
            </a:r>
            <a:endParaRPr lang="fr-FR" noProof="0" dirty="0"/>
          </a:p>
          <a:p>
            <a:pPr marL="652099" indent="-177845">
              <a:lnSpc>
                <a:spcPct val="115000"/>
              </a:lnSpc>
              <a:spcBef>
                <a:spcPts val="622"/>
              </a:spcBef>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Demandez</a:t>
            </a:r>
            <a:r>
              <a:rPr lang="fr-FR" b="1" dirty="0"/>
              <a:t> : </a:t>
            </a:r>
            <a:r>
              <a:rPr lang="fr-FR" dirty="0"/>
              <a:t>Quel mot ou expression utilisons-nous pour dire « quand »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Remerciez </a:t>
            </a:r>
            <a:r>
              <a:rPr lang="fr-FR" dirty="0"/>
              <a:t>les participants pour leurs réponses. </a:t>
            </a:r>
            <a:r>
              <a:rPr lang="fr-FR" b="1" dirty="0"/>
              <a:t>&lt;CLIQUER&gt; Répondre : </a:t>
            </a:r>
            <a:r>
              <a:rPr lang="fr-FR" i="1" dirty="0"/>
              <a:t>Quand = Temps</a:t>
            </a:r>
            <a:r>
              <a:rPr lang="fr-FR" dirty="0"/>
              <a:t>.</a:t>
            </a:r>
            <a:br>
              <a:rPr lang="fr-FR" dirty="0"/>
            </a:b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Quel mot utilise-t-on pour dire Où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 </a:t>
            </a:r>
            <a:r>
              <a:rPr lang="fr-FR" dirty="0"/>
              <a:t>les participants pour leurs réponses. </a:t>
            </a:r>
            <a:r>
              <a:rPr lang="fr-FR" b="1" dirty="0"/>
              <a:t>&lt;CLIQUER&gt; Répondre : </a:t>
            </a:r>
            <a:r>
              <a:rPr lang="fr-FR" i="1" dirty="0"/>
              <a:t>Où = Lieu.</a:t>
            </a:r>
            <a:endParaRPr lang="fr-FR" noProof="0" dirty="0"/>
          </a:p>
          <a:p>
            <a:pPr marL="652099"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 mot utilise-t-on pour dire « Qui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 </a:t>
            </a:r>
            <a:r>
              <a:rPr lang="fr-FR" dirty="0"/>
              <a:t>les participants pour leurs réponses. </a:t>
            </a:r>
            <a:r>
              <a:rPr lang="fr-FR" b="1" dirty="0"/>
              <a:t>&lt;CLIQUER&gt; Réponse : </a:t>
            </a:r>
            <a:r>
              <a:rPr lang="fr-FR" i="1" dirty="0"/>
              <a:t>Qui = Personne. Cela peut également se référer à des animaux. </a:t>
            </a:r>
            <a:endParaRPr lang="fr-FR" noProof="0" dirty="0"/>
          </a:p>
          <a:p>
            <a:pPr marL="652099"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Quels mots ou expressions utilisons-nous pour expliquer pourquoi ou comment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 </a:t>
            </a:r>
            <a:r>
              <a:rPr lang="fr-FR" dirty="0"/>
              <a:t>les participants pour leurs réponses. </a:t>
            </a:r>
            <a:r>
              <a:rPr lang="fr-FR" b="1" dirty="0"/>
              <a:t>&lt;CLIQUER&gt; Réponse : </a:t>
            </a:r>
            <a:r>
              <a:rPr lang="fr-FR" i="1" dirty="0"/>
              <a:t>Pourquoi ou comment = Agents, facteurs de risque et modes de transmission</a:t>
            </a:r>
            <a:r>
              <a:rPr lang="fr-FR" dirty="0"/>
              <a:t>. </a:t>
            </a:r>
            <a:r>
              <a:rPr lang="fr-FR" b="1" dirty="0"/>
              <a:t>&lt;CLIQUER&gt; 2 fois</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L'épidémiologie descriptive englobe les quatre premières questions, bien que certaines personnes soient plus restrictives et utilisent le terme pour désigner le moment, le lieu et la personne, et non les caractéristiques cliniques. </a:t>
            </a:r>
            <a:r>
              <a:rPr lang="fr-FR" b="1" dirty="0"/>
              <a:t>&lt;CLIQUER&gt;</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L'épidémiologie analytique vise à expliquer le pourquoi et le comment.</a:t>
            </a:r>
            <a:endParaRPr lang="fr-FR" noProof="0" dirty="0"/>
          </a:p>
          <a:p>
            <a:pPr marL="0" indent="0">
              <a:spcBef>
                <a:spcPts val="996"/>
              </a:spcBef>
            </a:pPr>
            <a:endParaRPr dirty="0"/>
          </a:p>
        </p:txBody>
      </p:sp>
      <p:sp>
        <p:nvSpPr>
          <p:cNvPr id="838" name="Google Shape;838;p6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63</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6"/>
        <p:cNvGrpSpPr/>
        <p:nvPr/>
      </p:nvGrpSpPr>
      <p:grpSpPr>
        <a:xfrm>
          <a:off x="0" y="0"/>
          <a:ext cx="0" cy="0"/>
          <a:chOff x="0" y="0"/>
          <a:chExt cx="0" cy="0"/>
        </a:xfrm>
      </p:grpSpPr>
      <p:sp>
        <p:nvSpPr>
          <p:cNvPr id="847" name="Google Shape;847;p6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8" name="Google Shape;848;p6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Passons en revue certaines caractéristiques cliniques.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pourrait être inclus dans la rubrique des caractéristiques cliniques ? </a:t>
            </a:r>
            <a:endParaRPr lang="fr-FR" u="none" noProof="0" dirty="0"/>
          </a:p>
          <a:p>
            <a:pPr marL="177845" indent="-98803">
              <a:lnSpc>
                <a:spcPct val="115000"/>
              </a:lnSpc>
              <a:spcBef>
                <a:spcPts val="1867"/>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i="1" dirty="0"/>
              <a:t>Les puces sont ajoutées à la diapositive par un clic de souris.</a:t>
            </a:r>
            <a:endParaRPr lang="fr-FR" noProof="0" dirty="0"/>
          </a:p>
          <a:p>
            <a:pPr marL="177845" indent="-98803">
              <a:lnSpc>
                <a:spcPct val="115000"/>
              </a:lnSpc>
              <a:spcBef>
                <a:spcPts val="1245"/>
              </a:spcBef>
              <a:buClr>
                <a:schemeClr val="dk1"/>
              </a:buClr>
              <a:buSzPts val="1200"/>
            </a:pPr>
            <a:endParaRPr lang="fr-FR" b="1" i="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 </a:t>
            </a:r>
            <a:r>
              <a:rPr lang="fr-FR" dirty="0"/>
              <a:t>les participants pour leurs réponses. </a:t>
            </a:r>
            <a:r>
              <a:rPr lang="fr-FR" b="1" dirty="0"/>
              <a:t>Réponses suggérées : &lt;CLIQUER&gt; </a:t>
            </a:r>
            <a:r>
              <a:rPr lang="fr-FR" i="1" dirty="0"/>
              <a:t>Les symptômes correspondent à ce que le patient ressent (maux de tête, fièvre, douleurs musculaires) et, dans le cas des animaux, à ce que le propriétaire observe.  Dans le cas des animaux, ce que le propriétaire observe. </a:t>
            </a:r>
            <a:r>
              <a:rPr lang="fr-FR" b="1" dirty="0"/>
              <a:t>&lt;CLIQUER&gt; </a:t>
            </a:r>
            <a:r>
              <a:rPr lang="fr-FR" i="1" dirty="0"/>
              <a:t>Les signes font référence à un résultat objectif de l'examen physique du patient (tension artérielle élevée, fièvre documentée avec une température &gt; 39,0</a:t>
            </a:r>
            <a:r>
              <a:rPr lang="fr-FR" i="1" baseline="30000" dirty="0"/>
              <a:t>o</a:t>
            </a:r>
            <a:r>
              <a:rPr lang="fr-FR" i="1" dirty="0"/>
              <a:t> C, éruption maculaire (plate))</a:t>
            </a:r>
            <a:r>
              <a:rPr lang="fr-FR" b="1" dirty="0"/>
              <a:t>.&lt;CLIQUER&gt; </a:t>
            </a:r>
            <a:r>
              <a:rPr lang="fr-FR" i="1" dirty="0"/>
              <a:t>Laboratoire (peut être considéré comme une information clinique) :</a:t>
            </a:r>
            <a:endParaRPr lang="fr-FR" noProof="0" dirty="0"/>
          </a:p>
          <a:p>
            <a:pPr marL="652099" lvl="1" indent="-177845">
              <a:lnSpc>
                <a:spcPct val="115000"/>
              </a:lnSpc>
              <a:spcBef>
                <a:spcPts val="1245"/>
              </a:spcBef>
              <a:buClr>
                <a:schemeClr val="dk1"/>
              </a:buClr>
              <a:buSzPts val="1200"/>
              <a:buFont typeface="Courier New"/>
              <a:buChar char="o"/>
            </a:pPr>
            <a:r>
              <a:rPr lang="fr-FR" i="1" dirty="0"/>
              <a:t>Résultats permettant un diagnostic définitif (anticorps IgM spécifiques de la rougeole).</a:t>
            </a:r>
            <a:endParaRPr lang="fr-FR" noProof="0" dirty="0"/>
          </a:p>
          <a:p>
            <a:pPr marL="652099" lvl="1" indent="-177845">
              <a:lnSpc>
                <a:spcPct val="115000"/>
              </a:lnSpc>
              <a:spcBef>
                <a:spcPts val="0"/>
              </a:spcBef>
              <a:buClr>
                <a:schemeClr val="dk1"/>
              </a:buClr>
              <a:buSzPts val="1200"/>
              <a:buFont typeface="Courier New"/>
              <a:buChar char="o"/>
            </a:pPr>
            <a:r>
              <a:rPr lang="fr-FR" i="1" dirty="0"/>
              <a:t>Autres résultats de tests cliniques de laboratoire (hématocrite, concentration d'hémoglobine).</a:t>
            </a:r>
            <a:endParaRPr lang="fr-FR" noProof="0" dirty="0"/>
          </a:p>
          <a:p>
            <a:pPr marL="711380" indent="0">
              <a:lnSpc>
                <a:spcPct val="115000"/>
              </a:lnSpc>
              <a:spcBef>
                <a:spcPts val="0"/>
              </a:spcBef>
            </a:pPr>
            <a:r>
              <a:rPr lang="fr-FR" sz="1900" dirty="0">
                <a:latin typeface="Times New Roman"/>
                <a:ea typeface="Times New Roman"/>
                <a:cs typeface="Times New Roman"/>
                <a:sym typeface="Times New Roman"/>
              </a:rPr>
              <a:t> </a:t>
            </a:r>
            <a:endParaRPr dirty="0"/>
          </a:p>
          <a:p>
            <a:pPr marL="0" indent="0">
              <a:spcBef>
                <a:spcPts val="373"/>
              </a:spcBef>
            </a:pPr>
            <a:endParaRPr dirty="0"/>
          </a:p>
        </p:txBody>
      </p:sp>
      <p:sp>
        <p:nvSpPr>
          <p:cNvPr id="849" name="Google Shape;849;p6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p6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5" name="Google Shape;855;p6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Dans un manuscrit publié, les résultats cliniques sont souvent présentés sous la forme d'un tableau de fréquence, comme ici. Ce tableau de fréquence présente les résultats cliniques des personnes participant au pèlerinage du Hajj en Arabie Saoudite qui ont consulté un médecin pour une gastro-entérite aiguë. </a:t>
            </a:r>
            <a:endParaRPr lang="fr-FR" noProof="0" dirty="0"/>
          </a:p>
          <a:p>
            <a:pPr marL="0" indent="0">
              <a:spcBef>
                <a:spcPts val="1618"/>
              </a:spcBef>
            </a:pPr>
            <a:endParaRPr dirty="0"/>
          </a:p>
        </p:txBody>
      </p:sp>
      <p:sp>
        <p:nvSpPr>
          <p:cNvPr id="856" name="Google Shape;856;p6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65</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2"/>
        <p:cNvGrpSpPr/>
        <p:nvPr/>
      </p:nvGrpSpPr>
      <p:grpSpPr>
        <a:xfrm>
          <a:off x="0" y="0"/>
          <a:ext cx="0" cy="0"/>
          <a:chOff x="0" y="0"/>
          <a:chExt cx="0" cy="0"/>
        </a:xfrm>
      </p:grpSpPr>
      <p:sp>
        <p:nvSpPr>
          <p:cNvPr id="863" name="Google Shape;863;p6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64" name="Google Shape;864;p6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manière traditionnelle de résumer une flamb</a:t>
            </a:r>
            <a:r>
              <a:rPr lang="fr-FR" noProof="0" dirty="0"/>
              <a:t>é</a:t>
            </a:r>
            <a:r>
              <a:rPr lang="fr-FR" dirty="0"/>
              <a:t>e en fonction du temps est de tracer une courbe épidémique, appelée « courbe épi » en abrégé. Une courbe épidémique a le temps en abscisse et le nombre de cas en ordonnée.  Une courbe épidémique est dessinée sous la forme d'un histogramme.  Le temps étant considéré comme une variable continue, les colonnes voisines se touchent. </a:t>
            </a:r>
            <a:endParaRPr lang="fr-FR" noProof="0" dirty="0"/>
          </a:p>
          <a:p>
            <a:pPr marL="652099" lvl="1" indent="-177845">
              <a:lnSpc>
                <a:spcPct val="115000"/>
              </a:lnSpc>
              <a:spcBef>
                <a:spcPts val="1245"/>
              </a:spcBef>
              <a:buClr>
                <a:schemeClr val="dk1"/>
              </a:buClr>
              <a:buSzPts val="1200"/>
              <a:buFont typeface="Courier New"/>
              <a:buChar char="o"/>
            </a:pPr>
            <a:r>
              <a:rPr lang="fr-FR" dirty="0"/>
              <a:t>La différence entre un diagramme à barres et un histogramme est que les </a:t>
            </a:r>
            <a:r>
              <a:rPr lang="fr-FR" noProof="0" dirty="0"/>
              <a:t>graphiqu</a:t>
            </a:r>
            <a:r>
              <a:rPr lang="fr-FR" dirty="0"/>
              <a:t>es </a:t>
            </a:r>
            <a:r>
              <a:rPr lang="fr-FR" noProof="0" dirty="0"/>
              <a:t>en</a:t>
            </a:r>
            <a:r>
              <a:rPr lang="fr-FR" dirty="0"/>
              <a:t> barres ont des espaces entre les colonnes, alors que les colonnes adjacentes se touchent dans un histogramme.</a:t>
            </a:r>
            <a:endParaRPr lang="fr-FR" noProof="0" dirty="0"/>
          </a:p>
          <a:p>
            <a:pPr marL="652099" lvl="1" indent="-177845">
              <a:lnSpc>
                <a:spcPct val="115000"/>
              </a:lnSpc>
              <a:spcBef>
                <a:spcPts val="1245"/>
              </a:spcBef>
              <a:buClr>
                <a:schemeClr val="dk1"/>
              </a:buClr>
              <a:buSzPts val="1200"/>
              <a:buFont typeface="Courier New"/>
              <a:buChar char="o"/>
            </a:pPr>
            <a:r>
              <a:rPr lang="fr-FR" dirty="0"/>
              <a:t>L'axe des x (l'axe horizontal) de l'histogramme représente le temps, en particulier l'heure ou la date d'apparition de la maladie.</a:t>
            </a:r>
            <a:endParaRPr lang="fr-FR" noProof="0" dirty="0"/>
          </a:p>
          <a:p>
            <a:pPr marL="652099" lvl="1" indent="-177845">
              <a:lnSpc>
                <a:spcPct val="115000"/>
              </a:lnSpc>
              <a:spcBef>
                <a:spcPts val="1245"/>
              </a:spcBef>
              <a:buClr>
                <a:schemeClr val="dk1"/>
              </a:buClr>
              <a:buSzPts val="1200"/>
              <a:buFont typeface="Courier New"/>
              <a:buChar char="o"/>
            </a:pPr>
            <a:r>
              <a:rPr lang="fr-FR" dirty="0"/>
              <a:t>L'axe des ordonnées (axe vertical) représente le nombre de cas survenus au cours de chaque intervalle de temps.</a:t>
            </a:r>
            <a:endParaRPr lang="fr-FR" noProof="0" dirty="0"/>
          </a:p>
          <a:p>
            <a:pPr marL="829944" lvl="1" indent="-276648">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temps peut être désigné par :</a:t>
            </a:r>
            <a:endParaRPr lang="fr-FR" noProof="0" dirty="0"/>
          </a:p>
          <a:p>
            <a:pPr marL="652099" lvl="1" indent="-177845">
              <a:lnSpc>
                <a:spcPct val="115000"/>
              </a:lnSpc>
              <a:spcBef>
                <a:spcPts val="0"/>
              </a:spcBef>
              <a:buClr>
                <a:schemeClr val="dk1"/>
              </a:buClr>
              <a:buSzPts val="1200"/>
              <a:buFont typeface="Courier New"/>
              <a:buChar char="o"/>
            </a:pPr>
            <a:r>
              <a:rPr lang="fr-FR" dirty="0"/>
              <a:t>Semaines</a:t>
            </a:r>
          </a:p>
          <a:p>
            <a:pPr marL="652099" lvl="1" indent="-177845">
              <a:lnSpc>
                <a:spcPct val="115000"/>
              </a:lnSpc>
              <a:spcBef>
                <a:spcPts val="0"/>
              </a:spcBef>
              <a:buClr>
                <a:schemeClr val="dk1"/>
              </a:buClr>
              <a:buSzPts val="1200"/>
              <a:buFont typeface="Courier New"/>
              <a:buChar char="o"/>
            </a:pPr>
            <a:r>
              <a:rPr lang="fr-FR" dirty="0"/>
              <a:t>Jours</a:t>
            </a:r>
            <a:endParaRPr lang="fr-FR" noProof="0" dirty="0"/>
          </a:p>
          <a:p>
            <a:pPr marL="652099" lvl="1" indent="-177845">
              <a:lnSpc>
                <a:spcPct val="115000"/>
              </a:lnSpc>
              <a:spcBef>
                <a:spcPts val="0"/>
              </a:spcBef>
              <a:buClr>
                <a:schemeClr val="dk1"/>
              </a:buClr>
              <a:buSzPts val="1200"/>
              <a:buFont typeface="Courier New"/>
              <a:buChar char="o"/>
            </a:pPr>
            <a:r>
              <a:rPr lang="fr-FR" dirty="0"/>
              <a:t>Heures si la maladie a une courte période d'incubation</a:t>
            </a:r>
            <a:endParaRPr lang="fr-FR" noProof="0" dirty="0"/>
          </a:p>
          <a:p>
            <a:pPr marL="355690" indent="-276648">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Dans la courbe épidémique illustrée sur la diapositive, la gastro-entérite est causée par le </a:t>
            </a:r>
            <a:r>
              <a:rPr lang="fr-FR" i="1" dirty="0"/>
              <a:t>staphylocoque</a:t>
            </a:r>
            <a:r>
              <a:rPr lang="fr-FR" dirty="0"/>
              <a:t>. Le staphylocoque produit une toxine qui provoque des nausées, des vomissements et des crampes abdominales dans les heures qui suivent la consommation d'un aliment contaminé, de sorte que les intervalles de l'axe X sont des périodes d'une heure. Comme indiqué précédemment, les courbes épidémiques sont un type d'histogramme sans espace entre les catégories de l'axe des x. Les colonnes et les piles de boîtes sont toutes deux représentées. Les colonnes et les piles de boîtes sont acceptables, comme le montre la diapositive.</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Question facultative : Que préférez-vous : des colonnes ou des piles de boîtes ?</a:t>
            </a:r>
            <a:endParaRPr lang="fr-FR" noProof="0" dirty="0"/>
          </a:p>
          <a:p>
            <a:pPr marL="0" indent="0">
              <a:spcBef>
                <a:spcPts val="1618"/>
              </a:spcBef>
            </a:pPr>
            <a:endParaRPr dirty="0"/>
          </a:p>
        </p:txBody>
      </p:sp>
      <p:sp>
        <p:nvSpPr>
          <p:cNvPr id="865" name="Google Shape;865;p6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66</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6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3" name="Google Shape;873;p6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courbe épidémique est tracée en examinant les dates d'apparition. L'axe des x doit commencer quelques jours avant le premier cas de l</a:t>
            </a:r>
            <a:r>
              <a:rPr lang="fr-FR" noProof="0" dirty="0"/>
              <a:t>a flambée </a:t>
            </a:r>
            <a:r>
              <a:rPr lang="fr-FR" dirty="0"/>
              <a:t>épidémique et se terminer un jour ou deux après le dernier cas identifié au cours de l</a:t>
            </a:r>
            <a:r>
              <a:rPr lang="fr-FR" noProof="0" dirty="0"/>
              <a:t>a flambé</a:t>
            </a:r>
            <a:r>
              <a:rPr lang="fr-FR" dirty="0"/>
              <a:t>e.  La première étape consiste à résumer les données en comptant le nombre de cas survenus chaque jour.</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u="sng"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Y a-t-il eu des cas au cours de la période du 1er au 8 octobre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Aucune</a:t>
            </a:r>
            <a:r>
              <a:rPr lang="fr-FR" b="1" i="1" dirty="0"/>
              <a:t>.</a:t>
            </a:r>
            <a:endParaRPr lang="fr-FR" noProof="0" dirty="0"/>
          </a:p>
          <a:p>
            <a:pPr marL="652099"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Combien de cas se sont produits le 9 octobre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Un.</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Pour cette épidémie, quand le premier cas s'est-il produit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9 octobre. </a:t>
            </a:r>
            <a:r>
              <a:rPr lang="fr-FR" b="1" dirty="0"/>
              <a:t>&lt;CLIQUER x 15&gt; </a:t>
            </a:r>
            <a:r>
              <a:rPr lang="fr-FR" i="1" dirty="0"/>
              <a:t>pour afficher les autres réponses sur la diapositive.</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Quand le dernier cas s'est-il produit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25 octobre.</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 est l'intervalle suggéré pour l'axe des x ? En d'autres termes, quand l'axe des x commencerait-il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Ne commencez PAS l'axe des x le premier jour de la flambée. Il faut toujours inclure une période « pré-flambée » ou « pré-épidémique » au début de l'axe des abscisses, afin de voir quand la flambée commence. Dans cet exemple, la période commence au début du mois d'octobre, avant l'apparition des premiers cas, et se poursuit jusqu'à la dernière date pour laquelle des données sont disponibles.</a:t>
            </a:r>
          </a:p>
        </p:txBody>
      </p:sp>
      <p:sp>
        <p:nvSpPr>
          <p:cNvPr id="874" name="Google Shape;874;p6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67</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p6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83" name="Google Shape;883;p6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L'étape suivante de la construction d'une courbe épidémique consiste à déterminer l'étendue de l'axe des Y.  L'axe X de cette courbe épidémique comprend les dates du 1er octobre au 25 octobre.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Quels intervalles suggérez-vous pour l'axe des ordonnées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de la (des) réponse(s). </a:t>
            </a:r>
            <a:r>
              <a:rPr lang="fr-FR" b="1" dirty="0"/>
              <a:t>Réponse : </a:t>
            </a:r>
            <a:r>
              <a:rPr lang="fr-FR" i="1" dirty="0"/>
              <a:t>Le nombre maximum de cas en une journée a été de 13 cas le 15 octobre. L'axe des ordonnées doit être compris entre 0 et 14 ou 15.</a:t>
            </a:r>
            <a:endParaRPr lang="fr-FR" noProof="0" dirty="0"/>
          </a:p>
          <a:p>
            <a:pPr marL="0" indent="0">
              <a:spcBef>
                <a:spcPts val="1618"/>
              </a:spcBef>
            </a:pPr>
            <a:endParaRPr dirty="0"/>
          </a:p>
        </p:txBody>
      </p:sp>
      <p:sp>
        <p:nvSpPr>
          <p:cNvPr id="884" name="Google Shape;884;p6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68</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p6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1" name="Google Shape;891;p6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 graphique a maintenant un axe des x et un axe des y.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Nous devons maintenant ajouter les données.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 type de graphique allez-vous utiliser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L'histogramme.</a:t>
            </a:r>
            <a:endParaRPr lang="fr-FR" noProof="0" dirty="0"/>
          </a:p>
          <a:p>
            <a:pPr marL="0" indent="0">
              <a:spcBef>
                <a:spcPts val="1618"/>
              </a:spcBef>
            </a:pPr>
            <a:endParaRPr dirty="0"/>
          </a:p>
        </p:txBody>
      </p:sp>
      <p:sp>
        <p:nvSpPr>
          <p:cNvPr id="892" name="Google Shape;892;p6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69</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0" name="Google Shape;340;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177845" indent="-177845">
              <a:spcBef>
                <a:spcPts val="1867"/>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 fonction de la taille et de l'organisation d'un district, les membres d'une équipe d'</a:t>
            </a:r>
            <a:r>
              <a:rPr lang="fr-FR" noProof="0" dirty="0"/>
              <a:t>investigation d’une flambée</a:t>
            </a:r>
            <a:r>
              <a:rPr lang="fr-FR" dirty="0"/>
              <a:t> peuvent comprendre un ou plusieurs :</a:t>
            </a:r>
            <a:endParaRPr lang="fr-FR" noProof="0" dirty="0"/>
          </a:p>
          <a:p>
            <a:pPr marL="652099" lvl="1" indent="-177845">
              <a:lnSpc>
                <a:spcPct val="115000"/>
              </a:lnSpc>
              <a:spcBef>
                <a:spcPts val="1245"/>
              </a:spcBef>
              <a:buClr>
                <a:schemeClr val="dk1"/>
              </a:buClr>
              <a:buSzPts val="1200"/>
              <a:buFont typeface="Courier New"/>
              <a:buChar char="o"/>
            </a:pPr>
            <a:r>
              <a:rPr lang="fr-FR" dirty="0"/>
              <a:t>Epidémiologistes</a:t>
            </a:r>
            <a:endParaRPr lang="fr-FR" noProof="0" dirty="0"/>
          </a:p>
          <a:p>
            <a:pPr marL="652099" lvl="1" indent="-177845">
              <a:lnSpc>
                <a:spcPct val="115000"/>
              </a:lnSpc>
              <a:spcBef>
                <a:spcPts val="1245"/>
              </a:spcBef>
              <a:buClr>
                <a:schemeClr val="dk1"/>
              </a:buClr>
              <a:buSzPts val="1200"/>
              <a:buFont typeface="Courier New"/>
              <a:buChar char="o"/>
            </a:pPr>
            <a:r>
              <a:rPr lang="fr-FR" dirty="0"/>
              <a:t>Cliniciens</a:t>
            </a:r>
            <a:endParaRPr lang="fr-FR" noProof="0" dirty="0"/>
          </a:p>
          <a:p>
            <a:pPr marL="652099" lvl="1" indent="-177845">
              <a:lnSpc>
                <a:spcPct val="115000"/>
              </a:lnSpc>
              <a:spcBef>
                <a:spcPts val="1245"/>
              </a:spcBef>
              <a:buClr>
                <a:schemeClr val="dk1"/>
              </a:buClr>
              <a:buSzPts val="1200"/>
              <a:buFont typeface="Courier New"/>
              <a:buChar char="o"/>
            </a:pPr>
            <a:r>
              <a:rPr lang="fr-FR" dirty="0"/>
              <a:t>Techniciens de laboratoire</a:t>
            </a:r>
            <a:endParaRPr lang="fr-FR" noProof="0" dirty="0"/>
          </a:p>
          <a:p>
            <a:pPr marL="652099" lvl="1" indent="-177845">
              <a:lnSpc>
                <a:spcPct val="115000"/>
              </a:lnSpc>
              <a:spcBef>
                <a:spcPts val="1245"/>
              </a:spcBef>
              <a:buClr>
                <a:schemeClr val="dk1"/>
              </a:buClr>
              <a:buSzPts val="1200"/>
              <a:buFont typeface="Courier New"/>
              <a:buChar char="o"/>
            </a:pPr>
            <a:r>
              <a:rPr lang="fr-FR" dirty="0"/>
              <a:t>Les hygiénistes ou les spécialistes de la santé environnementale</a:t>
            </a:r>
            <a:endParaRPr lang="fr-FR" noProof="0" dirty="0"/>
          </a:p>
          <a:p>
            <a:pPr marL="652099" lvl="1" indent="-177845">
              <a:lnSpc>
                <a:spcPct val="115000"/>
              </a:lnSpc>
              <a:spcBef>
                <a:spcPts val="1245"/>
              </a:spcBef>
              <a:buClr>
                <a:schemeClr val="dk1"/>
              </a:buClr>
              <a:buSzPts val="1200"/>
              <a:buFont typeface="Courier New"/>
              <a:buChar char="o"/>
            </a:pPr>
            <a:r>
              <a:rPr lang="fr-FR" dirty="0"/>
              <a:t>Vétérinaires</a:t>
            </a:r>
            <a:endParaRPr lang="fr-FR" noProof="0" dirty="0"/>
          </a:p>
          <a:p>
            <a:pPr marL="652099" lvl="1" indent="-177845">
              <a:lnSpc>
                <a:spcPct val="115000"/>
              </a:lnSpc>
              <a:spcBef>
                <a:spcPts val="1245"/>
              </a:spcBef>
              <a:buClr>
                <a:schemeClr val="dk1"/>
              </a:buClr>
              <a:buSzPts val="1200"/>
              <a:buFont typeface="Courier New"/>
              <a:buChar char="o"/>
            </a:pPr>
            <a:r>
              <a:rPr lang="fr-FR" dirty="0"/>
              <a:t>Agents de santé communautaires</a:t>
            </a:r>
            <a:endParaRPr lang="fr-FR" noProof="0" dirty="0"/>
          </a:p>
          <a:p>
            <a:pPr marL="652099" lvl="1" indent="-177845">
              <a:lnSpc>
                <a:spcPct val="115000"/>
              </a:lnSpc>
              <a:spcBef>
                <a:spcPts val="1245"/>
              </a:spcBef>
              <a:buClr>
                <a:schemeClr val="dk1"/>
              </a:buClr>
              <a:buSzPts val="1200"/>
              <a:buFont typeface="Courier New"/>
              <a:buChar char="o"/>
            </a:pPr>
            <a:r>
              <a:rPr lang="fr-FR" dirty="0"/>
              <a:t>Intervieweurs</a:t>
            </a:r>
            <a:endParaRPr lang="fr-FR" noProof="0" dirty="0"/>
          </a:p>
          <a:p>
            <a:pPr marL="652099" lvl="1" indent="-177845">
              <a:lnSpc>
                <a:spcPct val="115000"/>
              </a:lnSpc>
              <a:spcBef>
                <a:spcPts val="1245"/>
              </a:spcBef>
              <a:buClr>
                <a:schemeClr val="dk1"/>
              </a:buClr>
              <a:buSzPts val="1200"/>
              <a:buFont typeface="Courier New"/>
              <a:buChar char="o"/>
            </a:pPr>
            <a:r>
              <a:rPr lang="fr-FR" dirty="0"/>
              <a:t>Un représentant du gouvernement local</a:t>
            </a:r>
            <a:endParaRPr lang="fr-FR" noProof="0" dirty="0"/>
          </a:p>
          <a:p>
            <a:pPr marL="0" indent="0">
              <a:spcBef>
                <a:spcPts val="2490"/>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Dites</a:t>
            </a:r>
            <a:r>
              <a:rPr lang="fr-FR" b="1" dirty="0"/>
              <a:t> : </a:t>
            </a:r>
            <a:r>
              <a:rPr lang="fr-FR" dirty="0"/>
              <a:t>L'</a:t>
            </a:r>
            <a:r>
              <a:rPr lang="fr-FR" b="1" dirty="0"/>
              <a:t>épidémiologiste </a:t>
            </a:r>
            <a:r>
              <a:rPr lang="fr-FR" dirty="0"/>
              <a:t>doit posséder une expertise dans les différents aspects de</a:t>
            </a:r>
            <a:r>
              <a:rPr lang="fr-FR" noProof="0" dirty="0"/>
              <a:t>s investigations</a:t>
            </a:r>
            <a:r>
              <a:rPr lang="fr-FR" dirty="0"/>
              <a:t> </a:t>
            </a:r>
            <a:r>
              <a:rPr lang="fr-FR" noProof="0" dirty="0"/>
              <a:t>de flambées</a:t>
            </a:r>
            <a:r>
              <a:rPr lang="fr-FR" dirty="0"/>
              <a:t>. Cela va du choix de la conception de l'étude et de l'élaboration du questionnaire à la création d'une base de données et à l'analyse des données. Si l'épidémiologiste n'est pas médecin, un ou plusieurs </a:t>
            </a:r>
            <a:r>
              <a:rPr lang="fr-FR" b="1" dirty="0"/>
              <a:t>cliniciens </a:t>
            </a:r>
            <a:r>
              <a:rPr lang="fr-FR" dirty="0"/>
              <a:t>peuvent être nécessaires pour identifier et diagnostiquer les cas supplémentaires, et fournir ou orienter les patients vers un traitement.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Un </a:t>
            </a:r>
            <a:r>
              <a:rPr lang="fr-FR" b="1" dirty="0"/>
              <a:t>technicien de laboratoire </a:t>
            </a:r>
            <a:r>
              <a:rPr lang="fr-FR" dirty="0"/>
              <a:t>peut aider à la collecte, à l'expédition et à l'analyse des échantillons au laboratoire de santé publique pour la vérification du diagnostic et des sous-types d'agents pathogènes afin d'affiner la définition de cas.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Les vétérinaires </a:t>
            </a:r>
            <a:r>
              <a:rPr lang="fr-FR" dirty="0"/>
              <a:t>ou le </a:t>
            </a:r>
            <a:r>
              <a:rPr lang="fr-FR" b="1" dirty="0"/>
              <a:t>personnel vétérinaire </a:t>
            </a:r>
            <a:r>
              <a:rPr lang="fr-FR" dirty="0"/>
              <a:t>doivent être inclus dans l'équipe si la maladie suspectée est zoonotique, et une surveillance doit être exercée pour identifier les cas potentiels chez les animaux domestiques et les animaux sauvages.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Les hygiénistes </a:t>
            </a:r>
            <a:r>
              <a:rPr lang="fr-FR" dirty="0"/>
              <a:t>ou les </a:t>
            </a:r>
            <a:r>
              <a:rPr lang="fr-FR" b="1" dirty="0"/>
              <a:t>spécialistes de la santé environnementale </a:t>
            </a:r>
            <a:r>
              <a:rPr lang="fr-FR" dirty="0"/>
              <a:t>peuvent contribuer à l'inspection des installations de préparation des aliments, à la formation des personnes chargées de manipuler les aliments, à l'évaluation de la qualité de l'eau, à la collecte de spécimens alimentaires et environnementaux et à l'éducation pour la santé.</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Les agents de santé communautaires </a:t>
            </a:r>
            <a:r>
              <a:rPr lang="fr-FR" dirty="0"/>
              <a:t>(ASC) et les agents de santé animale communautaires (ASA) peuvent être des ambassadeurs importants pour présenter l'équipe aux chefs de la communauté, pour aider à la traduction, aux vaccins, aux thérapies prophylactiques, à la collecte d'échantillons cliniques ou aux entretiens avec les malades.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Les intervieweurs </a:t>
            </a:r>
            <a:r>
              <a:rPr lang="fr-FR" dirty="0"/>
              <a:t>collectent des données, soit en personne, soit par téléphone. Il peut s'agir du personnel des structures sanitaires, des ASC et des étudiants en médecine ou en santé publique.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Selon les circonstances (lieu, sensibilité politique, etc.), l'équipe pourrait également comprendre :</a:t>
            </a:r>
            <a:endParaRPr lang="fr-FR" noProof="0" dirty="0"/>
          </a:p>
          <a:p>
            <a:pPr marL="652099" lvl="1" indent="-177845">
              <a:lnSpc>
                <a:spcPct val="115000"/>
              </a:lnSpc>
              <a:spcBef>
                <a:spcPts val="1245"/>
              </a:spcBef>
              <a:buClr>
                <a:schemeClr val="dk1"/>
              </a:buClr>
              <a:buSzPts val="1200"/>
              <a:buFont typeface="Courier New"/>
              <a:buChar char="o"/>
            </a:pPr>
            <a:r>
              <a:rPr lang="fr-FR" b="1" dirty="0"/>
              <a:t>chauffeurs </a:t>
            </a:r>
            <a:r>
              <a:rPr lang="fr-FR" dirty="0"/>
              <a:t>et </a:t>
            </a:r>
            <a:r>
              <a:rPr lang="fr-FR" b="1" dirty="0"/>
              <a:t>traducteurs</a:t>
            </a:r>
            <a:endParaRPr lang="fr-FR" dirty="0"/>
          </a:p>
          <a:p>
            <a:pPr marL="652099" lvl="1" indent="-177845">
              <a:lnSpc>
                <a:spcPct val="115000"/>
              </a:lnSpc>
              <a:spcBef>
                <a:spcPts val="1245"/>
              </a:spcBef>
              <a:buClr>
                <a:schemeClr val="dk1"/>
              </a:buClr>
              <a:buSzPts val="1200"/>
              <a:buFont typeface="Courier New"/>
              <a:buChar char="o"/>
            </a:pPr>
            <a:r>
              <a:rPr lang="fr-FR" b="1" dirty="0"/>
              <a:t>statisticien ou gestionnaire de données</a:t>
            </a:r>
            <a:r>
              <a:rPr lang="fr-FR" dirty="0"/>
              <a:t>, en particulier pour les flambées de grande taille où de nombreuses données seront collectées</a:t>
            </a:r>
            <a:endParaRPr lang="fr-FR" noProof="0" dirty="0"/>
          </a:p>
          <a:p>
            <a:pPr marL="652099" lvl="1" indent="-177845">
              <a:lnSpc>
                <a:spcPct val="115000"/>
              </a:lnSpc>
              <a:spcBef>
                <a:spcPts val="1245"/>
              </a:spcBef>
              <a:buClr>
                <a:schemeClr val="dk1"/>
              </a:buClr>
              <a:buSzPts val="1200"/>
              <a:buFont typeface="Courier New"/>
              <a:buChar char="o"/>
            </a:pPr>
            <a:r>
              <a:rPr lang="fr-FR" b="1" dirty="0"/>
              <a:t>spécialiste de la communication en matière de santé et de risques</a:t>
            </a:r>
            <a:r>
              <a:rPr lang="fr-FR" dirty="0"/>
              <a:t>, en particulier pour les épidémies politiquement sensibles (peut agir en tant que porte-parole)</a:t>
            </a:r>
            <a:endParaRPr lang="fr-FR" noProof="0" dirty="0"/>
          </a:p>
          <a:p>
            <a:pPr marL="652099" lvl="1" indent="-177845">
              <a:lnSpc>
                <a:spcPct val="115000"/>
              </a:lnSpc>
              <a:spcBef>
                <a:spcPts val="1245"/>
              </a:spcBef>
              <a:buClr>
                <a:schemeClr val="dk1"/>
              </a:buClr>
              <a:buSzPts val="1200"/>
              <a:buFont typeface="Courier New"/>
              <a:buChar char="o"/>
            </a:pPr>
            <a:r>
              <a:rPr lang="fr-FR" b="1" dirty="0"/>
              <a:t>un spécialiste de l'éducation en santé</a:t>
            </a:r>
            <a:r>
              <a:rPr lang="fr-FR" dirty="0"/>
              <a:t>, chargé de travailler avec la communauté sur des actions de contrôle/prévention telles que le lavage des mains</a:t>
            </a:r>
            <a:endParaRPr lang="fr-FR" noProof="0" dirty="0"/>
          </a:p>
          <a:p>
            <a:pPr marL="652099" lvl="1" indent="-177845">
              <a:lnSpc>
                <a:spcPct val="115000"/>
              </a:lnSpc>
              <a:spcBef>
                <a:spcPts val="1245"/>
              </a:spcBef>
              <a:buClr>
                <a:schemeClr val="dk1"/>
              </a:buClr>
              <a:buSzPts val="1200"/>
              <a:buFont typeface="Courier New"/>
              <a:buChar char="o"/>
            </a:pPr>
            <a:r>
              <a:rPr lang="fr-FR" b="1" dirty="0"/>
              <a:t>fonctionnaire de l'administration locale</a:t>
            </a:r>
            <a:endParaRPr lang="fr-FR" dirty="0"/>
          </a:p>
          <a:p>
            <a:pPr marL="652099" lvl="1" indent="-177845">
              <a:lnSpc>
                <a:spcPct val="115000"/>
              </a:lnSpc>
              <a:spcBef>
                <a:spcPts val="1245"/>
              </a:spcBef>
              <a:buClr>
                <a:schemeClr val="dk1"/>
              </a:buClr>
              <a:buSzPts val="1200"/>
              <a:buFont typeface="Courier New"/>
              <a:buChar char="o"/>
            </a:pPr>
            <a:r>
              <a:rPr lang="fr-FR" b="1" dirty="0"/>
              <a:t>le personnel de sécurité </a:t>
            </a:r>
            <a:r>
              <a:rPr lang="fr-FR" dirty="0"/>
              <a:t>pour une enquête dans une zone instable</a:t>
            </a:r>
            <a:endParaRPr lang="fr-FR" noProof="0" dirty="0"/>
          </a:p>
          <a:p>
            <a:pPr marL="0" indent="0">
              <a:spcBef>
                <a:spcPts val="1618"/>
              </a:spcBef>
            </a:pP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Une personne doit être désignée comme </a:t>
            </a:r>
            <a:r>
              <a:rPr lang="fr-FR" b="1" dirty="0"/>
              <a:t>chef d'équipe</a:t>
            </a:r>
            <a:r>
              <a:rPr lang="fr-FR" dirty="0"/>
              <a:t>. Si plusieurs secteurs sont concernés, il peut y avoir des </a:t>
            </a:r>
            <a:r>
              <a:rPr lang="fr-FR" b="1" dirty="0"/>
              <a:t>chefs d'équipe conjoints. </a:t>
            </a:r>
            <a:r>
              <a:rPr lang="fr-FR" dirty="0"/>
              <a:t>Le </a:t>
            </a:r>
            <a:r>
              <a:rPr lang="fr-FR" b="1" dirty="0"/>
              <a:t>chef d'équipe </a:t>
            </a:r>
            <a:r>
              <a:rPr lang="fr-FR" dirty="0"/>
              <a:t>doit avoir de l'expérience en investigation de flambées et en épidémiologie de santé publique. </a:t>
            </a:r>
            <a:r>
              <a:rPr lang="fr-FR" b="1" dirty="0"/>
              <a:t>Le chef d'équipe </a:t>
            </a:r>
            <a:r>
              <a:rPr lang="fr-FR" dirty="0"/>
              <a:t>devra :</a:t>
            </a:r>
            <a:endParaRPr lang="fr-FR" noProof="0" dirty="0"/>
          </a:p>
          <a:p>
            <a:pPr marL="652099" lvl="1" indent="-177845">
              <a:lnSpc>
                <a:spcPct val="115000"/>
              </a:lnSpc>
              <a:spcBef>
                <a:spcPts val="1245"/>
              </a:spcBef>
              <a:buClr>
                <a:schemeClr val="dk1"/>
              </a:buClr>
              <a:buSzPts val="1200"/>
              <a:buFont typeface="Courier New"/>
              <a:buChar char="o"/>
            </a:pPr>
            <a:r>
              <a:rPr lang="fr-FR" dirty="0"/>
              <a:t>Élaborer le plan d</a:t>
            </a:r>
            <a:r>
              <a:rPr lang="fr-FR" noProof="0" dirty="0"/>
              <a:t>e l’investigation</a:t>
            </a:r>
          </a:p>
          <a:p>
            <a:pPr marL="652099" lvl="1" indent="-177845">
              <a:lnSpc>
                <a:spcPct val="115000"/>
              </a:lnSpc>
              <a:spcBef>
                <a:spcPts val="1245"/>
              </a:spcBef>
              <a:buClr>
                <a:schemeClr val="dk1"/>
              </a:buClr>
              <a:buSzPts val="1200"/>
              <a:buFont typeface="Courier New"/>
              <a:buChar char="o"/>
            </a:pPr>
            <a:r>
              <a:rPr lang="fr-FR" dirty="0"/>
              <a:t>Attribuer des rôles et des responsabilités aux membres de l'équipe</a:t>
            </a:r>
            <a:endParaRPr lang="fr-FR" noProof="0" dirty="0"/>
          </a:p>
          <a:p>
            <a:pPr marL="652099" lvl="1" indent="-177845">
              <a:lnSpc>
                <a:spcPct val="115000"/>
              </a:lnSpc>
              <a:spcBef>
                <a:spcPts val="1245"/>
              </a:spcBef>
              <a:buClr>
                <a:schemeClr val="dk1"/>
              </a:buClr>
              <a:buSzPts val="1200"/>
              <a:buFont typeface="Courier New"/>
              <a:buChar char="o"/>
            </a:pPr>
            <a:r>
              <a:rPr lang="fr-FR" dirty="0"/>
              <a:t>Contactez le réseau de laboratoires de santé publique pour connaître le plan des tests de diagnostic, la stratégie et la méthode appropriées pour collecter les échantillons et tout équipement nécessaire, y compris les équipements de protection individuelle (EPI) tels que les gants, les masques, les lunettes de protection ou les désinfectants pour protéger les travailleurs de la santé.</a:t>
            </a:r>
            <a:endParaRPr lang="fr-FR" noProof="0" dirty="0"/>
          </a:p>
          <a:p>
            <a:pPr marL="652099" lvl="1" indent="-98803">
              <a:lnSpc>
                <a:spcPct val="115000"/>
              </a:lnSpc>
              <a:spcBef>
                <a:spcPts val="1245"/>
              </a:spcBef>
              <a:buClr>
                <a:schemeClr val="dk1"/>
              </a:buClr>
              <a:buSzPts val="1200"/>
            </a:pPr>
            <a:endParaRPr b="1" u="sng" dirty="0"/>
          </a:p>
          <a:p>
            <a:pPr marL="0" indent="0">
              <a:spcBef>
                <a:spcPts val="1618"/>
              </a:spcBef>
            </a:pPr>
            <a:endParaRPr dirty="0"/>
          </a:p>
        </p:txBody>
      </p:sp>
      <p:sp>
        <p:nvSpPr>
          <p:cNvPr id="341" name="Google Shape;341;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p7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8" name="Google Shape;898;p7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diapositive montre le graphique avec les données sous forme d'histogramme.</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manque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a:t>
            </a:r>
            <a:r>
              <a:rPr lang="fr-FR" dirty="0"/>
              <a:t> Libellés des axes, titre du tableau.</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 </a:t>
            </a:r>
            <a:r>
              <a:rPr lang="fr-FR" dirty="0"/>
              <a:t>Quelles étiquettes recommanderiez-vous pour les axes des y et des x ? </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i="1" dirty="0"/>
              <a:t>La réponse se trouve sur la diapositive suivante.</a:t>
            </a:r>
            <a:endParaRPr lang="fr-FR" noProof="0" dirty="0"/>
          </a:p>
          <a:p>
            <a:pPr marL="0" indent="0">
              <a:spcBef>
                <a:spcPts val="996"/>
              </a:spcBef>
            </a:pPr>
            <a:endParaRPr dirty="0"/>
          </a:p>
        </p:txBody>
      </p:sp>
      <p:sp>
        <p:nvSpPr>
          <p:cNvPr id="899" name="Google Shape;899;p7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70</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4"/>
        <p:cNvGrpSpPr/>
        <p:nvPr/>
      </p:nvGrpSpPr>
      <p:grpSpPr>
        <a:xfrm>
          <a:off x="0" y="0"/>
          <a:ext cx="0" cy="0"/>
          <a:chOff x="0" y="0"/>
          <a:chExt cx="0" cy="0"/>
        </a:xfrm>
      </p:grpSpPr>
      <p:sp>
        <p:nvSpPr>
          <p:cNvPr id="905" name="Google Shape;905;p7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06" name="Google Shape;906;p7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  libellé</a:t>
            </a:r>
            <a:r>
              <a:rPr lang="fr-FR" noProof="0" dirty="0"/>
              <a:t> </a:t>
            </a:r>
            <a:r>
              <a:rPr lang="fr-FR" dirty="0"/>
              <a:t>recommandé pour l'axe des x est la date d'apparition et </a:t>
            </a:r>
            <a:r>
              <a:rPr lang="fr-FR" noProof="0" dirty="0"/>
              <a:t>un libellé </a:t>
            </a:r>
            <a:r>
              <a:rPr lang="fr-FR" dirty="0"/>
              <a:t>recommandé pour l'axe des y est le nombre de cas. </a:t>
            </a:r>
            <a:r>
              <a:rPr lang="fr-FR" b="1" dirty="0"/>
              <a:t>&lt;CLIQUER&gt; </a:t>
            </a:r>
            <a:r>
              <a:rPr lang="fr-FR" dirty="0"/>
              <a:t>Enfin, nous devons ajouter un titre. Chaque graphique doit avoir un titre qui inclut la mesure, le problème de santé, le lieu et l'heure.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Quel titre proposeriez-vous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CLIQUER&gt; </a:t>
            </a:r>
            <a:r>
              <a:rPr lang="fr-FR" dirty="0"/>
              <a:t>à la diapositive suivante contenant un titre.</a:t>
            </a:r>
            <a:endParaRPr lang="fr-FR" noProof="0" dirty="0"/>
          </a:p>
        </p:txBody>
      </p:sp>
      <p:sp>
        <p:nvSpPr>
          <p:cNvPr id="907" name="Google Shape;907;p7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71</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g342693f771d_0_2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14" name="Google Shape;914;g342693f771d_0_217: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pPr>
            <a:r>
              <a:rPr lang="fr-FR" b="1" noProof="0" dirty="0"/>
              <a:t>Notes de l'instructeur :</a:t>
            </a:r>
            <a:endParaRPr lang="fr-FR" noProof="0" dirty="0"/>
          </a:p>
          <a:p>
            <a:pPr marL="0" indent="0">
              <a:spcBef>
                <a:spcPts val="1867"/>
              </a:spcBef>
              <a:buClr>
                <a:schemeClr val="dk1"/>
              </a:buClr>
            </a:pPr>
            <a:endParaRPr lang="fr-FR" b="1" noProof="0"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La diapositive montre à quoi devraient ressembler les courbes épidémiques :</a:t>
            </a:r>
          </a:p>
          <a:p>
            <a:pPr marL="652099" lvl="1" indent="-177845">
              <a:lnSpc>
                <a:spcPct val="115000"/>
              </a:lnSpc>
              <a:spcBef>
                <a:spcPts val="1245"/>
              </a:spcBef>
              <a:buClr>
                <a:schemeClr val="dk1"/>
              </a:buClr>
              <a:buSzPts val="1200"/>
              <a:buFont typeface="Courier New"/>
              <a:buChar char="o"/>
            </a:pPr>
            <a:r>
              <a:rPr lang="fr-FR" noProof="0" dirty="0"/>
              <a:t>Histogramme.</a:t>
            </a:r>
          </a:p>
          <a:p>
            <a:pPr marL="652099" lvl="1" indent="-177845">
              <a:lnSpc>
                <a:spcPct val="115000"/>
              </a:lnSpc>
              <a:spcBef>
                <a:spcPts val="0"/>
              </a:spcBef>
              <a:buClr>
                <a:schemeClr val="dk1"/>
              </a:buClr>
              <a:buSzPts val="1200"/>
              <a:buFont typeface="Courier New"/>
              <a:buChar char="o"/>
            </a:pPr>
            <a:r>
              <a:rPr lang="fr-FR" noProof="0" dirty="0"/>
              <a:t>L'axe des x correspond à la période pré-épidémique.</a:t>
            </a:r>
          </a:p>
          <a:p>
            <a:pPr marL="652099" lvl="1" indent="-177845">
              <a:lnSpc>
                <a:spcPct val="115000"/>
              </a:lnSpc>
              <a:spcBef>
                <a:spcPts val="0"/>
              </a:spcBef>
              <a:buClr>
                <a:schemeClr val="dk1"/>
              </a:buClr>
              <a:buSzPts val="1200"/>
              <a:buFont typeface="Courier New"/>
              <a:buChar char="o"/>
            </a:pPr>
            <a:r>
              <a:rPr lang="fr-FR" noProof="0" dirty="0"/>
              <a:t>Sur l'axe des y, de zéro à une valeur légèrement supérieure à la plus grande.</a:t>
            </a:r>
          </a:p>
          <a:p>
            <a:pPr marL="652099" lvl="1" indent="-177845">
              <a:lnSpc>
                <a:spcPct val="115000"/>
              </a:lnSpc>
              <a:spcBef>
                <a:spcPts val="0"/>
              </a:spcBef>
              <a:buClr>
                <a:schemeClr val="dk1"/>
              </a:buClr>
              <a:buSzPts val="1200"/>
              <a:buFont typeface="Courier New"/>
              <a:buChar char="o"/>
            </a:pPr>
            <a:r>
              <a:rPr lang="fr-FR" noProof="0" dirty="0"/>
              <a:t>Étiquettes pour les deux axes.</a:t>
            </a:r>
          </a:p>
          <a:p>
            <a:pPr marL="652099" lvl="1" indent="-177845">
              <a:lnSpc>
                <a:spcPct val="115000"/>
              </a:lnSpc>
              <a:spcBef>
                <a:spcPts val="0"/>
              </a:spcBef>
              <a:buClr>
                <a:schemeClr val="dk1"/>
              </a:buClr>
              <a:buSzPts val="1200"/>
              <a:buFont typeface="Courier New"/>
              <a:buChar char="o"/>
            </a:pPr>
            <a:r>
              <a:rPr lang="fr-FR" noProof="0" dirty="0"/>
              <a:t>Titre avec la mesure (numéro), la maladie (Maladie X), le lieu (District Y) et le temps(Octobre 2019).</a:t>
            </a:r>
          </a:p>
          <a:p>
            <a:pPr marL="355690" indent="-276648">
              <a:lnSpc>
                <a:spcPct val="115000"/>
              </a:lnSpc>
              <a:spcBef>
                <a:spcPts val="0"/>
              </a:spcBef>
              <a:buClr>
                <a:schemeClr val="dk1"/>
              </a:buClr>
              <a:buSzPts val="1200"/>
            </a:pPr>
            <a:endParaRPr lang="fr-FR" noProof="0" dirty="0"/>
          </a:p>
          <a:p>
            <a:pPr marL="177845" indent="-177845">
              <a:lnSpc>
                <a:spcPct val="115000"/>
              </a:lnSpc>
              <a:spcBef>
                <a:spcPts val="2490"/>
              </a:spcBef>
              <a:buClr>
                <a:schemeClr val="dk1"/>
              </a:buClr>
              <a:buSzPts val="1200"/>
              <a:buFont typeface="Wingdings" panose="05000000000000000000" pitchFamily="2" charset="2"/>
              <a:buChar char="§"/>
            </a:pPr>
            <a:r>
              <a:rPr lang="fr-FR" b="1" u="sng" noProof="0" dirty="0"/>
              <a:t>Posez la question</a:t>
            </a:r>
            <a:r>
              <a:rPr lang="fr-FR" b="1" u="none" noProof="0" dirty="0"/>
              <a:t> : </a:t>
            </a:r>
            <a:r>
              <a:rPr lang="fr-FR" noProof="0" dirty="0"/>
              <a:t>Avez-vous des questions sur la construction d'une courbe </a:t>
            </a:r>
            <a:r>
              <a:rPr lang="fr-FR" u="none" noProof="0" dirty="0"/>
              <a:t>épidémique ? </a:t>
            </a:r>
          </a:p>
          <a:p>
            <a:pPr marL="256887" indent="-177845">
              <a:lnSpc>
                <a:spcPct val="115000"/>
              </a:lnSpc>
              <a:spcBef>
                <a:spcPts val="1867"/>
              </a:spcBef>
              <a:buClr>
                <a:schemeClr val="dk1"/>
              </a:buClr>
              <a:buSzPts val="1200"/>
              <a:buFont typeface="Wingdings" panose="05000000000000000000" pitchFamily="2" charset="2"/>
              <a:buChar char="§"/>
            </a:pPr>
            <a:endParaRPr lang="fr-FR" u="sng" noProof="0"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Répondez</a:t>
            </a:r>
            <a:r>
              <a:rPr lang="fr-FR" b="0" u="none" noProof="0" dirty="0"/>
              <a:t> aux </a:t>
            </a:r>
            <a:r>
              <a:rPr lang="fr-FR" noProof="0" dirty="0"/>
              <a:t>questions. </a:t>
            </a:r>
          </a:p>
          <a:p>
            <a:pPr marL="0" indent="0">
              <a:spcBef>
                <a:spcPts val="996"/>
              </a:spcBef>
            </a:pPr>
            <a:endParaRPr b="1" dirty="0">
              <a:highlight>
                <a:srgbClr val="FFFF00"/>
              </a:highlight>
            </a:endParaRPr>
          </a:p>
        </p:txBody>
      </p:sp>
      <p:sp>
        <p:nvSpPr>
          <p:cNvPr id="915" name="Google Shape;915;g342693f771d_0_217: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72</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0"/>
        <p:cNvGrpSpPr/>
        <p:nvPr/>
      </p:nvGrpSpPr>
      <p:grpSpPr>
        <a:xfrm>
          <a:off x="0" y="0"/>
          <a:ext cx="0" cy="0"/>
          <a:chOff x="0" y="0"/>
          <a:chExt cx="0" cy="0"/>
        </a:xfrm>
      </p:grpSpPr>
      <p:sp>
        <p:nvSpPr>
          <p:cNvPr id="921" name="Google Shape;921;p7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22" name="Google Shape;922;p7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Maintenant que nous avons consacré tout ce temps et tous ces efforts à la construction d'une courbe épidémique, quelle est la valeur d'une courbe épidémique ? Que pouvons-nous en apprendre ? </a:t>
            </a:r>
            <a:endParaRPr lang="fr-FR" noProof="0" dirty="0"/>
          </a:p>
          <a:p>
            <a:pPr marL="177845" indent="-98803">
              <a:lnSpc>
                <a:spcPct val="115000"/>
              </a:lnSpc>
              <a:spcBef>
                <a:spcPts val="1867"/>
              </a:spcBef>
              <a:buClr>
                <a:schemeClr val="dk1"/>
              </a:buClr>
              <a:buSzPts val="1200"/>
            </a:pPr>
            <a:endParaRPr lang="fr-FR" i="1" dirty="0"/>
          </a:p>
          <a:p>
            <a:pPr marL="177845" indent="-177845">
              <a:lnSpc>
                <a:spcPct val="115000"/>
              </a:lnSpc>
              <a:spcBef>
                <a:spcPts val="1867"/>
              </a:spcBef>
              <a:buClr>
                <a:schemeClr val="dk1"/>
              </a:buClr>
              <a:buSzPts val="1200"/>
              <a:buFont typeface="Noto Sans Symbols"/>
              <a:buChar char="❖"/>
            </a:pPr>
            <a:r>
              <a:rPr lang="fr-FR" b="1" i="1" dirty="0"/>
              <a:t>Sollicitez quelques réponses, puis passez à la diapositive suivante.</a:t>
            </a:r>
            <a:endParaRPr lang="fr-FR" noProof="0" dirty="0"/>
          </a:p>
          <a:p>
            <a:pPr marL="0" indent="0">
              <a:spcBef>
                <a:spcPts val="996"/>
              </a:spcBef>
            </a:pPr>
            <a:endParaRPr dirty="0"/>
          </a:p>
        </p:txBody>
      </p:sp>
      <p:sp>
        <p:nvSpPr>
          <p:cNvPr id="923" name="Google Shape;923;p7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73</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p7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29" name="Google Shape;929;p7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tout d'abord, une courbe épidémique nous indique l'ampleur de l</a:t>
            </a:r>
            <a:r>
              <a:rPr lang="fr-FR" noProof="0" dirty="0"/>
              <a:t>a flambée </a:t>
            </a:r>
            <a:r>
              <a:rPr lang="fr-FR" dirty="0"/>
              <a:t>épidémique, c'est-à-dire le nombre de personnes touchées. Certaines courbes épidémiques ne montrent que quelques cas, tandis que d'autres indiquent des centaines, voire des milliers de cas.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L'ampleur de l'épidémie ou le nombre de personnes touchées est évident. Quel district a enregistré le plus grand nombre de cas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District A.</a:t>
            </a:r>
            <a:endParaRPr lang="fr-FR" noProof="0" dirty="0"/>
          </a:p>
          <a:p>
            <a:pPr marL="0" indent="0">
              <a:spcBef>
                <a:spcPts val="1618"/>
              </a:spcBef>
            </a:pPr>
            <a:endParaRPr dirty="0"/>
          </a:p>
        </p:txBody>
      </p:sp>
      <p:sp>
        <p:nvSpPr>
          <p:cNvPr id="930" name="Google Shape;930;p7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74</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p7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39" name="Google Shape;939;p7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autre utilisation des courbes épidémiques consiste à déterminer où nous en sommes dans l'évolution de l'épidémie. Sommes-nous en phase ascendante, avec davantage de cas chaque jour, ou en phase descendante, ou encore l'épidémie est-elle pratiquement terminée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Examinez la courbe épidémique. Si nous étions aujourd'hui le 16 octobre, vous attendriez-vous à ce que d'autres cas surviennent, ou l'épidémie semble-t-elle terminée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 nombre de cas a augmenté chaque jour au cours des deux derniers jours, les enquêteurs doivent donc s'attendre à ce qu'il y ait davantage de cas aujourd'hui.</a:t>
            </a:r>
            <a:endParaRPr lang="fr-FR" noProof="0" dirty="0"/>
          </a:p>
          <a:p>
            <a:pPr marL="0" indent="0">
              <a:spcBef>
                <a:spcPts val="1618"/>
              </a:spcBef>
            </a:pPr>
            <a:endParaRPr dirty="0"/>
          </a:p>
        </p:txBody>
      </p:sp>
      <p:sp>
        <p:nvSpPr>
          <p:cNvPr id="940" name="Google Shape;940;p7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75</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p7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48" name="Google Shape;948;p7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buClr>
                <a:schemeClr val="dk1"/>
              </a:buClr>
              <a:buSzPts val="1200"/>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Supposons que nous soyons aujourd'hui le 26</a:t>
            </a:r>
            <a:r>
              <a:rPr lang="fr-FR" baseline="30000" dirty="0"/>
              <a:t>th</a:t>
            </a:r>
            <a:r>
              <a:rPr lang="fr-FR" dirty="0"/>
              <a:t> d'octobre. Où en sommes-nous dans l'évolution de l'épidémie ? Vous attendez-vous à ce qu'il y ait beaucoup plus de cas aujourd'hui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Nous sommes à la fin de l'épidémie. Le pic de l'épidémie a été atteint il y a 11 jours et il n'y a eu qu'un seul ou aucun cas. Quelques cas supplémentaires peuvent encore se produire, comme des cas secondaires ou des cas à longue période d'incubation, mais on ne s'attend pas à ce qu'il y en ait beaucoup.</a:t>
            </a:r>
            <a:endParaRPr lang="fr-FR" noProof="0" dirty="0"/>
          </a:p>
          <a:p>
            <a:pPr marL="0" indent="0">
              <a:spcBef>
                <a:spcPts val="1618"/>
              </a:spcBef>
            </a:pPr>
            <a:endParaRPr dirty="0"/>
          </a:p>
        </p:txBody>
      </p:sp>
      <p:sp>
        <p:nvSpPr>
          <p:cNvPr id="949" name="Google Shape;949;p7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76</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4"/>
        <p:cNvGrpSpPr/>
        <p:nvPr/>
      </p:nvGrpSpPr>
      <p:grpSpPr>
        <a:xfrm>
          <a:off x="0" y="0"/>
          <a:ext cx="0" cy="0"/>
          <a:chOff x="0" y="0"/>
          <a:chExt cx="0" cy="0"/>
        </a:xfrm>
      </p:grpSpPr>
      <p:sp>
        <p:nvSpPr>
          <p:cNvPr id="955" name="Google Shape;955;p7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56" name="Google Shape;956;p7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Parfois, la forme de la courbe épidémique peut suggérer le type de propagation de l'épidémie.  Prenons le cas d'une </a:t>
            </a:r>
            <a:r>
              <a:rPr lang="fr-FR" b="1" dirty="0"/>
              <a:t>épidémie à source ponctuelle</a:t>
            </a:r>
            <a:r>
              <a:rPr lang="fr-FR" dirty="0"/>
              <a:t>, dans laquelle l'exposition se produit à un moment précis, par exemple un repas contaminé servi lors d'un événement social tel qu'un mariage.</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Quelle forme devrait prendre la courbe épidémique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Une épidémie ponctuelle résultant d'une exposition à un moment donné : </a:t>
            </a:r>
            <a:endParaRPr lang="fr-FR" noProof="0" dirty="0"/>
          </a:p>
          <a:p>
            <a:pPr marL="652099" lvl="1" indent="-177845">
              <a:lnSpc>
                <a:spcPct val="115000"/>
              </a:lnSpc>
              <a:spcBef>
                <a:spcPts val="622"/>
              </a:spcBef>
              <a:buClr>
                <a:schemeClr val="dk1"/>
              </a:buClr>
              <a:buSzPts val="1200"/>
              <a:buFont typeface="Courier New"/>
              <a:buChar char="o"/>
            </a:pPr>
            <a:r>
              <a:rPr lang="fr-FR" i="1" dirty="0"/>
              <a:t>Il s'agit généralement d'un pic unique.</a:t>
            </a:r>
            <a:endParaRPr lang="fr-FR" noProof="0" dirty="0"/>
          </a:p>
          <a:p>
            <a:pPr marL="652099" lvl="1" indent="-177845">
              <a:lnSpc>
                <a:spcPct val="115000"/>
              </a:lnSpc>
              <a:spcBef>
                <a:spcPts val="0"/>
              </a:spcBef>
              <a:buClr>
                <a:schemeClr val="dk1"/>
              </a:buClr>
              <a:buSzPts val="1200"/>
              <a:buFont typeface="Courier New"/>
              <a:buChar char="o"/>
            </a:pPr>
            <a:r>
              <a:rPr lang="fr-FR" i="1" dirty="0"/>
              <a:t>Elle présente parfois une pente ascendante plus raide et une pente descendante plus graduelle. </a:t>
            </a:r>
            <a:endParaRPr lang="fr-FR" noProof="0" dirty="0"/>
          </a:p>
          <a:p>
            <a:pPr marL="652099" lvl="1" indent="-177845">
              <a:lnSpc>
                <a:spcPct val="115000"/>
              </a:lnSpc>
              <a:spcBef>
                <a:spcPts val="0"/>
              </a:spcBef>
              <a:buClr>
                <a:schemeClr val="dk1"/>
              </a:buClr>
              <a:buSzPts val="1200"/>
              <a:buFont typeface="Courier New"/>
              <a:buChar char="o"/>
            </a:pPr>
            <a:r>
              <a:rPr lang="fr-FR" i="1" dirty="0"/>
              <a:t>Typique des flambées de toxi-infection alimentaire dans lesquels l'exposition se produit lors d'un repas unique, comme un mariage ou un banquet.</a:t>
            </a:r>
            <a:endParaRPr lang="fr-FR" noProof="0" dirty="0"/>
          </a:p>
          <a:p>
            <a:pPr marL="652099" lvl="1" indent="-177845">
              <a:lnSpc>
                <a:spcPct val="115000"/>
              </a:lnSpc>
              <a:spcBef>
                <a:spcPts val="0"/>
              </a:spcBef>
              <a:buClr>
                <a:schemeClr val="dk1"/>
              </a:buClr>
              <a:buSzPts val="1200"/>
              <a:buFont typeface="Courier New"/>
              <a:buChar char="o"/>
            </a:pPr>
            <a:r>
              <a:rPr lang="fr-FR" i="1" dirty="0"/>
              <a:t>Une épidémie </a:t>
            </a:r>
            <a:r>
              <a:rPr lang="fr-FR" b="1" i="1" dirty="0"/>
              <a:t>à source commune continue </a:t>
            </a:r>
            <a:r>
              <a:rPr lang="fr-FR" i="1" dirty="0"/>
              <a:t>se caractérise par une période d'exposition prolongée et soutenue à partir d'une source unique, telle qu'un réservoir contaminé.</a:t>
            </a:r>
            <a:endParaRPr lang="fr-FR" noProof="0" dirty="0"/>
          </a:p>
          <a:p>
            <a:pPr marL="0" indent="0">
              <a:lnSpc>
                <a:spcPct val="115000"/>
              </a:lnSpc>
              <a:spcBef>
                <a:spcPts val="0"/>
              </a:spcBef>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Quelle forme devrait prendre la courbe épidémique d’une flambée à source commune continue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a:t>
            </a:r>
            <a:r>
              <a:rPr lang="fr-FR" b="1" dirty="0"/>
              <a:t>.&lt;CLIQUER&gt; Réponse : </a:t>
            </a:r>
            <a:r>
              <a:rPr lang="fr-FR" i="1" dirty="0"/>
              <a:t>La courbe épidémique d'une épidémie à source commune continue augmente généralement et reste élevée pendant toute la durée de la contamination de la source.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Quelle forme devrait prendre la courbe épidémique d'une épidémie à </a:t>
            </a:r>
            <a:r>
              <a:rPr lang="fr-FR" b="1" dirty="0"/>
              <a:t>exposition intermittente</a:t>
            </a:r>
            <a:r>
              <a:rPr lang="fr-FR" dirty="0"/>
              <a:t>, telle qu'une maladie transmise par l'eau associée au débordement des égouts lorsqu'il pleut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a:t>
            </a:r>
            <a:r>
              <a:rPr lang="fr-FR" b="1" dirty="0"/>
              <a:t>.&lt;CLIQUER&gt; Réponse : </a:t>
            </a:r>
            <a:r>
              <a:rPr lang="fr-FR" i="1" dirty="0"/>
              <a:t>La courbe épidémique comporterait des cas intermittents correspondant à l'exposition intermittente.</a:t>
            </a:r>
            <a:endParaRPr lang="fr-FR" noProof="0" dirty="0"/>
          </a:p>
          <a:p>
            <a:pPr marL="79042" indent="0">
              <a:lnSpc>
                <a:spcPct val="115000"/>
              </a:lnSpc>
              <a:spcBef>
                <a:spcPts val="622"/>
              </a:spcBef>
              <a:buClr>
                <a:schemeClr val="dk1"/>
              </a:buClr>
              <a:buSzPts val="1200"/>
            </a:pPr>
            <a:endParaRPr lang="fr-FR"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Une épidémie propagée </a:t>
            </a:r>
            <a:r>
              <a:rPr lang="fr-FR" dirty="0"/>
              <a:t>reflète une maladie qui se propage d'une personne à l'autre, comme la rougeole. La courbe épidémique classique présente des vagues successives de cas.  Notez qu'il s'agit de courbes épidémiques classiques et que les courbes épidémiques du monde réel peuvent ne pas être aussi « classiques » que ces illustrations. </a:t>
            </a:r>
          </a:p>
        </p:txBody>
      </p:sp>
      <p:sp>
        <p:nvSpPr>
          <p:cNvPr id="957" name="Google Shape;957;p7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77</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p7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82" name="Google Shape;982;p7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autre utilisation de la courbe épidémique consiste à identifier les valeurs aberrantes. Les valeurs aberrantes peuvent fournir des indices importants sur l'exposition.</a:t>
            </a:r>
            <a:endParaRPr lang="fr-FR" noProof="0" dirty="0"/>
          </a:p>
          <a:p>
            <a:pPr marL="79042" indent="0">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Y a-t-il des valeurs aberrantes ? </a:t>
            </a:r>
            <a:endParaRPr lang="fr-FR" u="none" noProof="0" dirty="0"/>
          </a:p>
          <a:p>
            <a:pPr marL="256887" indent="-177845">
              <a:lnSpc>
                <a:spcPct val="115000"/>
              </a:lnSpc>
              <a:spcBef>
                <a:spcPts val="1245"/>
              </a:spcBef>
              <a:buClr>
                <a:schemeClr val="dk1"/>
              </a:buClr>
              <a:buSzPts val="1200"/>
              <a:buFont typeface="Wingdings" panose="05000000000000000000" pitchFamily="2" charset="2"/>
              <a:buChar char="§"/>
            </a:pPr>
            <a:endParaRPr lang="fr-FR"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 X 2&gt; Réponse :</a:t>
            </a:r>
            <a:r>
              <a:rPr lang="fr-FR" i="1" dirty="0"/>
              <a:t> Oui, les valeurs aberrantes précoces et tardives.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questions poseriez-vous sur les premiers cas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 </a:t>
            </a:r>
            <a:r>
              <a:rPr lang="fr-FR" i="1" dirty="0"/>
              <a:t>Ces personnes manipulent-elles des denrées alimentaires ? L'un ou l'autre pourrait-il être à l'origine de la maladie ? Ou, s'il s'agit de cas précoces faisant partie de la flamb</a:t>
            </a:r>
            <a:r>
              <a:rPr lang="fr-FR" i="1" noProof="0" dirty="0"/>
              <a:t>ée</a:t>
            </a:r>
            <a:r>
              <a:rPr lang="fr-FR" i="1" dirty="0"/>
              <a:t>, ont-ils pu consommer l'aliment (ou les ingrédients) contaminé quelques jours avant qu'il ne soit servi à tout le monde ? Qu'ont-ils mangé avant l'apparition des symptômes ? </a:t>
            </a:r>
            <a:r>
              <a:rPr lang="fr-FR" b="1" dirty="0"/>
              <a:t>&lt;CLIQUER&gt;</a:t>
            </a:r>
            <a:endParaRPr lang="fr-FR"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questions poseriez-vous sur les cas tardifs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 </a:t>
            </a:r>
            <a:r>
              <a:rPr lang="fr-FR" i="1" dirty="0"/>
              <a:t>Quelqu'un a peut-être ramené des restes à la maison et a donc été exposé plus tard que les autres. Quel était ce reste de nourriture ? En outre, il peut s'agir de cas secondaires issus de cas ayant contracté leur maladie à partir de la source ponctuelle, ou de cas sans lien de parenté.</a:t>
            </a:r>
            <a:endParaRPr lang="fr-FR" noProof="0" dirty="0"/>
          </a:p>
          <a:p>
            <a:pPr marL="0" indent="0">
              <a:spcBef>
                <a:spcPts val="1618"/>
              </a:spcBef>
            </a:pPr>
            <a:endParaRPr dirty="0"/>
          </a:p>
        </p:txBody>
      </p:sp>
      <p:sp>
        <p:nvSpPr>
          <p:cNvPr id="983" name="Google Shape;983;p7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78</a:t>
            </a:fld>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8"/>
        <p:cNvGrpSpPr/>
        <p:nvPr/>
      </p:nvGrpSpPr>
      <p:grpSpPr>
        <a:xfrm>
          <a:off x="0" y="0"/>
          <a:ext cx="0" cy="0"/>
          <a:chOff x="0" y="0"/>
          <a:chExt cx="0" cy="0"/>
        </a:xfrm>
      </p:grpSpPr>
      <p:sp>
        <p:nvSpPr>
          <p:cNvPr id="989" name="Google Shape;989;p7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90" name="Google Shape;990;p7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prochaines diapositives décrivent comment déterminer la période d'exposition la plus probable à l'origine de l'épidémie. Connaître la période d'exposition facilite la recherche de la source de l'épidémie. Cependant, l'</a:t>
            </a:r>
            <a:r>
              <a:rPr lang="fr-FR" b="1" dirty="0"/>
              <a:t>agent étiologique </a:t>
            </a:r>
            <a:r>
              <a:rPr lang="fr-FR" dirty="0"/>
              <a:t>doit être connu, ou vous devez réduire les agents possibles à deux ou trois.</a:t>
            </a:r>
            <a:endParaRPr lang="fr-FR" noProof="0" dirty="0"/>
          </a:p>
          <a:p>
            <a:pPr marL="0" indent="0">
              <a:spcBef>
                <a:spcPts val="1618"/>
              </a:spcBef>
            </a:pPr>
            <a:endParaRPr dirty="0"/>
          </a:p>
        </p:txBody>
      </p:sp>
      <p:sp>
        <p:nvSpPr>
          <p:cNvPr id="991" name="Google Shape;991;p7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79</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3" name="Google Shape;373;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L'équipe peut également avoir besoin d'apporter des équipements de protection individuelle, des fournitures de laboratoire et des fournitures cliniques, ainsi que des cartes, des ordinateurs et des questionnaires imprimés.  Enfin, l'équipe doit travailler en coopération avec les autorités locales et savoir qui rencontrer sur place. </a:t>
            </a:r>
            <a:endParaRPr lang="fr-FR" noProof="0" dirty="0"/>
          </a:p>
        </p:txBody>
      </p:sp>
      <p:sp>
        <p:nvSpPr>
          <p:cNvPr id="374" name="Google Shape;374;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8"/>
        <p:cNvGrpSpPr/>
        <p:nvPr/>
      </p:nvGrpSpPr>
      <p:grpSpPr>
        <a:xfrm>
          <a:off x="0" y="0"/>
          <a:ext cx="0" cy="0"/>
          <a:chOff x="0" y="0"/>
          <a:chExt cx="0" cy="0"/>
        </a:xfrm>
      </p:grpSpPr>
      <p:sp>
        <p:nvSpPr>
          <p:cNvPr id="999" name="Google Shape;999;p8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00" name="Google Shape;1000;p8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première étape consiste à trouver le pic de l'épidémie. Il s'agit du moment où le nombre de cas est le plus élevé. Dans le cas présent, il s'agit du 9 décembre.</a:t>
            </a:r>
            <a:endParaRPr lang="fr-FR" noProof="0" dirty="0"/>
          </a:p>
          <a:p>
            <a:pPr marL="0" indent="0">
              <a:spcBef>
                <a:spcPts val="1618"/>
              </a:spcBef>
            </a:pPr>
            <a:endParaRPr dirty="0"/>
          </a:p>
        </p:txBody>
      </p:sp>
      <p:sp>
        <p:nvSpPr>
          <p:cNvPr id="1001" name="Google Shape;1001;p8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80</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9"/>
        <p:cNvGrpSpPr/>
        <p:nvPr/>
      </p:nvGrpSpPr>
      <p:grpSpPr>
        <a:xfrm>
          <a:off x="0" y="0"/>
          <a:ext cx="0" cy="0"/>
          <a:chOff x="0" y="0"/>
          <a:chExt cx="0" cy="0"/>
        </a:xfrm>
      </p:grpSpPr>
      <p:sp>
        <p:nvSpPr>
          <p:cNvPr id="1010" name="Google Shape;1010;p8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1" name="Google Shape;1011;p8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période d'incubation moyenne pour les STEC  (E </a:t>
            </a:r>
            <a:r>
              <a:rPr lang="fr-FR" dirty="0" err="1"/>
              <a:t>Coil</a:t>
            </a:r>
            <a:r>
              <a:rPr lang="fr-FR" dirty="0"/>
              <a:t> producteurs de </a:t>
            </a:r>
            <a:r>
              <a:rPr lang="fr-FR" dirty="0" err="1"/>
              <a:t>shigatoxines</a:t>
            </a:r>
            <a:r>
              <a:rPr lang="fr-FR" dirty="0"/>
              <a:t> ou E Coli </a:t>
            </a:r>
            <a:r>
              <a:rPr lang="fr-FR" dirty="0" err="1"/>
              <a:t>entero</a:t>
            </a:r>
            <a:r>
              <a:rPr lang="fr-FR" dirty="0"/>
              <a:t>-hémorragiques ECEH) est de 4 jours, avec une fourchette de 2 à 10 jours. Comptez 4 jours à partir du pic de l</a:t>
            </a:r>
            <a:r>
              <a:rPr lang="fr-FR" noProof="0" dirty="0"/>
              <a:t>a flambée </a:t>
            </a:r>
            <a:r>
              <a:rPr lang="fr-FR" dirty="0"/>
              <a:t>épidémique (9 décembre) et notez la date. Le 9 décembre moins 4 donne le 5 décembre. </a:t>
            </a:r>
            <a:endParaRPr lang="fr-FR" noProof="0" dirty="0"/>
          </a:p>
        </p:txBody>
      </p:sp>
      <p:sp>
        <p:nvSpPr>
          <p:cNvPr id="1012" name="Google Shape;1012;p8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81</a:t>
            </a:fld>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p8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27" name="Google Shape;1027;p8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cas le plus précoce a été enregistré le 7 décembre, alors comptez à rebours la période d'incubation minimale à partir de cette date. Cette date est le 5 décembre.</a:t>
            </a:r>
          </a:p>
        </p:txBody>
      </p:sp>
      <p:sp>
        <p:nvSpPr>
          <p:cNvPr id="1028" name="Google Shape;1028;p8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82</a:t>
            </a:fld>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p8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41" name="Google Shape;1041;p8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Identifiez le ou les derniers cas de l'épidémie, à savoir </a:t>
            </a:r>
            <a:r>
              <a:rPr lang="fr-FR" b="1" dirty="0"/>
              <a:t>le 12 décembre</a:t>
            </a:r>
            <a:r>
              <a:rPr lang="fr-FR" dirty="0"/>
              <a:t>. Comptez à rebours la période d'incubation maximale, qui est de 10 jours. Cette date est le </a:t>
            </a:r>
            <a:r>
              <a:rPr lang="fr-FR" b="1" dirty="0"/>
              <a:t>2 décembre</a:t>
            </a:r>
            <a:r>
              <a:rPr lang="fr-FR" dirty="0"/>
              <a:t>. </a:t>
            </a:r>
            <a:endParaRPr lang="fr-FR" noProof="0" dirty="0"/>
          </a:p>
          <a:p>
            <a:pPr marL="0" indent="0">
              <a:spcBef>
                <a:spcPts val="1618"/>
              </a:spcBef>
            </a:pPr>
            <a:endParaRPr dirty="0"/>
          </a:p>
        </p:txBody>
      </p:sp>
      <p:sp>
        <p:nvSpPr>
          <p:cNvPr id="1042" name="Google Shape;1042;p8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83</a:t>
            </a:fld>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p8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54" name="Google Shape;1054;p8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période d'exposition la plus probable s'étend du </a:t>
            </a:r>
            <a:r>
              <a:rPr lang="fr-FR" b="1" dirty="0"/>
              <a:t>2 au 5 décembre</a:t>
            </a:r>
            <a:r>
              <a:rPr lang="fr-FR" dirty="0"/>
              <a:t>. Cette période est déterminée à partir de la période d'incubation maximale du dernier cas jusqu'à la période d'incubation minimale du premier cas. </a:t>
            </a:r>
            <a:endParaRPr lang="fr-FR" noProof="0" dirty="0"/>
          </a:p>
          <a:p>
            <a:pPr marL="0" indent="0">
              <a:spcBef>
                <a:spcPts val="1618"/>
              </a:spcBef>
            </a:pPr>
            <a:endParaRPr dirty="0"/>
          </a:p>
        </p:txBody>
      </p:sp>
      <p:sp>
        <p:nvSpPr>
          <p:cNvPr id="1055" name="Google Shape;1055;p8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84</a:t>
            </a:fld>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8"/>
        <p:cNvGrpSpPr/>
        <p:nvPr/>
      </p:nvGrpSpPr>
      <p:grpSpPr>
        <a:xfrm>
          <a:off x="0" y="0"/>
          <a:ext cx="0" cy="0"/>
          <a:chOff x="0" y="0"/>
          <a:chExt cx="0" cy="0"/>
        </a:xfrm>
      </p:grpSpPr>
      <p:sp>
        <p:nvSpPr>
          <p:cNvPr id="1079" name="Google Shape;1079;p8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80" name="Google Shape;1080;p8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un autre exemple d'utilisation d'une courbe épidémique lors d'une épidémie à source ponctuelle pour identifier le moment probable de l'exposition. Une flambée épidémi</a:t>
            </a:r>
            <a:r>
              <a:rPr lang="fr-FR" noProof="0" dirty="0"/>
              <a:t>que</a:t>
            </a:r>
            <a:r>
              <a:rPr lang="fr-FR" dirty="0"/>
              <a:t> à source ponctuelle est une épidémie où l'exposition s'est produite à un moment précis. Prenons un exemple. Supposons qu'il y ait une flambée épidémique d'</a:t>
            </a:r>
            <a:r>
              <a:rPr lang="fr-FR" i="1" dirty="0"/>
              <a:t>E. coli </a:t>
            </a:r>
            <a:r>
              <a:rPr lang="fr-FR" dirty="0"/>
              <a:t>produisant la toxine de Shiga (STEC). La période d'incubation médiane des STEC est de 4 jours, avec une fourchette de 2 à 10 jours. </a:t>
            </a:r>
            <a:r>
              <a:rPr lang="fr-FR" b="1" dirty="0"/>
              <a:t>&lt;CLIQUER&gt;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Demandez</a:t>
            </a:r>
            <a:r>
              <a:rPr lang="fr-FR" b="1" dirty="0"/>
              <a:t> : </a:t>
            </a:r>
            <a:r>
              <a:rPr lang="fr-FR" dirty="0"/>
              <a:t>Quand pensez-vous que l'exposition a probablement eu lieu ? Quelle serait la première mesure à prendre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Soustrayez la période d'incubation médiane (4 jours) du pic de l'épidémie (15 octobre). Cela donne le 11 octobre. Par conséquent, le 11 octobre est le jour le plus probable où l'exposition s'est produite. </a:t>
            </a:r>
            <a:r>
              <a:rPr lang="fr-FR" b="1" dirty="0"/>
              <a:t>&lt;CLIQUER&gt;</a:t>
            </a:r>
            <a:endParaRPr lang="fr-FR" i="1" dirty="0"/>
          </a:p>
          <a:p>
            <a:pPr marL="256887" indent="-177845">
              <a:lnSpc>
                <a:spcPct val="115000"/>
              </a:lnSpc>
              <a:spcBef>
                <a:spcPts val="1867"/>
              </a:spcBef>
              <a:buClr>
                <a:schemeClr val="dk1"/>
              </a:buClr>
              <a:buSzPts val="1200"/>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 suivante</a:t>
            </a:r>
            <a:r>
              <a:rPr lang="fr-FR" b="1" dirty="0"/>
              <a:t> : </a:t>
            </a:r>
            <a:r>
              <a:rPr lang="fr-FR" i="1" dirty="0"/>
              <a:t>Comment peut-on avoir des cas avec des dates de début du 9 octobre et du 11 octobre, si l'exposition a eu lieu le 11 octobre ?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Il existe deux scénarios possibles. La première possibilité est que les cas des 9 et 11 octobre soient des cas de fond (non liés à la flambée épidémique). Cette hypothèse est particulièrement plausible si l'examen de vos données de surveillance montre que les cas sporadiques sont fréquents. L'autre possibilité est que l'exposition ait pu avoir lieu avant le 11 octobre. Cette hypothèse est particulièrement plausible si vos données de surveillance montrent que les cas sporadiques sont rares. </a:t>
            </a:r>
            <a:endParaRPr lang="fr-FR"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Dans ce scénario, l'examen de vos données de surveillance montre que des cas sporadiques sont fréquemment signalés. Vous émettez donc l'hypothèse que les cas des 9 et 11 octobre sont des cas de fond. Cela signifie que le premier cas associé à l</a:t>
            </a:r>
            <a:r>
              <a:rPr lang="fr-FR" noProof="0" dirty="0"/>
              <a:t>a flambée </a:t>
            </a:r>
            <a:r>
              <a:rPr lang="fr-FR" dirty="0"/>
              <a:t>épidémique est apparu le 13 octobre. </a:t>
            </a:r>
            <a:r>
              <a:rPr lang="fr-FR" b="1" dirty="0"/>
              <a:t>&lt;CLIQUER&gt;</a:t>
            </a:r>
            <a:endParaRPr lang="fr-FR"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Si le premier cas associé à l'épidémie s'est produit le 13 octobre, quand l'exposition a-t-elle pu avoir lieu au plus tard ? </a:t>
            </a:r>
            <a:endParaRPr lang="fr-FR" b="1" u="sng" dirty="0"/>
          </a:p>
          <a:p>
            <a:pPr marL="256887" indent="-177845">
              <a:lnSpc>
                <a:spcPct val="115000"/>
              </a:lnSpc>
              <a:spcBef>
                <a:spcPts val="2490"/>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Si l'on soustrait deux jours (la période d'incubation la plus courte possible) au cas le plus précoce, on peut estimer que l'exposition a eu lieu au plus tard le 11 octobre. </a:t>
            </a:r>
            <a:endParaRPr lang="fr-FR" noProof="0" dirty="0"/>
          </a:p>
          <a:p>
            <a:pPr marL="177845" indent="-177845">
              <a:lnSpc>
                <a:spcPct val="115000"/>
              </a:lnSpc>
              <a:spcBef>
                <a:spcPts val="1867"/>
              </a:spcBef>
              <a:buClr>
                <a:schemeClr val="dk1"/>
              </a:buClr>
              <a:buSzPts val="1200"/>
              <a:buFont typeface="Wingdings" panose="05000000000000000000" pitchFamily="2" charset="2"/>
              <a:buChar char="§"/>
            </a:pPr>
            <a:endParaRPr lang="fr-FR" b="1"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Recherchez une exposition commune le 11 octobre ou aux alentours de cette date.</a:t>
            </a:r>
            <a:endParaRPr lang="fr-FR" noProof="0" dirty="0"/>
          </a:p>
          <a:p>
            <a:pPr marL="0" indent="0">
              <a:spcBef>
                <a:spcPts val="996"/>
              </a:spcBef>
            </a:pPr>
            <a:endParaRPr dirty="0"/>
          </a:p>
        </p:txBody>
      </p:sp>
      <p:sp>
        <p:nvSpPr>
          <p:cNvPr id="1081" name="Google Shape;1081;p8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85</a:t>
            </a:fld>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Google Shape;1095;p8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96" name="Google Shape;1096;p8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Pour résumer, une courbe épidémique permet de montrer ou de déterminer la :</a:t>
            </a:r>
            <a:endParaRPr lang="fr-FR" noProof="0" dirty="0"/>
          </a:p>
          <a:p>
            <a:pPr marL="652099" lvl="1" indent="-177845">
              <a:lnSpc>
                <a:spcPct val="115000"/>
              </a:lnSpc>
              <a:spcBef>
                <a:spcPts val="1245"/>
              </a:spcBef>
              <a:buClr>
                <a:schemeClr val="dk1"/>
              </a:buClr>
              <a:buSzPts val="1200"/>
              <a:buFont typeface="Courier New"/>
              <a:buChar char="o"/>
            </a:pPr>
            <a:r>
              <a:rPr lang="fr-FR" dirty="0"/>
              <a:t>Ampleur de l</a:t>
            </a:r>
            <a:r>
              <a:rPr lang="fr-FR" noProof="0" dirty="0"/>
              <a:t>a flambée </a:t>
            </a:r>
            <a:r>
              <a:rPr lang="fr-FR" dirty="0"/>
              <a:t>épidémique</a:t>
            </a:r>
            <a:endParaRPr lang="fr-FR" noProof="0" dirty="0"/>
          </a:p>
          <a:p>
            <a:pPr marL="652099" lvl="1" indent="-177845">
              <a:lnSpc>
                <a:spcPct val="115000"/>
              </a:lnSpc>
              <a:spcBef>
                <a:spcPts val="1245"/>
              </a:spcBef>
              <a:buClr>
                <a:schemeClr val="dk1"/>
              </a:buClr>
              <a:buSzPts val="1200"/>
              <a:buFont typeface="Courier New"/>
              <a:buChar char="o"/>
            </a:pPr>
            <a:r>
              <a:rPr lang="fr-FR" dirty="0"/>
              <a:t>Chronologie de la flambée épidémique et situation actuelle</a:t>
            </a:r>
            <a:endParaRPr lang="fr-FR" noProof="0" dirty="0"/>
          </a:p>
          <a:p>
            <a:pPr marL="652099" lvl="1" indent="-177845">
              <a:lnSpc>
                <a:spcPct val="115000"/>
              </a:lnSpc>
              <a:spcBef>
                <a:spcPts val="1245"/>
              </a:spcBef>
              <a:buClr>
                <a:schemeClr val="dk1"/>
              </a:buClr>
              <a:buSzPts val="1200"/>
              <a:buFont typeface="Courier New"/>
              <a:buChar char="o"/>
            </a:pPr>
            <a:r>
              <a:rPr lang="fr-FR" dirty="0"/>
              <a:t>Schéma de propagation</a:t>
            </a:r>
            <a:endParaRPr lang="fr-FR" noProof="0" dirty="0"/>
          </a:p>
          <a:p>
            <a:pPr marL="652099" lvl="1" indent="-177845">
              <a:lnSpc>
                <a:spcPct val="115000"/>
              </a:lnSpc>
              <a:spcBef>
                <a:spcPts val="1245"/>
              </a:spcBef>
              <a:buClr>
                <a:schemeClr val="dk1"/>
              </a:buClr>
              <a:buSzPts val="1200"/>
              <a:buFont typeface="Courier New"/>
              <a:buChar char="o"/>
            </a:pPr>
            <a:r>
              <a:rPr lang="fr-FR" dirty="0"/>
              <a:t>Valeurs aberrantes</a:t>
            </a:r>
            <a:endParaRPr lang="fr-FR" noProof="0" dirty="0"/>
          </a:p>
          <a:p>
            <a:pPr marL="652099" lvl="1" indent="-177845">
              <a:lnSpc>
                <a:spcPct val="115000"/>
              </a:lnSpc>
              <a:spcBef>
                <a:spcPts val="1245"/>
              </a:spcBef>
              <a:buClr>
                <a:schemeClr val="dk1"/>
              </a:buClr>
              <a:buSzPts val="1200"/>
              <a:buFont typeface="Courier New"/>
              <a:buChar char="o"/>
            </a:pPr>
            <a:r>
              <a:rPr lang="fr-FR" dirty="0"/>
              <a:t>Possiblement la période d'incubation (utile si vous ne connaissez pas la maladie ou l'agent) ou la période d'exposition </a:t>
            </a:r>
            <a:endParaRPr lang="fr-FR" noProof="0" dirty="0"/>
          </a:p>
          <a:p>
            <a:pPr marL="0" indent="0">
              <a:spcBef>
                <a:spcPts val="1618"/>
              </a:spcBef>
            </a:pPr>
            <a:endParaRPr dirty="0"/>
          </a:p>
        </p:txBody>
      </p:sp>
      <p:sp>
        <p:nvSpPr>
          <p:cNvPr id="1097" name="Google Shape;1097;p8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86</a:t>
            </a:fld>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2"/>
        <p:cNvGrpSpPr/>
        <p:nvPr/>
      </p:nvGrpSpPr>
      <p:grpSpPr>
        <a:xfrm>
          <a:off x="0" y="0"/>
          <a:ext cx="0" cy="0"/>
          <a:chOff x="0" y="0"/>
          <a:chExt cx="0" cy="0"/>
        </a:xfrm>
      </p:grpSpPr>
      <p:sp>
        <p:nvSpPr>
          <p:cNvPr id="1103" name="Google Shape;1103;p8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04" name="Google Shape;1104;p8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Comme mentionné précédemment, l'épidémiologie descriptive comprend le temps, le lieu et la personne. Nous avons examiné le temps. Examinons maintenant le lieu.</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Examinez ce tableau. Quelles sont les conclusions les plus importantes de ce tableau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Les taux d'attaque sont de 20 % ou plus dans 6 des 7 villages. Le village E a la population la plus faible et un taux d'attaque extrêmement élevé (84 %). En revanche, le village F a la population la moins nombreuse, mais un taux d'attaque (5 %) bien inférieur à celui des autres villages.</a:t>
            </a:r>
            <a:endParaRPr lang="fr-FR" noProof="0" dirty="0"/>
          </a:p>
          <a:p>
            <a:pPr marL="474254" indent="-474254">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Du point de vue de l'enquête, il serait utile d'examiner la différence d'exposition dans les villages E et F. </a:t>
            </a:r>
            <a:endParaRPr lang="fr-FR" noProof="0" dirty="0"/>
          </a:p>
          <a:p>
            <a:pPr marL="0" indent="0">
              <a:spcBef>
                <a:spcPts val="1618"/>
              </a:spcBef>
            </a:pPr>
            <a:endParaRPr dirty="0"/>
          </a:p>
        </p:txBody>
      </p:sp>
      <p:sp>
        <p:nvSpPr>
          <p:cNvPr id="1105" name="Google Shape;1105;p8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87</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p8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12" name="Google Shape;1112;p8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a:t>
            </a:r>
            <a:r>
              <a:rPr lang="fr-FR" b="1" dirty="0"/>
              <a:t>description </a:t>
            </a:r>
            <a:r>
              <a:rPr lang="fr-FR" dirty="0"/>
              <a:t>du lieu touché par la flambée </a:t>
            </a:r>
            <a:r>
              <a:rPr lang="fr-FR" noProof="0" dirty="0"/>
              <a:t>épidémique</a:t>
            </a:r>
            <a:r>
              <a:rPr lang="fr-FR" dirty="0"/>
              <a:t> est importante pour comprendre la portée de </a:t>
            </a:r>
            <a:r>
              <a:rPr lang="fr-FR" noProof="0" dirty="0"/>
              <a:t>la flambée</a:t>
            </a:r>
            <a:r>
              <a:rPr lang="fr-FR" dirty="0"/>
              <a:t>. Vous devrez peut-être décrire un bâtiment tel qu'un hôpital ou un lieu tel qu'un quartier. Les données épidémiologiques sont souvent présentées par ville, région ou pays, ce qui peut être fait à l'aide d'un tableau, comme le montre la diapositive précédente.</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Si les informations sur le lieu peuvent être incluses dans un texte ou une liste de lignes, une </a:t>
            </a:r>
            <a:r>
              <a:rPr lang="fr-FR" b="1" dirty="0"/>
              <a:t>carte </a:t>
            </a:r>
            <a:r>
              <a:rPr lang="fr-FR" dirty="0"/>
              <a:t>peut également aider l'</a:t>
            </a:r>
            <a:r>
              <a:rPr lang="fr-FR" noProof="0" dirty="0"/>
              <a:t>investiga</a:t>
            </a:r>
            <a:r>
              <a:rPr lang="fr-FR" dirty="0"/>
              <a:t>teur à mieux visualiser le « lieu » de l</a:t>
            </a:r>
            <a:r>
              <a:rPr lang="fr-FR" noProof="0" dirty="0"/>
              <a:t>a flambée </a:t>
            </a:r>
            <a:r>
              <a:rPr lang="fr-FR" dirty="0"/>
              <a:t>épidémique. La cartographie de l</a:t>
            </a:r>
            <a:r>
              <a:rPr lang="fr-FR" noProof="0" dirty="0"/>
              <a:t>a flambée </a:t>
            </a:r>
            <a:r>
              <a:rPr lang="fr-FR" dirty="0"/>
              <a:t>épidémique permet à l'enquêteur d'évaluer l'étendue géographique de la situation et peut également révéler des schémas tels que des groupes de cas qui peuvent fournir des informations sur la cause ou la source de l</a:t>
            </a:r>
            <a:r>
              <a:rPr lang="fr-FR" noProof="0" dirty="0"/>
              <a:t>a flambée</a:t>
            </a:r>
            <a:r>
              <a:rPr lang="fr-FR" dirty="0"/>
              <a:t>.</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Deux types de cartes sont couramment utilisés pour décrire les maladies :</a:t>
            </a:r>
            <a:endParaRPr lang="fr-FR" noProof="0" dirty="0"/>
          </a:p>
          <a:p>
            <a:pPr marL="652099" lvl="1" indent="-177845">
              <a:lnSpc>
                <a:spcPct val="115000"/>
              </a:lnSpc>
              <a:spcBef>
                <a:spcPts val="0"/>
              </a:spcBef>
              <a:buClr>
                <a:schemeClr val="dk1"/>
              </a:buClr>
              <a:buSzPts val="1200"/>
              <a:buFont typeface="Courier New"/>
              <a:buChar char="o"/>
            </a:pPr>
            <a:r>
              <a:rPr lang="fr-FR" dirty="0"/>
              <a:t>Une </a:t>
            </a:r>
            <a:r>
              <a:rPr lang="fr-FR" b="1" dirty="0"/>
              <a:t>carte ponctuelle </a:t>
            </a:r>
            <a:r>
              <a:rPr lang="fr-FR" dirty="0"/>
              <a:t>indique un emplacement spécifique, ou « spot », pour un cas en fonction d'une caractéristique, qui est généralement l'endroit où le cas vit ou travaille.</a:t>
            </a:r>
            <a:endParaRPr lang="fr-FR" noProof="0" dirty="0"/>
          </a:p>
          <a:p>
            <a:pPr marL="652099" lvl="1" indent="-177845">
              <a:lnSpc>
                <a:spcPct val="115000"/>
              </a:lnSpc>
              <a:spcBef>
                <a:spcPts val="0"/>
              </a:spcBef>
              <a:buClr>
                <a:schemeClr val="dk1"/>
              </a:buClr>
              <a:buSzPts val="1200"/>
              <a:buFont typeface="Courier New"/>
              <a:buChar char="o"/>
            </a:pPr>
            <a:r>
              <a:rPr lang="fr-FR" dirty="0"/>
              <a:t>Une </a:t>
            </a:r>
            <a:r>
              <a:rPr lang="fr-FR" b="1" dirty="0"/>
              <a:t>carte de zones géographiques </a:t>
            </a:r>
            <a:r>
              <a:rPr lang="fr-FR" dirty="0"/>
              <a:t>indique le nombre de cas par zone géographique.</a:t>
            </a:r>
            <a:endParaRPr lang="fr-FR" noProof="0" dirty="0"/>
          </a:p>
          <a:p>
            <a:pPr marL="0" indent="0">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 type de carte ponctuelle utilisé par John Snow suscite des inquiétudes car il peut violer la confidentialité des patients en identifiant exactement le lieu de résidence des patients. C'est pourquoi nous voyons maintenant des cartes ponctuelles sur une zone géographique plus large, avec plus de cas représentés par des taches plus grandes.</a:t>
            </a:r>
            <a:endParaRPr lang="fr-FR" noProof="0" dirty="0"/>
          </a:p>
          <a:p>
            <a:pPr marL="0" indent="0">
              <a:spcBef>
                <a:spcPts val="1618"/>
              </a:spcBef>
            </a:pPr>
            <a:endParaRPr dirty="0"/>
          </a:p>
        </p:txBody>
      </p:sp>
      <p:sp>
        <p:nvSpPr>
          <p:cNvPr id="1113" name="Google Shape;1113;p8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88</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8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23" name="Google Shape;1123;p8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Il s'agit d'une carte ponctuelle des cas de rougeole en Éthiopie, où la taille des cercles reflète le nombre de cas dans une zone. Ce type de carte est utile pour les épidémies de grande ampleur et pour les épidémies pour lesquelles l'emplacement général, tel que le village ou la commune, est important, mais pas l'emplacement exact de la maison de chaque patient.</a:t>
            </a:r>
            <a:endParaRPr lang="fr-FR" noProof="0" dirty="0"/>
          </a:p>
          <a:p>
            <a:pPr marL="0" indent="0">
              <a:spcBef>
                <a:spcPts val="1618"/>
              </a:spcBef>
            </a:pPr>
            <a:endParaRPr dirty="0"/>
          </a:p>
        </p:txBody>
      </p:sp>
      <p:sp>
        <p:nvSpPr>
          <p:cNvPr id="1124" name="Google Shape;1124;p8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0" name="Google Shape;380;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lang="fr-FR" noProof="0" dirty="0">
              <a:solidFill>
                <a:schemeClr val="tx1"/>
              </a:solidFill>
            </a:endParaRPr>
          </a:p>
          <a:p>
            <a:pPr marL="0" indent="0">
              <a:spcBef>
                <a:spcPts val="1867"/>
              </a:spcBef>
            </a:pPr>
            <a:endParaRPr lang="fr-FR" b="1" dirty="0">
              <a:solidFill>
                <a:schemeClr val="tx1"/>
              </a:solidFill>
            </a:endParaRPr>
          </a:p>
          <a:p>
            <a:pPr marL="177845" indent="-177845">
              <a:lnSpc>
                <a:spcPct val="115000"/>
              </a:lnSpc>
              <a:spcBef>
                <a:spcPts val="622"/>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Les membres de l'équipe doivent apprendre tout ce qu'ils peuvent sur la maladie confirmée ou les maladies suspectes de la flambée avant de se rendre sur le terrain. Les membres de l'équipe doivent consulter les fiches d'information, les informations contenues dans le Manuel de lutte contre les maladies transmissibles, les sites Internet de l'OMS, de la FAO, de l'OMSA et d'autres sources pour obtenir des informations sur la maladie ou les maladies suspectes. Si l'équipe vient de l'extérieur de la région, elle doit se renseigner sur la région, ses habitants et sa culture. </a:t>
            </a:r>
            <a:endParaRPr lang="fr-FR" b="1" u="sng"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Posez la question</a:t>
            </a:r>
            <a:r>
              <a:rPr lang="fr-FR" b="1" dirty="0">
                <a:solidFill>
                  <a:schemeClr val="tx1"/>
                </a:solidFill>
              </a:rPr>
              <a:t> : </a:t>
            </a:r>
            <a:r>
              <a:rPr lang="fr-FR" dirty="0">
                <a:solidFill>
                  <a:schemeClr val="tx1"/>
                </a:solidFill>
              </a:rPr>
              <a:t>Supposez que l'on vous demande d’investiguer une</a:t>
            </a:r>
            <a:r>
              <a:rPr lang="fr-FR" noProof="0" dirty="0">
                <a:solidFill>
                  <a:schemeClr val="tx1"/>
                </a:solidFill>
              </a:rPr>
              <a:t> flambée </a:t>
            </a:r>
            <a:r>
              <a:rPr lang="fr-FR" dirty="0">
                <a:solidFill>
                  <a:schemeClr val="tx1"/>
                </a:solidFill>
              </a:rPr>
              <a:t>de grippe suspectée. Combien d'entre vous sont des spécialistes de virus de la grippe ? Comment pourriez-vous améliorer vos connaissances ? </a:t>
            </a:r>
          </a:p>
          <a:p>
            <a:pPr marL="177845" indent="-98803">
              <a:lnSpc>
                <a:spcPct val="115000"/>
              </a:lnSpc>
              <a:spcBef>
                <a:spcPts val="1245"/>
              </a:spcBef>
              <a:buClr>
                <a:schemeClr val="dk1"/>
              </a:buClr>
              <a:buSzPts val="1200"/>
            </a:pPr>
            <a:endParaRPr lang="fr-FR" b="1" i="1" dirty="0">
              <a:solidFill>
                <a:schemeClr val="tx1"/>
              </a:solidFill>
            </a:endParaRPr>
          </a:p>
          <a:p>
            <a:pPr marL="177845" indent="-177845">
              <a:spcBef>
                <a:spcPts val="1618"/>
              </a:spcBef>
              <a:buClr>
                <a:schemeClr val="dk1"/>
              </a:buClr>
              <a:buSzPts val="1200"/>
              <a:buFont typeface="Noto Sans Symbols"/>
              <a:buChar char="❖"/>
            </a:pPr>
            <a:r>
              <a:rPr lang="fr-FR" b="1" i="1" dirty="0">
                <a:solidFill>
                  <a:schemeClr val="tx1"/>
                </a:solidFill>
              </a:rPr>
              <a:t>Animez une discussion sur les sources Internet fiables (OMS, CDC, </a:t>
            </a:r>
            <a:r>
              <a:rPr lang="fr-FR" b="1" i="1" dirty="0" err="1">
                <a:solidFill>
                  <a:schemeClr val="tx1"/>
                </a:solidFill>
              </a:rPr>
              <a:t>ProMed</a:t>
            </a:r>
            <a:r>
              <a:rPr lang="fr-FR" b="1" i="1" dirty="0">
                <a:solidFill>
                  <a:schemeClr val="tx1"/>
                </a:solidFill>
              </a:rPr>
              <a:t>, FAO, WOAH, etc.), la réalisation d'analyses documentaires et la prise de contact avec des personnes ayant mené des investigations similaires. Les personnes les mieux informées doivent être encouragées à partager leurs questionnaires et les leçons qu'elles en ont tirées.</a:t>
            </a:r>
            <a:endParaRPr lang="fr-FR" noProof="0" dirty="0">
              <a:solidFill>
                <a:schemeClr val="tx1"/>
              </a:solidFill>
            </a:endParaRPr>
          </a:p>
        </p:txBody>
      </p:sp>
      <p:sp>
        <p:nvSpPr>
          <p:cNvPr id="381" name="Google Shape;381;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0"/>
        <p:cNvGrpSpPr/>
        <p:nvPr/>
      </p:nvGrpSpPr>
      <p:grpSpPr>
        <a:xfrm>
          <a:off x="0" y="0"/>
          <a:ext cx="0" cy="0"/>
          <a:chOff x="0" y="0"/>
          <a:chExt cx="0" cy="0"/>
        </a:xfrm>
      </p:grpSpPr>
      <p:sp>
        <p:nvSpPr>
          <p:cNvPr id="1131" name="Google Shape;1131;p9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32" name="Google Shape;1132;p9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carte montre la présence de la rage canine dans le monde, telle qu'elle est rapportée dans le </a:t>
            </a:r>
            <a:r>
              <a:rPr lang="fr-FR" i="1" dirty="0" err="1"/>
              <a:t>European</a:t>
            </a:r>
            <a:r>
              <a:rPr lang="fr-FR" i="1" dirty="0"/>
              <a:t> </a:t>
            </a:r>
            <a:r>
              <a:rPr lang="fr-FR" i="1" dirty="0" err="1"/>
              <a:t>Rabies</a:t>
            </a:r>
            <a:r>
              <a:rPr lang="fr-FR" i="1" dirty="0"/>
              <a:t> Bulletin</a:t>
            </a:r>
            <a:r>
              <a:rPr lang="fr-FR" dirty="0"/>
              <a:t>. Les cartes de zones peuvent être utilisées pour décrire l'incidence et la prévalence dans les régions et les pays, ainsi que pour montrer des flambées épidémiques géographiquement dispersées. Les cartes de zones peuvent être utilisées pour montrer le nombre de cas, les proportions de cas ou les taux. Ici, l'ombrage représente le statut de la rage par pays en ce qui concerne l'endémicité.</a:t>
            </a:r>
            <a:endParaRPr lang="fr-FR" noProof="0" dirty="0"/>
          </a:p>
          <a:p>
            <a:pPr marL="177845" indent="-177845">
              <a:spcBef>
                <a:spcPts val="2490"/>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Lors de la création d'une carte de zone, n'utilisez pas de couleurs aléatoires pour les différents niveaux de maladie. L'intensité de la couleur doit refléter le nombre ou le taux d'apparition de la maladie, de sorte que les couleurs plus foncées ou plus intenses représentent un plus grand nombre de cas.</a:t>
            </a:r>
            <a:endParaRPr lang="fr-FR" noProof="0" dirty="0"/>
          </a:p>
          <a:p>
            <a:pPr marL="0" indent="0">
              <a:lnSpc>
                <a:spcPct val="115000"/>
              </a:lnSpc>
              <a:spcBef>
                <a:spcPts val="1245"/>
              </a:spcBef>
              <a:buClr>
                <a:schemeClr val="dk1"/>
              </a:buClr>
              <a:buSzPts val="1200"/>
            </a:pPr>
            <a:endParaRPr dirty="0">
              <a:highlight>
                <a:schemeClr val="lt1"/>
              </a:highlight>
            </a:endParaRPr>
          </a:p>
          <a:p>
            <a:pPr marL="0" indent="0">
              <a:lnSpc>
                <a:spcPct val="115000"/>
              </a:lnSpc>
              <a:spcBef>
                <a:spcPts val="1245"/>
              </a:spcBef>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endParaRPr dirty="0">
              <a:highlight>
                <a:schemeClr val="lt1"/>
              </a:highlight>
            </a:endParaRPr>
          </a:p>
          <a:p>
            <a:pPr marL="177845" indent="-177845">
              <a:lnSpc>
                <a:spcPct val="115000"/>
              </a:lnSpc>
              <a:spcBef>
                <a:spcPts val="1245"/>
              </a:spcBef>
              <a:buClr>
                <a:schemeClr val="dk1"/>
              </a:buClr>
              <a:buSzPts val="1200"/>
              <a:buFont typeface="Noto Sans Symbols"/>
              <a:buChar char="▪"/>
            </a:pPr>
            <a:r>
              <a:rPr lang="fr-FR" dirty="0">
                <a:highlight>
                  <a:srgbClr val="FFFF00"/>
                </a:highlight>
              </a:rPr>
              <a:t>.</a:t>
            </a:r>
            <a:endParaRPr dirty="0">
              <a:highlight>
                <a:srgbClr val="FFFF00"/>
              </a:highlight>
            </a:endParaRPr>
          </a:p>
          <a:p>
            <a:pPr marL="0" indent="0">
              <a:spcBef>
                <a:spcPts val="1618"/>
              </a:spcBef>
            </a:pPr>
            <a:endParaRPr dirty="0">
              <a:highlight>
                <a:srgbClr val="FFFF00"/>
              </a:highlight>
            </a:endParaRPr>
          </a:p>
        </p:txBody>
      </p:sp>
      <p:sp>
        <p:nvSpPr>
          <p:cNvPr id="1133" name="Google Shape;1133;p9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90</a:t>
            </a:fld>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9"/>
        <p:cNvGrpSpPr/>
        <p:nvPr/>
      </p:nvGrpSpPr>
      <p:grpSpPr>
        <a:xfrm>
          <a:off x="0" y="0"/>
          <a:ext cx="0" cy="0"/>
          <a:chOff x="0" y="0"/>
          <a:chExt cx="0" cy="0"/>
        </a:xfrm>
      </p:grpSpPr>
      <p:sp>
        <p:nvSpPr>
          <p:cNvPr id="1140" name="Google Shape;1140;p9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1" name="Google Shape;1141;p9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avons parlé des caractéristiques cliniques, du temps et du lieu. Parlons maintenant de la personne.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caractéristiques des personnes qui nous intéressent généralement lors d'une investigation d</a:t>
            </a:r>
            <a:r>
              <a:rPr lang="fr-FR" noProof="0" dirty="0"/>
              <a:t>’une flambée</a:t>
            </a:r>
            <a:r>
              <a:rPr lang="fr-FR" dirty="0"/>
              <a:t>?</a:t>
            </a:r>
            <a:endParaRPr lang="fr-FR" b="1" dirty="0"/>
          </a:p>
          <a:p>
            <a:pPr marL="474254" indent="-474254">
              <a:lnSpc>
                <a:spcPct val="12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i="1" dirty="0"/>
              <a:t>Laissez quelques réponses (une par participant).</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&lt;CLIQUER&gt; Réponse : </a:t>
            </a:r>
            <a:r>
              <a:rPr lang="fr-FR" i="1" dirty="0"/>
              <a:t>Il faut toujours recueillir l'âge et le sexe de chaque patient. Les autres variables dépendent des circonstances et du cadre de l'</a:t>
            </a:r>
            <a:r>
              <a:rPr lang="fr-FR" i="1" noProof="0" dirty="0"/>
              <a:t>investigation</a:t>
            </a:r>
            <a:r>
              <a:rPr lang="fr-FR" i="1" dirty="0"/>
              <a:t>.</a:t>
            </a:r>
            <a:endParaRPr lang="fr-FR" noProof="0" dirty="0"/>
          </a:p>
          <a:p>
            <a:pPr marL="0" indent="0">
              <a:spcBef>
                <a:spcPts val="1618"/>
              </a:spcBef>
            </a:pPr>
            <a:endParaRPr dirty="0"/>
          </a:p>
        </p:txBody>
      </p:sp>
      <p:sp>
        <p:nvSpPr>
          <p:cNvPr id="1142" name="Google Shape;1142;p9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91</a:t>
            </a:fld>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p9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8" name="Google Shape;1148;p9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Discutons maintenant des caractéristiques des animaux qui sont généralement recueillies par le personnel de santé publique vétérinaire lors d'une flambée.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caractéristiques des animaux qui nous intéressent généralement lors d'une </a:t>
            </a:r>
            <a:r>
              <a:rPr lang="fr-FR" noProof="0" dirty="0"/>
              <a:t>investigation d’une flambée</a:t>
            </a:r>
            <a:r>
              <a:rPr lang="fr-FR" dirty="0"/>
              <a:t>?</a:t>
            </a:r>
            <a:endParaRPr lang="fr-FR" b="1" dirty="0"/>
          </a:p>
          <a:p>
            <a:pPr marL="474254" indent="-474254">
              <a:lnSpc>
                <a:spcPct val="12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i="1" dirty="0"/>
              <a:t>Laissez quelques réponses (une par participant).</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 </a:t>
            </a:r>
            <a:r>
              <a:rPr lang="fr-FR" b="1" dirty="0"/>
              <a:t>&lt;CLIQUER&gt; Réponse : </a:t>
            </a:r>
            <a:r>
              <a:rPr lang="fr-FR" i="1" dirty="0"/>
              <a:t>Dans la mesure du possible, recueillez toujours l'espèce, l'âge approximatif et le sexe de chaque animal malade ou décédé. Les autres variables dépendent des circonstances et du cadre de l'enquête. </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Définitions : Les volailles à griller sont des oiseaux élevés pour la consommation de viande ; les pondeuses sont des oiseaux élevés pour la ponte. Les races de bétail sont généralement séparées en deux catégories : celles qui sont élevées pour la consommation de viande et celles qui sont élevées pour la production laitière.</a:t>
            </a:r>
            <a:endParaRPr lang="fr-FR" noProof="0" dirty="0"/>
          </a:p>
          <a:p>
            <a:pPr marL="0" indent="0">
              <a:lnSpc>
                <a:spcPct val="115000"/>
              </a:lnSpc>
              <a:spcBef>
                <a:spcPts val="1245"/>
              </a:spcBef>
            </a:pPr>
            <a:endParaRPr dirty="0"/>
          </a:p>
          <a:p>
            <a:pPr marL="0" indent="0">
              <a:lnSpc>
                <a:spcPct val="115000"/>
              </a:lnSpc>
              <a:spcBef>
                <a:spcPts val="1245"/>
              </a:spcBef>
            </a:pPr>
            <a:endParaRPr dirty="0">
              <a:latin typeface="Times New Roman"/>
              <a:ea typeface="Times New Roman"/>
              <a:cs typeface="Times New Roman"/>
              <a:sym typeface="Times New Roman"/>
            </a:endParaRPr>
          </a:p>
          <a:p>
            <a:pPr marL="0" indent="0">
              <a:spcBef>
                <a:spcPts val="1618"/>
              </a:spcBef>
            </a:pPr>
            <a:endParaRPr dirty="0"/>
          </a:p>
        </p:txBody>
      </p:sp>
      <p:sp>
        <p:nvSpPr>
          <p:cNvPr id="1149" name="Google Shape;1149;p9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92</a:t>
            </a:fld>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3"/>
        <p:cNvGrpSpPr/>
        <p:nvPr/>
      </p:nvGrpSpPr>
      <p:grpSpPr>
        <a:xfrm>
          <a:off x="0" y="0"/>
          <a:ext cx="0" cy="0"/>
          <a:chOff x="0" y="0"/>
          <a:chExt cx="0" cy="0"/>
        </a:xfrm>
      </p:grpSpPr>
      <p:sp>
        <p:nvSpPr>
          <p:cNvPr id="1154" name="Google Shape;1154;p9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55" name="Google Shape;1155;p9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 tableau montre la répartition de la maladie M par sexe et par grade dans une école.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Comment décririez-vous/interpréteriez-vous ces données ? </a:t>
            </a:r>
            <a:endParaRPr lang="fr-FR" u="none" noProof="0" dirty="0"/>
          </a:p>
          <a:p>
            <a:pPr marL="256887" indent="-177845">
              <a:lnSpc>
                <a:spcPct val="115000"/>
              </a:lnSpc>
              <a:spcBef>
                <a:spcPts val="1245"/>
              </a:spcBef>
              <a:buClr>
                <a:schemeClr val="dk1"/>
              </a:buClr>
              <a:buSzPts val="1200"/>
              <a:buFont typeface="Wingdings" panose="05000000000000000000" pitchFamily="2" charset="2"/>
              <a:buChar char="§"/>
            </a:pPr>
            <a:endParaRPr lang="fr-FR"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Un peu plus de cas masculins que féminins. Nombre de cas très similaire par grade, peut-être une légère baisse chez les femmes avec l'augmentation du grade.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De quelles informations auriez-vous besoin pour calculer les taux d'attaque par sexe et par grade ? </a:t>
            </a:r>
            <a:endParaRPr lang="fr-FR" u="none" noProof="0" dirty="0"/>
          </a:p>
          <a:p>
            <a:pPr marL="256887" indent="-177845">
              <a:lnSpc>
                <a:spcPct val="115000"/>
              </a:lnSpc>
              <a:spcBef>
                <a:spcPts val="1245"/>
              </a:spcBef>
              <a:buClr>
                <a:schemeClr val="dk1"/>
              </a:buClr>
              <a:buSzPts val="1200"/>
              <a:buFont typeface="Wingdings" panose="05000000000000000000" pitchFamily="2" charset="2"/>
              <a:buChar char="§"/>
            </a:pPr>
            <a:endParaRPr lang="fr-FR"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Les dénominateurs (effectifs de population) sont nécessaires pour calculer les taux d'attaque et comparer les différences de taux entre les groupes. </a:t>
            </a:r>
            <a:endParaRPr lang="fr-FR" noProof="0" dirty="0"/>
          </a:p>
          <a:p>
            <a:pPr marL="0" indent="0">
              <a:spcBef>
                <a:spcPts val="1618"/>
              </a:spcBef>
            </a:pPr>
            <a:endParaRPr dirty="0"/>
          </a:p>
        </p:txBody>
      </p:sp>
      <p:sp>
        <p:nvSpPr>
          <p:cNvPr id="1156" name="Google Shape;1156;p9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93</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1"/>
        <p:cNvGrpSpPr/>
        <p:nvPr/>
      </p:nvGrpSpPr>
      <p:grpSpPr>
        <a:xfrm>
          <a:off x="0" y="0"/>
          <a:ext cx="0" cy="0"/>
          <a:chOff x="0" y="0"/>
          <a:chExt cx="0" cy="0"/>
        </a:xfrm>
      </p:grpSpPr>
      <p:sp>
        <p:nvSpPr>
          <p:cNvPr id="1162" name="Google Shape;1162;p9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63" name="Google Shape;1163;p9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a:t>
            </a:r>
            <a:r>
              <a:rPr lang="fr-FR" dirty="0"/>
              <a:t> Ce tableau fournit le nombre total d'individus dans la population de l'école pour chaque catégorie de grade et de sexe dans l'étude.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 voyez-vous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Plus de garçons que de filles dans l'ensemble, et en particulier dans les trois premiers niveaux. Beaucoup moins de garçons dans les classes </a:t>
            </a:r>
            <a:r>
              <a:rPr lang="fr-FR" i="1" noProof="0" dirty="0"/>
              <a:t>de</a:t>
            </a:r>
            <a:r>
              <a:rPr lang="fr-FR" i="1" dirty="0"/>
              <a:t> 10-</a:t>
            </a:r>
            <a:r>
              <a:rPr lang="fr-FR" i="1" noProof="0" dirty="0"/>
              <a:t>12ème </a:t>
            </a:r>
            <a:r>
              <a:rPr lang="fr-FR" i="1" dirty="0"/>
              <a:t>année que dans les grades précédents et par rapport aux filles.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Comment utiliseriez-vous cette information supplémentaire (le nombre total de personnes inscrites)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Divisez le nombre de cas de maladie dans chaque catégorie par le nombre de personnes dans la catégorie pour calculer les taux d'attaque ou la présence (% positif) de la maladie.</a:t>
            </a:r>
            <a:endParaRPr lang="fr-FR" noProof="0" dirty="0"/>
          </a:p>
          <a:p>
            <a:pPr marL="0" indent="0">
              <a:spcBef>
                <a:spcPts val="1618"/>
              </a:spcBef>
            </a:pPr>
            <a:endParaRPr dirty="0"/>
          </a:p>
        </p:txBody>
      </p:sp>
      <p:sp>
        <p:nvSpPr>
          <p:cNvPr id="1164" name="Google Shape;1164;p9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94</a:t>
            </a:fld>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Google Shape;1170;p9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1" name="Google Shape;1171;p9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Cette diapositive montre l'incidence (taux d'attaque) de la maladie M par grade et par sexe.</a:t>
            </a:r>
            <a:endParaRPr lang="fr-FR" noProof="0" dirty="0"/>
          </a:p>
          <a:p>
            <a:pPr marL="256887" indent="-177845">
              <a:spcBef>
                <a:spcPts val="1867"/>
              </a:spcBef>
              <a:buClr>
                <a:schemeClr val="dk1"/>
              </a:buClr>
              <a:buSzPts val="1200"/>
              <a:buFont typeface="Wingdings" panose="05000000000000000000" pitchFamily="2" charset="2"/>
              <a:buChar char="§"/>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Demandez</a:t>
            </a:r>
            <a:r>
              <a:rPr lang="fr-FR" b="1" dirty="0"/>
              <a:t> : </a:t>
            </a:r>
            <a:r>
              <a:rPr lang="fr-FR" dirty="0"/>
              <a:t>Comment interpréteriez-vous ces données ?</a:t>
            </a:r>
            <a:endParaRPr lang="fr-FR" noProof="0" dirty="0"/>
          </a:p>
          <a:p>
            <a:pPr marL="256887" indent="-177845">
              <a:spcBef>
                <a:spcPts val="1867"/>
              </a:spcBef>
              <a:buClr>
                <a:schemeClr val="dk1"/>
              </a:buClr>
              <a:buSzPts val="1200"/>
              <a:buFont typeface="Wingdings" panose="05000000000000000000" pitchFamily="2" charset="2"/>
              <a:buChar char="§"/>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Les taux d'attaque étaient plus faibles chez les garçons de la 1re à la 9e année, mais de 100 % de la 10e à la 12e année. En revanche, les taux d'attaque étaient plus élevés chez les filles de la première à la neuvième année, mais plus faibles de la dixième à la douzième année. L'image est confuse, mais elle montre la nécessité d'établir des taux. </a:t>
            </a:r>
            <a:endParaRPr lang="fr-FR" noProof="0" dirty="0"/>
          </a:p>
          <a:p>
            <a:pPr marL="0" indent="0">
              <a:spcBef>
                <a:spcPts val="996"/>
              </a:spcBef>
            </a:pPr>
            <a:endParaRPr dirty="0"/>
          </a:p>
        </p:txBody>
      </p:sp>
      <p:sp>
        <p:nvSpPr>
          <p:cNvPr id="1172" name="Google Shape;1172;p9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95</a:t>
            </a:fld>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7"/>
        <p:cNvGrpSpPr/>
        <p:nvPr/>
      </p:nvGrpSpPr>
      <p:grpSpPr>
        <a:xfrm>
          <a:off x="0" y="0"/>
          <a:ext cx="0" cy="0"/>
          <a:chOff x="0" y="0"/>
          <a:chExt cx="0" cy="0"/>
        </a:xfrm>
      </p:grpSpPr>
      <p:sp>
        <p:nvSpPr>
          <p:cNvPr id="1178" name="Google Shape;1178;p9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9" name="Google Shape;1179;p9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Solliciter les réponses de quelques participants.</a:t>
            </a:r>
            <a:endParaRPr lang="fr-FR" noProof="0" dirty="0"/>
          </a:p>
          <a:p>
            <a:pPr marL="177845" indent="-98803">
              <a:spcBef>
                <a:spcPts val="373"/>
              </a:spcBef>
              <a:buClr>
                <a:schemeClr val="dk1"/>
              </a:buClr>
              <a:buSzPts val="1200"/>
            </a:pPr>
            <a:endParaRPr lang="fr-FR" b="1" i="1"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0" i="0" u="none" noProof="0" dirty="0"/>
              <a:t> les participants pour leurs </a:t>
            </a:r>
            <a:r>
              <a:rPr lang="fr-FR" b="0" i="0" noProof="0" dirty="0"/>
              <a:t>réponses. </a:t>
            </a:r>
            <a:r>
              <a:rPr lang="fr-FR" b="1" noProof="0" dirty="0"/>
              <a:t>&lt;CLIQUER&gt; </a:t>
            </a:r>
            <a:r>
              <a:rPr lang="fr-FR" noProof="0" dirty="0"/>
              <a:t>pour passer à la diapositive suivante avec la réponse.</a:t>
            </a:r>
          </a:p>
        </p:txBody>
      </p:sp>
      <p:sp>
        <p:nvSpPr>
          <p:cNvPr id="1180" name="Google Shape;1180;p9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96</a:t>
            </a:fld>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4"/>
        <p:cNvGrpSpPr/>
        <p:nvPr/>
      </p:nvGrpSpPr>
      <p:grpSpPr>
        <a:xfrm>
          <a:off x="0" y="0"/>
          <a:ext cx="0" cy="0"/>
          <a:chOff x="0" y="0"/>
          <a:chExt cx="0" cy="0"/>
        </a:xfrm>
      </p:grpSpPr>
      <p:sp>
        <p:nvSpPr>
          <p:cNvPr id="1185" name="Google Shape;1185;p9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86" name="Google Shape;1186;p9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none" noProof="0" dirty="0"/>
              <a:t>Réponse</a:t>
            </a:r>
            <a:r>
              <a:rPr lang="fr-FR" b="1" noProof="0" dirty="0"/>
              <a:t> : </a:t>
            </a:r>
            <a:r>
              <a:rPr lang="fr-FR" i="1" noProof="0" dirty="0"/>
              <a:t>Élaborer un plan d'analyse.</a:t>
            </a:r>
            <a:endParaRPr lang="fr-FR" noProof="0" dirty="0"/>
          </a:p>
        </p:txBody>
      </p:sp>
      <p:sp>
        <p:nvSpPr>
          <p:cNvPr id="1187" name="Google Shape;1187;p9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97</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1"/>
        <p:cNvGrpSpPr/>
        <p:nvPr/>
      </p:nvGrpSpPr>
      <p:grpSpPr>
        <a:xfrm>
          <a:off x="0" y="0"/>
          <a:ext cx="0" cy="0"/>
          <a:chOff x="0" y="0"/>
          <a:chExt cx="0" cy="0"/>
        </a:xfrm>
      </p:grpSpPr>
      <p:sp>
        <p:nvSpPr>
          <p:cNvPr id="1192" name="Google Shape;1192;p9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93" name="Google Shape;1193;p9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lang="fr-FR" noProof="0" dirty="0">
              <a:solidFill>
                <a:schemeClr val="tx1"/>
              </a:solidFill>
            </a:endParaRPr>
          </a:p>
          <a:p>
            <a:pPr marL="0" indent="0">
              <a:spcBef>
                <a:spcPts val="1867"/>
              </a:spcBef>
            </a:pPr>
            <a:endParaRPr lang="fr-FR" b="1" dirty="0">
              <a:solidFill>
                <a:schemeClr val="tx1"/>
              </a:solidFill>
            </a:endParaRPr>
          </a:p>
          <a:p>
            <a:pPr marL="177845" indent="-177845">
              <a:lnSpc>
                <a:spcPct val="115000"/>
              </a:lnSpc>
              <a:spcBef>
                <a:spcPts val="622"/>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Nous avons discuté de la manière de réaliser l'analyse épidémiologique descriptive, en la résumant :</a:t>
            </a:r>
            <a:endParaRPr lang="fr-FR" noProof="0" dirty="0">
              <a:solidFill>
                <a:schemeClr val="tx1"/>
              </a:solidFill>
            </a:endParaRPr>
          </a:p>
          <a:p>
            <a:pPr marL="652099" lvl="1" indent="-177845">
              <a:lnSpc>
                <a:spcPct val="115000"/>
              </a:lnSpc>
              <a:spcBef>
                <a:spcPts val="0"/>
              </a:spcBef>
              <a:buClr>
                <a:schemeClr val="dk1"/>
              </a:buClr>
              <a:buSzPts val="1200"/>
              <a:buFont typeface="Courier New"/>
              <a:buChar char="o"/>
            </a:pPr>
            <a:r>
              <a:rPr lang="fr-FR" dirty="0">
                <a:solidFill>
                  <a:schemeClr val="tx1"/>
                </a:solidFill>
              </a:rPr>
              <a:t>Caractéristiques cliniques</a:t>
            </a:r>
            <a:endParaRPr lang="fr-FR" noProof="0" dirty="0">
              <a:solidFill>
                <a:schemeClr val="tx1"/>
              </a:solidFill>
            </a:endParaRPr>
          </a:p>
          <a:p>
            <a:pPr marL="652099" lvl="1" indent="-177845">
              <a:lnSpc>
                <a:spcPct val="115000"/>
              </a:lnSpc>
              <a:spcBef>
                <a:spcPts val="0"/>
              </a:spcBef>
              <a:buClr>
                <a:schemeClr val="dk1"/>
              </a:buClr>
              <a:buSzPts val="1200"/>
              <a:buFont typeface="Courier New"/>
              <a:buChar char="o"/>
            </a:pPr>
            <a:r>
              <a:rPr lang="fr-FR" dirty="0">
                <a:solidFill>
                  <a:schemeClr val="tx1"/>
                </a:solidFill>
              </a:rPr>
              <a:t>Temps</a:t>
            </a:r>
            <a:endParaRPr lang="fr-FR" noProof="0" dirty="0">
              <a:solidFill>
                <a:schemeClr val="tx1"/>
              </a:solidFill>
            </a:endParaRPr>
          </a:p>
          <a:p>
            <a:pPr marL="652099" lvl="1" indent="-177845">
              <a:lnSpc>
                <a:spcPct val="115000"/>
              </a:lnSpc>
              <a:spcBef>
                <a:spcPts val="0"/>
              </a:spcBef>
              <a:buClr>
                <a:schemeClr val="dk1"/>
              </a:buClr>
              <a:buSzPts val="1200"/>
              <a:buFont typeface="Courier New"/>
              <a:buChar char="o"/>
            </a:pPr>
            <a:r>
              <a:rPr lang="fr-FR" dirty="0">
                <a:solidFill>
                  <a:schemeClr val="tx1"/>
                </a:solidFill>
              </a:rPr>
              <a:t>Lieu</a:t>
            </a:r>
            <a:endParaRPr lang="fr-FR" noProof="0" dirty="0">
              <a:solidFill>
                <a:schemeClr val="tx1"/>
              </a:solidFill>
            </a:endParaRPr>
          </a:p>
          <a:p>
            <a:pPr marL="652099" lvl="1" indent="-177845">
              <a:lnSpc>
                <a:spcPct val="115000"/>
              </a:lnSpc>
              <a:spcBef>
                <a:spcPts val="0"/>
              </a:spcBef>
              <a:buClr>
                <a:schemeClr val="dk1"/>
              </a:buClr>
              <a:buSzPts val="1200"/>
              <a:buFont typeface="Courier New"/>
              <a:buChar char="o"/>
            </a:pPr>
            <a:r>
              <a:rPr lang="fr-FR" dirty="0">
                <a:solidFill>
                  <a:schemeClr val="tx1"/>
                </a:solidFill>
              </a:rPr>
              <a:t>Personne</a:t>
            </a:r>
            <a:endParaRPr lang="fr-FR" noProof="0" dirty="0">
              <a:solidFill>
                <a:schemeClr val="tx1"/>
              </a:solidFill>
            </a:endParaRPr>
          </a:p>
          <a:p>
            <a:pPr marL="0" indent="0">
              <a:lnSpc>
                <a:spcPct val="115000"/>
              </a:lnSpc>
              <a:spcBef>
                <a:spcPts val="0"/>
              </a:spcBef>
              <a:buClr>
                <a:schemeClr val="dk1"/>
              </a:buClr>
              <a:buSzPts val="1200"/>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Supposons que vous ayez trouvé des cas de manière systématique et que vous ayez enregistré les informations dans une liste ou une base de données. Pour l'étape 6, vous devez effectuer l'analyse épidémiologique descriptive.</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b="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Posez la question</a:t>
            </a:r>
            <a:r>
              <a:rPr lang="fr-FR" b="1" dirty="0">
                <a:solidFill>
                  <a:schemeClr val="tx1"/>
                </a:solidFill>
              </a:rPr>
              <a:t> : </a:t>
            </a:r>
            <a:r>
              <a:rPr lang="fr-FR" dirty="0">
                <a:solidFill>
                  <a:schemeClr val="tx1"/>
                </a:solidFill>
              </a:rPr>
              <a:t>Que devez-vous faire avant de vous asseoir et de commencer à résumer et à analyser les données ?</a:t>
            </a:r>
            <a:endParaRPr lang="fr-FR" noProof="0" dirty="0">
              <a:solidFill>
                <a:schemeClr val="tx1"/>
              </a:solidFill>
            </a:endParaRPr>
          </a:p>
          <a:p>
            <a:pPr marL="256887" indent="-177845">
              <a:lnSpc>
                <a:spcPct val="115000"/>
              </a:lnSpc>
              <a:spcBef>
                <a:spcPts val="1245"/>
              </a:spcBef>
              <a:buClr>
                <a:schemeClr val="dk1"/>
              </a:buClr>
              <a:buSzPts val="1200"/>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solidFill>
                  <a:schemeClr val="tx1"/>
                </a:solidFill>
              </a:rPr>
              <a:t>Remerciez</a:t>
            </a:r>
            <a:r>
              <a:rPr lang="fr-FR" b="1" u="none" noProof="0" dirty="0">
                <a:solidFill>
                  <a:schemeClr val="tx1"/>
                </a:solidFill>
              </a:rPr>
              <a:t> </a:t>
            </a:r>
            <a:r>
              <a:rPr lang="fr-FR" dirty="0">
                <a:solidFill>
                  <a:schemeClr val="tx1"/>
                </a:solidFill>
              </a:rPr>
              <a:t>les participants pour leurs réponses. </a:t>
            </a:r>
            <a:r>
              <a:rPr lang="fr-FR" b="1" dirty="0">
                <a:solidFill>
                  <a:schemeClr val="tx1"/>
                </a:solidFill>
              </a:rPr>
              <a:t>&lt;CLIQUER&gt; Répondre : </a:t>
            </a:r>
            <a:r>
              <a:rPr lang="fr-FR" i="1" dirty="0">
                <a:solidFill>
                  <a:schemeClr val="tx1"/>
                </a:solidFill>
              </a:rPr>
              <a:t>Planifiez l'analyse (réfléchissez avant d'agir ; planifiez d'abord, puis agissez).</a:t>
            </a:r>
            <a:br>
              <a:rPr lang="fr-FR" i="1" dirty="0">
                <a:solidFill>
                  <a:schemeClr val="tx1"/>
                </a:solidFill>
              </a:rPr>
            </a:br>
            <a:endParaRPr lang="fr-FR" i="1"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Nous devons élaborer un plan d'analyse.</a:t>
            </a:r>
            <a:endParaRPr lang="fr-FR" noProof="0" dirty="0">
              <a:solidFill>
                <a:schemeClr val="tx1"/>
              </a:solidFill>
            </a:endParaRPr>
          </a:p>
          <a:p>
            <a:pPr marL="0" indent="0">
              <a:spcBef>
                <a:spcPts val="1618"/>
              </a:spcBef>
            </a:pPr>
            <a:endParaRPr dirty="0"/>
          </a:p>
        </p:txBody>
      </p:sp>
      <p:sp>
        <p:nvSpPr>
          <p:cNvPr id="1194" name="Google Shape;1194;p9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98</a:t>
            </a:fld>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4"/>
        <p:cNvGrpSpPr/>
        <p:nvPr/>
      </p:nvGrpSpPr>
      <p:grpSpPr>
        <a:xfrm>
          <a:off x="0" y="0"/>
          <a:ext cx="0" cy="0"/>
          <a:chOff x="0" y="0"/>
          <a:chExt cx="0" cy="0"/>
        </a:xfrm>
      </p:grpSpPr>
      <p:sp>
        <p:nvSpPr>
          <p:cNvPr id="1205" name="Google Shape;1205;p9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6" name="Google Shape;1206;p9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voulons analyser les données de manière réfléchie et efficace. Par conséquent, avant de nous asseoir pour analyser les données descriptives, nous devons élaborer un plan d'analyse. Ce plan d'analyse doit être un document écrit qui peut être revu et corrigé. Tout d'abord, nous ne pouvons analyser que les données dont nous disposons. Quelles sont les variables dont nous disposons ? Et comment sont-elles codées ? Prenons l'exemple de l'âge. L'âge est-il codé en années individuelles ou en groupes tels que les groupes d'âge de 10 ans ? Dans le premier cas, la moyenne peut être calculée ; dans le second, il est préférable d'afficher une distribution de fréquences.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Deuxièmement, pour chaque composante (clinique, temps, lieu, personne), décidez de la manière de résumer et d'analyser les données. Les informations cliniques et les informations sur les personnes sont généralement présentées dans des tableaux de fréquence. Mais le plan d'analyse doit être spécifique - l'âge et le sexe </a:t>
            </a:r>
            <a:r>
              <a:rPr lang="fr-FR" dirty="0" err="1"/>
              <a:t>seront-ils</a:t>
            </a:r>
            <a:r>
              <a:rPr lang="fr-FR" dirty="0"/>
              <a:t> présentés comme des variables individuelles ou comme un tableau à deux variables (groupe d'âge par sexe) ?  </a:t>
            </a:r>
            <a:r>
              <a:rPr lang="fr-FR" i="1" dirty="0"/>
              <a:t>Le temps est généralement présenté sous la forme d'une courbe épidémique. Pour le lieu, le choix se porte sur un tableau ou une carte.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dénominateurs de la population sont-ils disponibles pour permettre le calcul de taux ?</a:t>
            </a:r>
            <a:endParaRPr lang="fr-FR" noProof="0" dirty="0"/>
          </a:p>
          <a:p>
            <a:pPr marL="177845" indent="-98803">
              <a:lnSpc>
                <a:spcPct val="115000"/>
              </a:lnSpc>
              <a:spcBef>
                <a:spcPts val="1245"/>
              </a:spcBef>
              <a:buClr>
                <a:schemeClr val="dk1"/>
              </a:buClr>
              <a:buSzPts val="1200"/>
            </a:pPr>
            <a:endParaRPr dirty="0"/>
          </a:p>
          <a:p>
            <a:pPr marL="0" indent="0">
              <a:spcBef>
                <a:spcPts val="1618"/>
              </a:spcBef>
            </a:pPr>
            <a:endParaRPr dirty="0"/>
          </a:p>
        </p:txBody>
      </p:sp>
      <p:sp>
        <p:nvSpPr>
          <p:cNvPr id="1207" name="Google Shape;1207;p9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99</a:t>
            </a:fld>
            <a:endParaRPr sz="1200">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5"/>
        <p:cNvGrpSpPr/>
        <p:nvPr/>
      </p:nvGrpSpPr>
      <p:grpSpPr>
        <a:xfrm>
          <a:off x="0" y="0"/>
          <a:ext cx="0" cy="0"/>
          <a:chOff x="0" y="0"/>
          <a:chExt cx="0" cy="0"/>
        </a:xfrm>
      </p:grpSpPr>
      <p:sp>
        <p:nvSpPr>
          <p:cNvPr id="16" name="Google Shape;16;p12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 name="Google Shape;17;p12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8" name="Google Shape;18;p124"/>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9" name="Google Shape;19;p12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20" name="Google Shape;20;p124"/>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1" name="Google Shape;21;p124"/>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2" name="Google Shape;22;p124"/>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3" name="Google Shape;23;p124"/>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 name="Google Shape;24;p124"/>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5" name="Google Shape;25;p124"/>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6" name="Google Shape;26;p124"/>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92"/>
        <p:cNvGrpSpPr/>
        <p:nvPr/>
      </p:nvGrpSpPr>
      <p:grpSpPr>
        <a:xfrm>
          <a:off x="0" y="0"/>
          <a:ext cx="0" cy="0"/>
          <a:chOff x="0" y="0"/>
          <a:chExt cx="0" cy="0"/>
        </a:xfrm>
      </p:grpSpPr>
      <p:sp>
        <p:nvSpPr>
          <p:cNvPr id="93" name="Google Shape;93;p13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4" name="Google Shape;94;p13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5" name="Google Shape;95;p13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6" name="Google Shape;96;p13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7" name="Google Shape;97;p13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98" name="Google Shape;98;p13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99"/>
        <p:cNvGrpSpPr/>
        <p:nvPr/>
      </p:nvGrpSpPr>
      <p:grpSpPr>
        <a:xfrm>
          <a:off x="0" y="0"/>
          <a:ext cx="0" cy="0"/>
          <a:chOff x="0" y="0"/>
          <a:chExt cx="0" cy="0"/>
        </a:xfrm>
      </p:grpSpPr>
      <p:sp>
        <p:nvSpPr>
          <p:cNvPr id="100" name="Google Shape;100;p13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1" name="Google Shape;101;p13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Google Shape;102;p13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3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4" name="Google Shape;104;p13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05" name="Google Shape;105;p134"/>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06" name="Google Shape;106;p134"/>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07"/>
        <p:cNvGrpSpPr/>
        <p:nvPr/>
      </p:nvGrpSpPr>
      <p:grpSpPr>
        <a:xfrm>
          <a:off x="0" y="0"/>
          <a:ext cx="0" cy="0"/>
          <a:chOff x="0" y="0"/>
          <a:chExt cx="0" cy="0"/>
        </a:xfrm>
      </p:grpSpPr>
      <p:pic>
        <p:nvPicPr>
          <p:cNvPr id="108" name="Google Shape;108;p13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09" name="Google Shape;109;p135"/>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0" name="Google Shape;110;p1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1" name="Google Shape;111;p1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2" name="Google Shape;112;p13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3" name="Google Shape;113;p13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4" name="Google Shape;114;p13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15"/>
        <p:cNvGrpSpPr/>
        <p:nvPr/>
      </p:nvGrpSpPr>
      <p:grpSpPr>
        <a:xfrm>
          <a:off x="0" y="0"/>
          <a:ext cx="0" cy="0"/>
          <a:chOff x="0" y="0"/>
          <a:chExt cx="0" cy="0"/>
        </a:xfrm>
      </p:grpSpPr>
      <p:sp>
        <p:nvSpPr>
          <p:cNvPr id="116" name="Google Shape;116;p13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17" name="Google Shape;117;p13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18" name="Google Shape;118;p136"/>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19" name="Google Shape;119;p13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20" name="Google Shape;120;p136"/>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21" name="Google Shape;121;p13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2" name="Google Shape;122;p136"/>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23" name="Google Shape;123;p136"/>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24" name="Google Shape;124;p136"/>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5" name="Google Shape;125;p136"/>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26" name="Google Shape;126;p136"/>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27"/>
        <p:cNvGrpSpPr/>
        <p:nvPr/>
      </p:nvGrpSpPr>
      <p:grpSpPr>
        <a:xfrm>
          <a:off x="0" y="0"/>
          <a:ext cx="0" cy="0"/>
          <a:chOff x="0" y="0"/>
          <a:chExt cx="0" cy="0"/>
        </a:xfrm>
      </p:grpSpPr>
      <p:sp>
        <p:nvSpPr>
          <p:cNvPr id="128" name="Google Shape;128;p13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9" name="Google Shape;129;p13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30" name="Google Shape;130;p13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31" name="Google Shape;131;p13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32" name="Google Shape;132;p13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33" name="Google Shape;133;p13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34" name="Google Shape;134;p137"/>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35" name="Google Shape;135;p13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6" name="Google Shape;136;p13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7" name="Google Shape;137;p13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38" name="Google Shape;138;p13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39"/>
        <p:cNvGrpSpPr/>
        <p:nvPr/>
      </p:nvGrpSpPr>
      <p:grpSpPr>
        <a:xfrm>
          <a:off x="0" y="0"/>
          <a:ext cx="0" cy="0"/>
          <a:chOff x="0" y="0"/>
          <a:chExt cx="0" cy="0"/>
        </a:xfrm>
      </p:grpSpPr>
      <p:sp>
        <p:nvSpPr>
          <p:cNvPr id="140" name="Google Shape;140;p138"/>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41" name="Google Shape;141;p1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42" name="Google Shape;142;p138"/>
          <p:cNvGraphicFramePr/>
          <p:nvPr/>
        </p:nvGraphicFramePr>
        <p:xfrm>
          <a:off x="1505065" y="1917027"/>
          <a:ext cx="9181875" cy="4276750"/>
        </p:xfrm>
        <a:graphic>
          <a:graphicData uri="http://schemas.openxmlformats.org/drawingml/2006/table">
            <a:tbl>
              <a:tblPr>
                <a:noFill/>
                <a:tableStyleId>{069B912A-36C6-443E-B340-D69F32E338C0}</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43" name="Google Shape;143;p138"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44" name="Google Shape;144;p138"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45" name="Google Shape;145;p138"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46" name="Google Shape;146;p138"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47" name="Google Shape;147;p1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8" name="Google Shape;148;p138"/>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49" name="Google Shape;149;p138"/>
          <p:cNvPicPr preferRelativeResize="0"/>
          <p:nvPr/>
        </p:nvPicPr>
        <p:blipFill rotWithShape="1">
          <a:blip r:embed="rId7">
            <a:alphaModFix/>
          </a:blip>
          <a:srcRect/>
          <a:stretch/>
        </p:blipFill>
        <p:spPr>
          <a:xfrm>
            <a:off x="11057248" y="6241802"/>
            <a:ext cx="938147" cy="594360"/>
          </a:xfrm>
          <a:prstGeom prst="rect">
            <a:avLst/>
          </a:prstGeom>
          <a:noFill/>
          <a:ln>
            <a:noFill/>
          </a:ln>
        </p:spPr>
      </p:pic>
      <p:sp>
        <p:nvSpPr>
          <p:cNvPr id="150" name="Google Shape;150;p138"/>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4400">
              <a:solidFill>
                <a:schemeClr val="dk1"/>
              </a:solidFill>
              <a:latin typeface="Libre Franklin Medium"/>
              <a:ea typeface="Libre Franklin Medium"/>
              <a:cs typeface="Libre Franklin Medium"/>
              <a:sym typeface="Libre Franklin Medium"/>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51"/>
        <p:cNvGrpSpPr/>
        <p:nvPr/>
      </p:nvGrpSpPr>
      <p:grpSpPr>
        <a:xfrm>
          <a:off x="0" y="0"/>
          <a:ext cx="0" cy="0"/>
          <a:chOff x="0" y="0"/>
          <a:chExt cx="0" cy="0"/>
        </a:xfrm>
      </p:grpSpPr>
      <p:pic>
        <p:nvPicPr>
          <p:cNvPr id="152" name="Google Shape;152;p139"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53" name="Google Shape;153;p1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4" name="Google Shape;154;p1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5" name="Google Shape;155;p13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56" name="Google Shape;156;p13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7" name="Google Shape;157;p13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58" name="Google Shape;158;p139"/>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59" name="Google Shape;159;p139"/>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4400">
              <a:solidFill>
                <a:schemeClr val="dk1"/>
              </a:solidFill>
              <a:latin typeface="Libre Franklin Medium"/>
              <a:ea typeface="Libre Franklin Medium"/>
              <a:cs typeface="Libre Franklin Medium"/>
              <a:sym typeface="Libre Franklin Medium"/>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60"/>
        <p:cNvGrpSpPr/>
        <p:nvPr/>
      </p:nvGrpSpPr>
      <p:grpSpPr>
        <a:xfrm>
          <a:off x="0" y="0"/>
          <a:ext cx="0" cy="0"/>
          <a:chOff x="0" y="0"/>
          <a:chExt cx="0" cy="0"/>
        </a:xfrm>
      </p:grpSpPr>
      <p:sp>
        <p:nvSpPr>
          <p:cNvPr id="161" name="Google Shape;161;p14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62" name="Google Shape;162;p14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3" name="Google Shape;163;p14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4" name="Google Shape;164;p14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5" name="Google Shape;165;p14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66"/>
        <p:cNvGrpSpPr/>
        <p:nvPr/>
      </p:nvGrpSpPr>
      <p:grpSpPr>
        <a:xfrm>
          <a:off x="0" y="0"/>
          <a:ext cx="0" cy="0"/>
          <a:chOff x="0" y="0"/>
          <a:chExt cx="0" cy="0"/>
        </a:xfrm>
      </p:grpSpPr>
      <p:sp>
        <p:nvSpPr>
          <p:cNvPr id="167" name="Google Shape;167;p14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68" name="Google Shape;168;p1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9" name="Google Shape;169;p14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0" name="Google Shape;170;p14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1" name="Google Shape;171;p14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72"/>
        <p:cNvGrpSpPr/>
        <p:nvPr/>
      </p:nvGrpSpPr>
      <p:grpSpPr>
        <a:xfrm>
          <a:off x="0" y="0"/>
          <a:ext cx="0" cy="0"/>
          <a:chOff x="0" y="0"/>
          <a:chExt cx="0" cy="0"/>
        </a:xfrm>
      </p:grpSpPr>
      <p:sp>
        <p:nvSpPr>
          <p:cNvPr id="173" name="Google Shape;173;p14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74" name="Google Shape;174;p142"/>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142"/>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76" name="Google Shape;176;p14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7" name="Google Shape;177;p14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8" name="Google Shape;178;p14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9" name="Google Shape;179;p14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7"/>
        <p:cNvGrpSpPr/>
        <p:nvPr/>
      </p:nvGrpSpPr>
      <p:grpSpPr>
        <a:xfrm>
          <a:off x="0" y="0"/>
          <a:ext cx="0" cy="0"/>
          <a:chOff x="0" y="0"/>
          <a:chExt cx="0" cy="0"/>
        </a:xfrm>
      </p:grpSpPr>
      <p:sp>
        <p:nvSpPr>
          <p:cNvPr id="28" name="Google Shape;28;p125"/>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9" name="Google Shape;29;p1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0" name="Google Shape;30;p125"/>
          <p:cNvGraphicFramePr/>
          <p:nvPr/>
        </p:nvGraphicFramePr>
        <p:xfrm>
          <a:off x="1505065" y="1917027"/>
          <a:ext cx="9181875" cy="4276750"/>
        </p:xfrm>
        <a:graphic>
          <a:graphicData uri="http://schemas.openxmlformats.org/drawingml/2006/table">
            <a:tbl>
              <a:tblPr>
                <a:noFill/>
                <a:tableStyleId>{069B912A-36C6-443E-B340-D69F32E338C0}</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1" name="Google Shape;31;p125"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2" name="Google Shape;32;p125"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3" name="Google Shape;33;p125"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4" name="Google Shape;34;p125"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5" name="Google Shape;35;p1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 name="Google Shape;36;p125"/>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7" name="Google Shape;37;p125"/>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80"/>
        <p:cNvGrpSpPr/>
        <p:nvPr/>
      </p:nvGrpSpPr>
      <p:grpSpPr>
        <a:xfrm>
          <a:off x="0" y="0"/>
          <a:ext cx="0" cy="0"/>
          <a:chOff x="0" y="0"/>
          <a:chExt cx="0" cy="0"/>
        </a:xfrm>
      </p:grpSpPr>
      <p:sp>
        <p:nvSpPr>
          <p:cNvPr id="181" name="Google Shape;181;p14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82" name="Google Shape;182;p14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3" name="Google Shape;183;p143"/>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84" name="Google Shape;184;p14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5" name="Google Shape;185;p14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6" name="Google Shape;186;p14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7" name="Google Shape;187;p14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188"/>
        <p:cNvGrpSpPr/>
        <p:nvPr/>
      </p:nvGrpSpPr>
      <p:grpSpPr>
        <a:xfrm>
          <a:off x="0" y="0"/>
          <a:ext cx="0" cy="0"/>
          <a:chOff x="0" y="0"/>
          <a:chExt cx="0" cy="0"/>
        </a:xfrm>
      </p:grpSpPr>
      <p:pic>
        <p:nvPicPr>
          <p:cNvPr id="189" name="Google Shape;189;p144"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90" name="Google Shape;190;p14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1" name="Google Shape;191;p1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2" name="Google Shape;192;p14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3" name="Google Shape;193;p14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4" name="Google Shape;194;p14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5" name="Google Shape;195;p14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96"/>
        <p:cNvGrpSpPr/>
        <p:nvPr/>
      </p:nvGrpSpPr>
      <p:grpSpPr>
        <a:xfrm>
          <a:off x="0" y="0"/>
          <a:ext cx="0" cy="0"/>
          <a:chOff x="0" y="0"/>
          <a:chExt cx="0" cy="0"/>
        </a:xfrm>
      </p:grpSpPr>
      <p:sp>
        <p:nvSpPr>
          <p:cNvPr id="197" name="Google Shape;197;p14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98" name="Google Shape;198;p14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9" name="Google Shape;199;p14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0" name="Google Shape;200;p145"/>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201" name="Google Shape;201;p14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2" name="Google Shape;202;p14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3" name="Google Shape;203;p14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04"/>
        <p:cNvGrpSpPr/>
        <p:nvPr/>
      </p:nvGrpSpPr>
      <p:grpSpPr>
        <a:xfrm>
          <a:off x="0" y="0"/>
          <a:ext cx="0" cy="0"/>
          <a:chOff x="0" y="0"/>
          <a:chExt cx="0" cy="0"/>
        </a:xfrm>
      </p:grpSpPr>
      <p:sp>
        <p:nvSpPr>
          <p:cNvPr id="205" name="Google Shape;205;p14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6" name="Google Shape;206;p14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07" name="Google Shape;207;p146"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08" name="Google Shape;208;p14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9" name="Google Shape;209;p1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0" name="Google Shape;210;p14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1" name="Google Shape;211;p14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12"/>
        <p:cNvGrpSpPr/>
        <p:nvPr/>
      </p:nvGrpSpPr>
      <p:grpSpPr>
        <a:xfrm>
          <a:off x="0" y="0"/>
          <a:ext cx="0" cy="0"/>
          <a:chOff x="0" y="0"/>
          <a:chExt cx="0" cy="0"/>
        </a:xfrm>
      </p:grpSpPr>
      <p:sp>
        <p:nvSpPr>
          <p:cNvPr id="213" name="Google Shape;213;p14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4" name="Google Shape;214;p14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5" name="Google Shape;215;p14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6" name="Google Shape;216;p14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7" name="Google Shape;217;p14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8"/>
        <p:cNvGrpSpPr/>
        <p:nvPr/>
      </p:nvGrpSpPr>
      <p:grpSpPr>
        <a:xfrm>
          <a:off x="0" y="0"/>
          <a:ext cx="0" cy="0"/>
          <a:chOff x="0" y="0"/>
          <a:chExt cx="0" cy="0"/>
        </a:xfrm>
      </p:grpSpPr>
      <p:sp>
        <p:nvSpPr>
          <p:cNvPr id="219" name="Google Shape;219;p14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0" name="Google Shape;220;p14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14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2" name="Google Shape;222;p14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3" name="Google Shape;223;p14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24"/>
        <p:cNvGrpSpPr/>
        <p:nvPr/>
      </p:nvGrpSpPr>
      <p:grpSpPr>
        <a:xfrm>
          <a:off x="0" y="0"/>
          <a:ext cx="0" cy="0"/>
          <a:chOff x="0" y="0"/>
          <a:chExt cx="0" cy="0"/>
        </a:xfrm>
      </p:grpSpPr>
      <p:sp>
        <p:nvSpPr>
          <p:cNvPr id="225" name="Google Shape;225;p149"/>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6" name="Google Shape;226;p149"/>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7" name="Google Shape;227;p149"/>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8" name="Google Shape;228;p149"/>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9" name="Google Shape;229;p149"/>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0" name="Google Shape;230;p14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1" name="Google Shape;231;p14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2" name="Google Shape;232;p14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3" name="Google Shape;233;p14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4"/>
        <p:cNvGrpSpPr/>
        <p:nvPr/>
      </p:nvGrpSpPr>
      <p:grpSpPr>
        <a:xfrm>
          <a:off x="0" y="0"/>
          <a:ext cx="0" cy="0"/>
          <a:chOff x="0" y="0"/>
          <a:chExt cx="0" cy="0"/>
        </a:xfrm>
      </p:grpSpPr>
      <p:sp>
        <p:nvSpPr>
          <p:cNvPr id="235" name="Google Shape;235;p1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6" name="Google Shape;236;p1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7" name="Google Shape;237;p1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8" name="Google Shape;238;p150"/>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9" name="Google Shape;239;p150"/>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0" name="Google Shape;240;p15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1" name="Google Shape;241;p15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2"/>
        <p:cNvGrpSpPr/>
        <p:nvPr/>
      </p:nvGrpSpPr>
      <p:grpSpPr>
        <a:xfrm>
          <a:off x="0" y="0"/>
          <a:ext cx="0" cy="0"/>
          <a:chOff x="0" y="0"/>
          <a:chExt cx="0" cy="0"/>
        </a:xfrm>
      </p:grpSpPr>
      <p:sp>
        <p:nvSpPr>
          <p:cNvPr id="243" name="Google Shape;243;p151"/>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4" name="Google Shape;244;p15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5" name="Google Shape;245;p15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6" name="Google Shape;246;p15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7" name="Google Shape;247;p15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8"/>
        <p:cNvGrpSpPr/>
        <p:nvPr/>
      </p:nvGrpSpPr>
      <p:grpSpPr>
        <a:xfrm>
          <a:off x="0" y="0"/>
          <a:ext cx="0" cy="0"/>
          <a:chOff x="0" y="0"/>
          <a:chExt cx="0" cy="0"/>
        </a:xfrm>
      </p:grpSpPr>
      <p:sp>
        <p:nvSpPr>
          <p:cNvPr id="249" name="Google Shape;249;p152"/>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0" name="Google Shape;250;p152"/>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8"/>
        <p:cNvGrpSpPr/>
        <p:nvPr/>
      </p:nvGrpSpPr>
      <p:grpSpPr>
        <a:xfrm>
          <a:off x="0" y="0"/>
          <a:ext cx="0" cy="0"/>
          <a:chOff x="0" y="0"/>
          <a:chExt cx="0" cy="0"/>
        </a:xfrm>
      </p:grpSpPr>
      <p:pic>
        <p:nvPicPr>
          <p:cNvPr id="39" name="Google Shape;39;p126"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40" name="Google Shape;40;p12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1" name="Google Shape;41;p1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 name="Google Shape;42;p12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3" name="Google Shape;43;p1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4" name="Google Shape;44;p12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5" name="Google Shape;45;p12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1"/>
        <p:cNvGrpSpPr/>
        <p:nvPr/>
      </p:nvGrpSpPr>
      <p:grpSpPr>
        <a:xfrm>
          <a:off x="0" y="0"/>
          <a:ext cx="0" cy="0"/>
          <a:chOff x="0" y="0"/>
          <a:chExt cx="0" cy="0"/>
        </a:xfrm>
      </p:grpSpPr>
      <p:sp>
        <p:nvSpPr>
          <p:cNvPr id="252" name="Google Shape;252;p15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15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4" name="Google Shape;254;p153"/>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5"/>
        <p:cNvGrpSpPr/>
        <p:nvPr/>
      </p:nvGrpSpPr>
      <p:grpSpPr>
        <a:xfrm>
          <a:off x="0" y="0"/>
          <a:ext cx="0" cy="0"/>
          <a:chOff x="0" y="0"/>
          <a:chExt cx="0" cy="0"/>
        </a:xfrm>
      </p:grpSpPr>
      <p:sp>
        <p:nvSpPr>
          <p:cNvPr id="256" name="Google Shape;256;p15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7" name="Google Shape;257;p15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8" name="Google Shape;258;p154"/>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9"/>
        <p:cNvGrpSpPr/>
        <p:nvPr/>
      </p:nvGrpSpPr>
      <p:grpSpPr>
        <a:xfrm>
          <a:off x="0" y="0"/>
          <a:ext cx="0" cy="0"/>
          <a:chOff x="0" y="0"/>
          <a:chExt cx="0" cy="0"/>
        </a:xfrm>
      </p:grpSpPr>
      <p:sp>
        <p:nvSpPr>
          <p:cNvPr id="260" name="Google Shape;260;p155"/>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1" name="Google Shape;261;p155"/>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2" name="Google Shape;262;p155"/>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3" name="Google Shape;263;p155"/>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4" name="Google Shape;264;p155"/>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5" name="Google Shape;265;p155"/>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6"/>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7"/>
        <p:cNvGrpSpPr/>
        <p:nvPr/>
      </p:nvGrpSpPr>
      <p:grpSpPr>
        <a:xfrm>
          <a:off x="0" y="0"/>
          <a:ext cx="0" cy="0"/>
          <a:chOff x="0" y="0"/>
          <a:chExt cx="0" cy="0"/>
        </a:xfrm>
      </p:grpSpPr>
      <p:sp>
        <p:nvSpPr>
          <p:cNvPr id="268" name="Google Shape;268;p15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9" name="Google Shape;269;p15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0" name="Google Shape;270;p15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1" name="Google Shape;271;p157"/>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2" name="Google Shape;272;p15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3"/>
        <p:cNvGrpSpPr/>
        <p:nvPr/>
      </p:nvGrpSpPr>
      <p:grpSpPr>
        <a:xfrm>
          <a:off x="0" y="0"/>
          <a:ext cx="0" cy="0"/>
          <a:chOff x="0" y="0"/>
          <a:chExt cx="0" cy="0"/>
        </a:xfrm>
      </p:grpSpPr>
      <p:sp>
        <p:nvSpPr>
          <p:cNvPr id="274" name="Google Shape;274;p15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5" name="Google Shape;275;p15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6" name="Google Shape;276;p158"/>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7" name="Google Shape;277;p15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8" name="Google Shape;278;p158"/>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9" name="Google Shape;279;p158"/>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Custom Layout 2">
  <p:cSld name="1_Custom Layout 2">
    <p:spTree>
      <p:nvGrpSpPr>
        <p:cNvPr id="1" name="Shape 280"/>
        <p:cNvGrpSpPr/>
        <p:nvPr/>
      </p:nvGrpSpPr>
      <p:grpSpPr>
        <a:xfrm>
          <a:off x="0" y="0"/>
          <a:ext cx="0" cy="0"/>
          <a:chOff x="0" y="0"/>
          <a:chExt cx="0" cy="0"/>
        </a:xfrm>
      </p:grpSpPr>
      <p:sp>
        <p:nvSpPr>
          <p:cNvPr id="281" name="Google Shape;281;p15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2" name="Google Shape;282;p15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3" name="Google Shape;283;p15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4" name="Google Shape;284;p15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85" name="Google Shape;285;p159"/>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86" name="Google Shape;286;p15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46"/>
        <p:cNvGrpSpPr/>
        <p:nvPr/>
      </p:nvGrpSpPr>
      <p:grpSpPr>
        <a:xfrm>
          <a:off x="0" y="0"/>
          <a:ext cx="0" cy="0"/>
          <a:chOff x="0" y="0"/>
          <a:chExt cx="0" cy="0"/>
        </a:xfrm>
      </p:grpSpPr>
      <p:sp>
        <p:nvSpPr>
          <p:cNvPr id="47" name="Google Shape;47;p12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 name="Google Shape;48;p1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9" name="Google Shape;49;p1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1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1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2" name="Google Shape;52;p1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53"/>
        <p:cNvGrpSpPr/>
        <p:nvPr/>
      </p:nvGrpSpPr>
      <p:grpSpPr>
        <a:xfrm>
          <a:off x="0" y="0"/>
          <a:ext cx="0" cy="0"/>
          <a:chOff x="0" y="0"/>
          <a:chExt cx="0" cy="0"/>
        </a:xfrm>
      </p:grpSpPr>
      <p:sp>
        <p:nvSpPr>
          <p:cNvPr id="54" name="Google Shape;54;p12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5" name="Google Shape;55;p12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12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 name="Google Shape;57;p12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8" name="Google Shape;58;p1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9" name="Google Shape;59;p1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60"/>
        <p:cNvGrpSpPr/>
        <p:nvPr/>
      </p:nvGrpSpPr>
      <p:grpSpPr>
        <a:xfrm>
          <a:off x="0" y="0"/>
          <a:ext cx="0" cy="0"/>
          <a:chOff x="0" y="0"/>
          <a:chExt cx="0" cy="0"/>
        </a:xfrm>
      </p:grpSpPr>
      <p:sp>
        <p:nvSpPr>
          <p:cNvPr id="61" name="Google Shape;61;p12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12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3" name="Google Shape;63;p1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 name="Google Shape;64;p129"/>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5" name="Google Shape;65;p1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6" name="Google Shape;66;p1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7" name="Google Shape;67;p1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68"/>
        <p:cNvGrpSpPr/>
        <p:nvPr/>
      </p:nvGrpSpPr>
      <p:grpSpPr>
        <a:xfrm>
          <a:off x="0" y="0"/>
          <a:ext cx="0" cy="0"/>
          <a:chOff x="0" y="0"/>
          <a:chExt cx="0" cy="0"/>
        </a:xfrm>
      </p:grpSpPr>
      <p:sp>
        <p:nvSpPr>
          <p:cNvPr id="69" name="Google Shape;69;p13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70" name="Google Shape;70;p13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71" name="Google Shape;71;p13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 name="Google Shape;72;p13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73" name="Google Shape;73;p13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4" name="Google Shape;74;p13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5" name="Google Shape;75;p13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76"/>
        <p:cNvGrpSpPr/>
        <p:nvPr/>
      </p:nvGrpSpPr>
      <p:grpSpPr>
        <a:xfrm>
          <a:off x="0" y="0"/>
          <a:ext cx="0" cy="0"/>
          <a:chOff x="0" y="0"/>
          <a:chExt cx="0" cy="0"/>
        </a:xfrm>
      </p:grpSpPr>
      <p:pic>
        <p:nvPicPr>
          <p:cNvPr id="77" name="Google Shape;77;p13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78" name="Google Shape;78;p1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9" name="Google Shape;79;p13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Google Shape;80;p13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1" name="Google Shape;81;p13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2" name="Google Shape;82;p13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3" name="Google Shape;83;p13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84"/>
        <p:cNvGrpSpPr/>
        <p:nvPr/>
      </p:nvGrpSpPr>
      <p:grpSpPr>
        <a:xfrm>
          <a:off x="0" y="0"/>
          <a:ext cx="0" cy="0"/>
          <a:chOff x="0" y="0"/>
          <a:chExt cx="0" cy="0"/>
        </a:xfrm>
      </p:grpSpPr>
      <p:pic>
        <p:nvPicPr>
          <p:cNvPr id="85" name="Google Shape;85;p13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6" name="Google Shape;86;p1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p13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13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 name="Google Shape;89;p13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0" name="Google Shape;90;p13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1" name="Google Shape;91;p13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23"/>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2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123"/>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
        <p:nvSpPr>
          <p:cNvPr id="14" name="Google Shape;14;p123"/>
          <p:cNvSpPr/>
          <p:nvPr/>
        </p:nvSpPr>
        <p:spPr>
          <a:xfrm>
            <a:off x="0" y="6672263"/>
            <a:ext cx="12192000" cy="203200"/>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9.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9.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9.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9.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10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9.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9.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8.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9.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9.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8.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s://www.woah.org/en/disease/anthrax/"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11.jpg"/><Relationship Id="rId4" Type="http://schemas.openxmlformats.org/officeDocument/2006/relationships/hyperlink" Target="https://www.cdc.gov/anthrax/transmission/index.html?CDC_AA_refVal=https%3A%2F%2Fwww.cdc.gov%2Fanthrax%2Fbasics%2Fhow-people-are-infected.html"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6.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74.xml"/><Relationship Id="rId1" Type="http://schemas.openxmlformats.org/officeDocument/2006/relationships/slideLayout" Target="../slideLayouts/slideLayout5.xml"/><Relationship Id="rId4" Type="http://schemas.openxmlformats.org/officeDocument/2006/relationships/chart" Target="../charts/chart11.xml"/></Relationships>
</file>

<file path=ppt/slides/_rels/slide7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7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78.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78.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hyperlink" Target="https://www.cdc.gov/training/QuickLearns/exposure/" TargetMode="External"/><Relationship Id="rId2" Type="http://schemas.openxmlformats.org/officeDocument/2006/relationships/notesSlide" Target="../notesSlides/notesSlide79.xml"/><Relationship Id="rId1" Type="http://schemas.openxmlformats.org/officeDocument/2006/relationships/slideLayout" Target="../slideLayouts/slideLayout11.xml"/><Relationship Id="rId4" Type="http://schemas.openxmlformats.org/officeDocument/2006/relationships/chart" Target="../charts/char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84.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85.xml"/><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86.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8.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3" Type="http://schemas.openxmlformats.org/officeDocument/2006/relationships/hyperlink" Target="https://www.rbe.fli.de/site-page/occurrence-rabies" TargetMode="External"/><Relationship Id="rId2" Type="http://schemas.openxmlformats.org/officeDocument/2006/relationships/notesSlide" Target="../notesSlides/notesSlide90.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1"/>
          <p:cNvSpPr txBox="1">
            <a:spLocks noGrp="1"/>
          </p:cNvSpPr>
          <p:nvPr>
            <p:ph type="body" idx="1"/>
          </p:nvPr>
        </p:nvSpPr>
        <p:spPr>
          <a:xfrm>
            <a:off x="521601" y="1534629"/>
            <a:ext cx="7607300"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None/>
            </a:pPr>
            <a:r>
              <a:rPr lang="fr-FR" dirty="0">
                <a:latin typeface="Franklin Gothic Medium" panose="020B0603020102020204" pitchFamily="34" charset="0"/>
              </a:rPr>
              <a:t>Investigation d’une flambée Partie 2 : </a:t>
            </a:r>
            <a:br>
              <a:rPr lang="fr-FR" dirty="0">
                <a:latin typeface="Franklin Gothic Medium" panose="020B0603020102020204" pitchFamily="34" charset="0"/>
              </a:rPr>
            </a:br>
            <a:r>
              <a:rPr lang="fr-FR" dirty="0">
                <a:latin typeface="Franklin Gothic Medium" panose="020B0603020102020204" pitchFamily="34" charset="0"/>
              </a:rPr>
              <a:t>Phase descriptive</a:t>
            </a:r>
          </a:p>
        </p:txBody>
      </p:sp>
      <p:sp>
        <p:nvSpPr>
          <p:cNvPr id="293" name="Google Shape;293;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10"/>
          <p:cNvSpPr txBox="1">
            <a:spLocks noGrp="1"/>
          </p:cNvSpPr>
          <p:nvPr>
            <p:ph type="body" idx="1"/>
          </p:nvPr>
        </p:nvSpPr>
        <p:spPr>
          <a:xfrm>
            <a:off x="838199" y="1478857"/>
            <a:ext cx="10853057"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accent3"/>
              </a:buClr>
              <a:buSzPts val="2700"/>
              <a:buFont typeface="+mj-lt"/>
              <a:buAutoNum type="alphaUcPeriod"/>
            </a:pPr>
            <a:r>
              <a:rPr lang="fr-FR" sz="2700" dirty="0">
                <a:solidFill>
                  <a:schemeClr val="accent3"/>
                </a:solidFill>
              </a:rPr>
              <a:t>Constituer une équipe</a:t>
            </a:r>
          </a:p>
          <a:p>
            <a:pPr marL="514350" indent="-514350">
              <a:spcBef>
                <a:spcPts val="1172"/>
              </a:spcBef>
              <a:buClr>
                <a:schemeClr val="accent3"/>
              </a:buClr>
              <a:buSzPts val="2700"/>
              <a:buFont typeface="+mj-lt"/>
              <a:buAutoNum type="alphaUcPeriod"/>
            </a:pPr>
            <a:r>
              <a:rPr lang="fr-FR" sz="2700" dirty="0">
                <a:solidFill>
                  <a:schemeClr val="accent3"/>
                </a:solidFill>
              </a:rPr>
              <a:t>Prendre les dispositions administratives nécessaires</a:t>
            </a:r>
            <a:r>
              <a:rPr lang="fr-FR" sz="2400" dirty="0"/>
              <a:t> </a:t>
            </a:r>
            <a:r>
              <a:rPr lang="fr-FR" sz="2700" dirty="0">
                <a:solidFill>
                  <a:schemeClr val="accent3"/>
                </a:solidFill>
              </a:rPr>
              <a:t>de personnel,   de finances et de logistique</a:t>
            </a:r>
          </a:p>
          <a:p>
            <a:pPr marL="514350" indent="-514350">
              <a:spcBef>
                <a:spcPts val="1172"/>
              </a:spcBef>
              <a:buClr>
                <a:schemeClr val="accent3"/>
              </a:buClr>
              <a:buSzPts val="2700"/>
              <a:buFont typeface="+mj-lt"/>
              <a:buAutoNum type="alphaUcPeriod"/>
            </a:pPr>
            <a:r>
              <a:rPr lang="fr-FR" sz="2700" dirty="0">
                <a:solidFill>
                  <a:schemeClr val="accent3"/>
                </a:solidFill>
              </a:rPr>
              <a:t>En savoir plus sur la maladie confirmée ou les maladies suspectes</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chemeClr val="tx1"/>
                </a:solidFill>
              </a:rPr>
              <a:t>Collaborer avec d'autres ministères, agences partenaires et contacts locaux</a:t>
            </a:r>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chemeClr val="tx1"/>
                </a:solidFill>
              </a:rPr>
              <a:t>Coordonner une investigation multisectorielle en cas de suspicion ou de confirmation d'une zoonose</a:t>
            </a:r>
          </a:p>
          <a:p>
            <a:pPr marL="287020" lvl="0" indent="-115570" algn="l" rtl="0">
              <a:lnSpc>
                <a:spcPct val="100000"/>
              </a:lnSpc>
              <a:spcBef>
                <a:spcPts val="1172"/>
              </a:spcBef>
              <a:spcAft>
                <a:spcPts val="0"/>
              </a:spcAft>
              <a:buClr>
                <a:schemeClr val="dk1"/>
              </a:buClr>
              <a:buSzPts val="2700"/>
              <a:buNone/>
            </a:pPr>
            <a:endParaRPr lang="fr-FR" sz="2700" dirty="0"/>
          </a:p>
        </p:txBody>
      </p:sp>
      <p:sp>
        <p:nvSpPr>
          <p:cNvPr id="391" name="Google Shape;391;p10"/>
          <p:cNvSpPr txBox="1">
            <a:spLocks noGrp="1"/>
          </p:cNvSpPr>
          <p:nvPr>
            <p:ph type="title"/>
          </p:nvPr>
        </p:nvSpPr>
        <p:spPr>
          <a:xfrm>
            <a:off x="838199" y="457200"/>
            <a:ext cx="10853057"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Étape 1 : Se préparer pour le travail de terrain (4/4)</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1215"/>
        <p:cNvGrpSpPr/>
        <p:nvPr/>
      </p:nvGrpSpPr>
      <p:grpSpPr>
        <a:xfrm>
          <a:off x="0" y="0"/>
          <a:ext cx="0" cy="0"/>
          <a:chOff x="0" y="0"/>
          <a:chExt cx="0" cy="0"/>
        </a:xfrm>
      </p:grpSpPr>
      <p:sp>
        <p:nvSpPr>
          <p:cNvPr id="1216" name="Google Shape;1216;p10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Élaborer un plan d'analyse (1/3)</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221"/>
        <p:cNvGrpSpPr/>
        <p:nvPr/>
      </p:nvGrpSpPr>
      <p:grpSpPr>
        <a:xfrm>
          <a:off x="0" y="0"/>
          <a:ext cx="0" cy="0"/>
          <a:chOff x="0" y="0"/>
          <a:chExt cx="0" cy="0"/>
        </a:xfrm>
      </p:grpSpPr>
      <p:sp>
        <p:nvSpPr>
          <p:cNvPr id="1222" name="Google Shape;1222;p101"/>
          <p:cNvSpPr txBox="1">
            <a:spLocks noGrp="1"/>
          </p:cNvSpPr>
          <p:nvPr>
            <p:ph type="body" idx="1"/>
          </p:nvPr>
        </p:nvSpPr>
        <p:spPr>
          <a:xfrm>
            <a:off x="838200" y="1478857"/>
            <a:ext cx="10885714"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Sexe (personne) : Calculer la proportion</a:t>
            </a:r>
          </a:p>
          <a:p>
            <a:pPr marL="228600" lvl="0" indent="-228600" algn="l" rtl="0">
              <a:lnSpc>
                <a:spcPct val="100000"/>
              </a:lnSpc>
              <a:spcBef>
                <a:spcPts val="1000"/>
              </a:spcBef>
              <a:spcAft>
                <a:spcPts val="0"/>
              </a:spcAft>
              <a:buClr>
                <a:schemeClr val="dk1"/>
              </a:buClr>
              <a:buSzPts val="2800"/>
              <a:buChar char="•"/>
            </a:pPr>
            <a:r>
              <a:rPr lang="fr-FR" dirty="0"/>
              <a:t>Âge (personne) : Calculer la moyenne ou la proportion</a:t>
            </a:r>
          </a:p>
          <a:p>
            <a:pPr marL="228600" lvl="0" indent="-228600" algn="l" rtl="0">
              <a:lnSpc>
                <a:spcPct val="100000"/>
              </a:lnSpc>
              <a:spcBef>
                <a:spcPts val="1000"/>
              </a:spcBef>
              <a:spcAft>
                <a:spcPts val="0"/>
              </a:spcAft>
              <a:buClr>
                <a:schemeClr val="dk1"/>
              </a:buClr>
              <a:buSzPts val="2800"/>
              <a:buChar char="•"/>
            </a:pPr>
            <a:r>
              <a:rPr lang="fr-FR" dirty="0"/>
              <a:t>Date d'apparition (temps) : Graphique sur la courbe épi</a:t>
            </a:r>
          </a:p>
          <a:p>
            <a:pPr marL="228600" lvl="0" indent="-228600" algn="l" rtl="0">
              <a:lnSpc>
                <a:spcPct val="100000"/>
              </a:lnSpc>
              <a:spcBef>
                <a:spcPts val="1000"/>
              </a:spcBef>
              <a:spcAft>
                <a:spcPts val="0"/>
              </a:spcAft>
              <a:buClr>
                <a:schemeClr val="dk1"/>
              </a:buClr>
              <a:buSzPts val="2800"/>
              <a:buChar char="•"/>
            </a:pPr>
            <a:r>
              <a:rPr lang="fr-FR" dirty="0"/>
              <a:t>Diarrhée, crampes, fièvre (clinique) : Calculer la proportion</a:t>
            </a:r>
          </a:p>
          <a:p>
            <a:pPr marL="228600" lvl="0" indent="-228600" algn="l" rtl="0">
              <a:lnSpc>
                <a:spcPct val="100000"/>
              </a:lnSpc>
              <a:spcBef>
                <a:spcPts val="1000"/>
              </a:spcBef>
              <a:spcAft>
                <a:spcPts val="0"/>
              </a:spcAft>
              <a:buClr>
                <a:schemeClr val="dk1"/>
              </a:buClr>
              <a:buSzPts val="2800"/>
              <a:buChar char="•"/>
            </a:pPr>
            <a:r>
              <a:rPr lang="fr-FR" dirty="0"/>
              <a:t>Test de laboratoire positif (clinique) : Calculer la proportion</a:t>
            </a:r>
          </a:p>
          <a:p>
            <a:pPr marL="228600" lvl="0" indent="-228600" algn="l" rtl="0">
              <a:lnSpc>
                <a:spcPct val="100000"/>
              </a:lnSpc>
              <a:spcBef>
                <a:spcPts val="1000"/>
              </a:spcBef>
              <a:spcAft>
                <a:spcPts val="0"/>
              </a:spcAft>
              <a:buClr>
                <a:schemeClr val="dk1"/>
              </a:buClr>
              <a:buSzPts val="2800"/>
              <a:buChar char="•"/>
            </a:pPr>
            <a:r>
              <a:rPr lang="fr-FR" dirty="0"/>
              <a:t>Expositions possibles (facteurs de risque) : Calculer la proportion</a:t>
            </a:r>
          </a:p>
          <a:p>
            <a:pPr marL="228600" lvl="0" indent="-50800" algn="l" rtl="0">
              <a:lnSpc>
                <a:spcPct val="100000"/>
              </a:lnSpc>
              <a:spcBef>
                <a:spcPts val="1000"/>
              </a:spcBef>
              <a:spcAft>
                <a:spcPts val="0"/>
              </a:spcAft>
              <a:buClr>
                <a:schemeClr val="dk1"/>
              </a:buClr>
              <a:buSzPts val="2800"/>
              <a:buNone/>
            </a:pPr>
            <a:endParaRPr lang="fr-FR" dirty="0"/>
          </a:p>
        </p:txBody>
      </p:sp>
      <p:sp>
        <p:nvSpPr>
          <p:cNvPr id="1223" name="Google Shape;1223;p10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Élaborer un plan d'analyse (2/3)</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1228"/>
        <p:cNvGrpSpPr/>
        <p:nvPr/>
      </p:nvGrpSpPr>
      <p:grpSpPr>
        <a:xfrm>
          <a:off x="0" y="0"/>
          <a:ext cx="0" cy="0"/>
          <a:chOff x="0" y="0"/>
          <a:chExt cx="0" cy="0"/>
        </a:xfrm>
      </p:grpSpPr>
      <p:graphicFrame>
        <p:nvGraphicFramePr>
          <p:cNvPr id="1229" name="Google Shape;1229;p102"/>
          <p:cNvGraphicFramePr/>
          <p:nvPr>
            <p:extLst>
              <p:ext uri="{D42A27DB-BD31-4B8C-83A1-F6EECF244321}">
                <p14:modId xmlns:p14="http://schemas.microsoft.com/office/powerpoint/2010/main" val="2857061310"/>
              </p:ext>
            </p:extLst>
          </p:nvPr>
        </p:nvGraphicFramePr>
        <p:xfrm>
          <a:off x="3637177" y="1404454"/>
          <a:ext cx="4917650" cy="5120780"/>
        </p:xfrm>
        <a:graphic>
          <a:graphicData uri="http://schemas.openxmlformats.org/drawingml/2006/table">
            <a:tbl>
              <a:tblPr firstRow="1" bandRow="1">
                <a:noFill/>
                <a:tableStyleId>{C743632A-B6E9-4E29-BBF9-A4B2B3BE89E1}</a:tableStyleId>
              </a:tblPr>
              <a:tblGrid>
                <a:gridCol w="4189975">
                  <a:extLst>
                    <a:ext uri="{9D8B030D-6E8A-4147-A177-3AD203B41FA5}">
                      <a16:colId xmlns:a16="http://schemas.microsoft.com/office/drawing/2014/main" val="20000"/>
                    </a:ext>
                  </a:extLst>
                </a:gridCol>
                <a:gridCol w="727675">
                  <a:extLst>
                    <a:ext uri="{9D8B030D-6E8A-4147-A177-3AD203B41FA5}">
                      <a16:colId xmlns:a16="http://schemas.microsoft.com/office/drawing/2014/main" val="20001"/>
                    </a:ext>
                  </a:extLst>
                </a:gridCol>
              </a:tblGrid>
              <a:tr h="341175">
                <a:tc>
                  <a:txBody>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Caractéristique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Sexe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Homme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Femme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41175">
                <a:tc>
                  <a:txBody>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Symptômes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Diarrhée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Crampes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Fièvre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7"/>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Expositions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8"/>
                  </a:ext>
                </a:extLst>
              </a:tr>
              <a:tr h="273275">
                <a:tc>
                  <a:txBody>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     Contact avec une personne malade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9"/>
                  </a:ext>
                </a:extLst>
              </a:tr>
              <a:tr h="341175">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Enfant en couches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0"/>
                  </a:ext>
                </a:extLst>
              </a:tr>
              <a:tr h="341175">
                <a:tc>
                  <a:txBody>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     Vendeur ambulant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1"/>
                  </a:ext>
                </a:extLst>
              </a:tr>
              <a:tr h="341175">
                <a:tc>
                  <a:txBody>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     Eau publique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2"/>
                  </a:ext>
                </a:extLst>
              </a:tr>
              <a:tr h="341175">
                <a:tc>
                  <a:txBody>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     Eau de rivière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3"/>
                  </a:ext>
                </a:extLst>
              </a:tr>
            </a:tbl>
          </a:graphicData>
        </a:graphic>
      </p:graphicFrame>
      <p:sp>
        <p:nvSpPr>
          <p:cNvPr id="1230" name="Google Shape;1230;p102"/>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Élaborer un plan d'analyse (3/3)</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1235"/>
        <p:cNvGrpSpPr/>
        <p:nvPr/>
      </p:nvGrpSpPr>
      <p:grpSpPr>
        <a:xfrm>
          <a:off x="0" y="0"/>
          <a:ext cx="0" cy="0"/>
          <a:chOff x="0" y="0"/>
          <a:chExt cx="0" cy="0"/>
        </a:xfrm>
      </p:grpSpPr>
      <p:sp>
        <p:nvSpPr>
          <p:cNvPr id="1236" name="Google Shape;1236;p10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Épidémiologie descriptive (1/2)</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241"/>
        <p:cNvGrpSpPr/>
        <p:nvPr/>
      </p:nvGrpSpPr>
      <p:grpSpPr>
        <a:xfrm>
          <a:off x="0" y="0"/>
          <a:ext cx="0" cy="0"/>
          <a:chOff x="0" y="0"/>
          <a:chExt cx="0" cy="0"/>
        </a:xfrm>
      </p:grpSpPr>
      <p:sp>
        <p:nvSpPr>
          <p:cNvPr id="1242" name="Google Shape;1242;p10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latin typeface="Arial"/>
                <a:ea typeface="Arial"/>
                <a:cs typeface="Arial"/>
                <a:sym typeface="Arial"/>
              </a:rPr>
              <a:t>Question 1</a:t>
            </a:r>
            <a:r>
              <a:rPr lang="fr-FR" b="1" dirty="0">
                <a:latin typeface="Arial"/>
                <a:ea typeface="Arial"/>
                <a:cs typeface="Arial"/>
                <a:sym typeface="Arial"/>
              </a:rPr>
              <a:t> </a:t>
            </a:r>
            <a:r>
              <a:rPr lang="fr-FR" dirty="0">
                <a:latin typeface="Arial"/>
                <a:ea typeface="Arial"/>
                <a:cs typeface="Arial"/>
                <a:sym typeface="Arial"/>
              </a:rPr>
              <a:t>: Combien de cas de diarrhée ont été identifiés à ce jour ? Combien de cas de choléra sont confirmés, probables </a:t>
            </a:r>
            <a:br>
              <a:rPr lang="fr-FR" dirty="0">
                <a:latin typeface="Arial"/>
                <a:ea typeface="Arial"/>
                <a:cs typeface="Arial"/>
                <a:sym typeface="Arial"/>
              </a:rPr>
            </a:br>
            <a:r>
              <a:rPr lang="fr-FR" dirty="0">
                <a:latin typeface="Arial"/>
                <a:ea typeface="Arial"/>
                <a:cs typeface="Arial"/>
                <a:sym typeface="Arial"/>
              </a:rPr>
              <a:t>et suspects ? </a:t>
            </a:r>
            <a:br>
              <a:rPr lang="fr-FR" dirty="0">
                <a:latin typeface="Arial"/>
                <a:ea typeface="Arial"/>
                <a:cs typeface="Arial"/>
                <a:sym typeface="Arial"/>
              </a:rPr>
            </a:br>
            <a:endParaRPr lang="fr-FR" b="1" u="sng" dirty="0">
              <a:latin typeface="Times New Roman"/>
              <a:ea typeface="Times New Roman"/>
              <a:cs typeface="Times New Roman"/>
              <a:sym typeface="Times New Roman"/>
            </a:endParaRPr>
          </a:p>
          <a:p>
            <a:pPr marL="0" lvl="0" indent="0" algn="l" rtl="0">
              <a:lnSpc>
                <a:spcPct val="100000"/>
              </a:lnSpc>
              <a:spcBef>
                <a:spcPts val="1000"/>
              </a:spcBef>
              <a:spcAft>
                <a:spcPts val="0"/>
              </a:spcAft>
              <a:buClr>
                <a:schemeClr val="dk1"/>
              </a:buClr>
              <a:buSzPts val="2800"/>
              <a:buNone/>
            </a:pPr>
            <a:endParaRPr lang="fr-FR" dirty="0"/>
          </a:p>
        </p:txBody>
      </p:sp>
      <p:sp>
        <p:nvSpPr>
          <p:cNvPr id="1243" name="Google Shape;1243;p104"/>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(2/2)</a:t>
            </a:r>
            <a:endParaRPr lang="fr-FR" dirty="0">
              <a:latin typeface="Franklin Gothic Medium" panose="020B0603020102020204" pitchFamily="34"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248"/>
        <p:cNvGrpSpPr/>
        <p:nvPr/>
      </p:nvGrpSpPr>
      <p:grpSpPr>
        <a:xfrm>
          <a:off x="0" y="0"/>
          <a:ext cx="0" cy="0"/>
          <a:chOff x="0" y="0"/>
          <a:chExt cx="0" cy="0"/>
        </a:xfrm>
      </p:grpSpPr>
      <p:sp>
        <p:nvSpPr>
          <p:cNvPr id="1249" name="Google Shape;1249;p105"/>
          <p:cNvSpPr txBox="1">
            <a:spLocks noGrp="1"/>
          </p:cNvSpPr>
          <p:nvPr>
            <p:ph type="body" idx="1"/>
          </p:nvPr>
        </p:nvSpPr>
        <p:spPr>
          <a:xfrm>
            <a:off x="838200" y="1478857"/>
            <a:ext cx="10700084"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latin typeface="Arial"/>
                <a:ea typeface="Arial"/>
                <a:cs typeface="Arial"/>
                <a:sym typeface="Arial"/>
              </a:rPr>
              <a:t>Question 1</a:t>
            </a:r>
            <a:r>
              <a:rPr lang="fr-FR" b="1" dirty="0">
                <a:latin typeface="Arial"/>
                <a:ea typeface="Arial"/>
                <a:cs typeface="Arial"/>
                <a:sym typeface="Arial"/>
              </a:rPr>
              <a:t> : </a:t>
            </a:r>
            <a:r>
              <a:rPr lang="fr-FR" dirty="0">
                <a:latin typeface="Arial"/>
                <a:ea typeface="Arial"/>
                <a:cs typeface="Arial"/>
                <a:sym typeface="Arial"/>
              </a:rPr>
              <a:t>Combien de cas de diarrhée ont été identifiés à ce jour ? Combien de cas de choléra sont confirmés, probables </a:t>
            </a:r>
            <a:br>
              <a:rPr lang="fr-FR" dirty="0">
                <a:latin typeface="Arial"/>
                <a:ea typeface="Arial"/>
                <a:cs typeface="Arial"/>
                <a:sym typeface="Arial"/>
              </a:rPr>
            </a:br>
            <a:r>
              <a:rPr lang="fr-FR" dirty="0">
                <a:latin typeface="Arial"/>
                <a:ea typeface="Arial"/>
                <a:cs typeface="Arial"/>
                <a:sym typeface="Arial"/>
              </a:rPr>
              <a:t>et suspects ?</a:t>
            </a:r>
            <a:endParaRPr lang="fr-FR" dirty="0"/>
          </a:p>
          <a:p>
            <a:pPr marL="228600" lvl="0" indent="-228600" algn="l" rtl="0">
              <a:lnSpc>
                <a:spcPct val="100000"/>
              </a:lnSpc>
              <a:spcBef>
                <a:spcPts val="1000"/>
              </a:spcBef>
              <a:spcAft>
                <a:spcPts val="0"/>
              </a:spcAft>
              <a:buClr>
                <a:schemeClr val="dk1"/>
              </a:buClr>
              <a:buSzPts val="2800"/>
              <a:buChar char="•"/>
            </a:pPr>
            <a:r>
              <a:rPr lang="fr-FR" b="1" u="sng" dirty="0">
                <a:latin typeface="Arial"/>
                <a:ea typeface="Arial"/>
                <a:cs typeface="Arial"/>
                <a:sym typeface="Arial"/>
              </a:rPr>
              <a:t>Réponse</a:t>
            </a:r>
            <a:r>
              <a:rPr lang="fr-FR" b="1" dirty="0">
                <a:latin typeface="Arial"/>
                <a:ea typeface="Arial"/>
                <a:cs typeface="Arial"/>
                <a:sym typeface="Arial"/>
              </a:rPr>
              <a:t> :</a:t>
            </a:r>
            <a:r>
              <a:rPr lang="fr-FR" dirty="0">
                <a:latin typeface="Arial"/>
                <a:ea typeface="Arial"/>
                <a:cs typeface="Arial"/>
                <a:sym typeface="Arial"/>
              </a:rPr>
              <a:t> 12 cas de diarrhée (suspectés, probables ou confirmés) ont été identifiés.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Six cas ont été confirmés comme étant des cas de choléra dus au Vibrio cholerae 01 i</a:t>
            </a:r>
            <a:r>
              <a:rPr lang="fr-FR" dirty="0"/>
              <a:t>solé </a:t>
            </a:r>
            <a:r>
              <a:rPr lang="fr-FR" dirty="0">
                <a:latin typeface="Arial"/>
                <a:ea typeface="Arial"/>
                <a:cs typeface="Arial"/>
                <a:sym typeface="Arial"/>
              </a:rPr>
              <a:t>dans les selles.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L'un des cas est probable en raison des symptômes et d'un contact avec un cas confirmé.</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latin typeface="Arial"/>
                <a:ea typeface="Arial"/>
                <a:cs typeface="Arial"/>
                <a:sym typeface="Arial"/>
              </a:rPr>
              <a:t>Cinq d'entre eux sont des cas suspects en raison de leurs symptômes.</a:t>
            </a:r>
            <a:endParaRPr lang="fr-FR" dirty="0"/>
          </a:p>
          <a:p>
            <a:pPr marL="228600" lvl="0" indent="-50800" algn="l" rtl="0">
              <a:lnSpc>
                <a:spcPct val="100000"/>
              </a:lnSpc>
              <a:spcBef>
                <a:spcPts val="1000"/>
              </a:spcBef>
              <a:spcAft>
                <a:spcPts val="0"/>
              </a:spcAft>
              <a:buClr>
                <a:schemeClr val="dk1"/>
              </a:buClr>
              <a:buSzPts val="2800"/>
              <a:buNone/>
            </a:pPr>
            <a:endParaRPr lang="fr-FR" u="sng" dirty="0">
              <a:latin typeface="Times New Roman"/>
              <a:ea typeface="Times New Roman"/>
              <a:cs typeface="Times New Roman"/>
              <a:sym typeface="Times New Roman"/>
            </a:endParaRPr>
          </a:p>
          <a:p>
            <a:pPr marL="0" lvl="0" indent="0" algn="l" rtl="0">
              <a:lnSpc>
                <a:spcPct val="100000"/>
              </a:lnSpc>
              <a:spcBef>
                <a:spcPts val="1000"/>
              </a:spcBef>
              <a:spcAft>
                <a:spcPts val="0"/>
              </a:spcAft>
              <a:buClr>
                <a:schemeClr val="dk1"/>
              </a:buClr>
              <a:buSzPts val="2800"/>
              <a:buNone/>
            </a:pPr>
            <a:endParaRPr lang="fr-FR" dirty="0"/>
          </a:p>
        </p:txBody>
      </p:sp>
      <p:sp>
        <p:nvSpPr>
          <p:cNvPr id="1250" name="Google Shape;1250;p105"/>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255"/>
        <p:cNvGrpSpPr/>
        <p:nvPr/>
      </p:nvGrpSpPr>
      <p:grpSpPr>
        <a:xfrm>
          <a:off x="0" y="0"/>
          <a:ext cx="0" cy="0"/>
          <a:chOff x="0" y="0"/>
          <a:chExt cx="0" cy="0"/>
        </a:xfrm>
      </p:grpSpPr>
      <p:sp>
        <p:nvSpPr>
          <p:cNvPr id="1256" name="Google Shape;1256;p106"/>
          <p:cNvSpPr txBox="1">
            <a:spLocks noGrp="1"/>
          </p:cNvSpPr>
          <p:nvPr>
            <p:ph type="body" idx="1"/>
          </p:nvPr>
        </p:nvSpPr>
        <p:spPr>
          <a:xfrm>
            <a:off x="838199" y="1478857"/>
            <a:ext cx="10902043"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2</a:t>
            </a:r>
            <a:r>
              <a:rPr lang="fr-FR" b="1" dirty="0"/>
              <a:t> : </a:t>
            </a:r>
            <a:r>
              <a:rPr lang="fr-FR" dirty="0"/>
              <a:t>Calculez le taux d'incidence du choléra confirmé. Le taux peut être calculé pour 1 000, 10 000 ou 100 000 personnes. Quel multiplicateur (constante) recommanderiez-vous ?</a:t>
            </a:r>
          </a:p>
        </p:txBody>
      </p:sp>
      <p:sp>
        <p:nvSpPr>
          <p:cNvPr id="1257" name="Google Shape;1257;p106"/>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262"/>
        <p:cNvGrpSpPr/>
        <p:nvPr/>
      </p:nvGrpSpPr>
      <p:grpSpPr>
        <a:xfrm>
          <a:off x="0" y="0"/>
          <a:ext cx="0" cy="0"/>
          <a:chOff x="0" y="0"/>
          <a:chExt cx="0" cy="0"/>
        </a:xfrm>
      </p:grpSpPr>
      <p:sp>
        <p:nvSpPr>
          <p:cNvPr id="1263" name="Google Shape;1263;p107"/>
          <p:cNvSpPr txBox="1">
            <a:spLocks noGrp="1"/>
          </p:cNvSpPr>
          <p:nvPr>
            <p:ph type="body" idx="1"/>
          </p:nvPr>
        </p:nvSpPr>
        <p:spPr>
          <a:xfrm>
            <a:off x="838200" y="1478857"/>
            <a:ext cx="10515600" cy="4931468"/>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600"/>
              <a:buChar char="•"/>
            </a:pPr>
            <a:r>
              <a:rPr lang="fr-FR" sz="2600" b="1" u="sng" dirty="0"/>
              <a:t>Question 2</a:t>
            </a:r>
            <a:r>
              <a:rPr lang="fr-FR" sz="2600" b="1" dirty="0"/>
              <a:t> : </a:t>
            </a:r>
            <a:r>
              <a:rPr lang="fr-FR" sz="2600" dirty="0"/>
              <a:t>Calculez le taux d'incidence du choléra confirmé. Le taux peut être calculé pour 1 000, 10 000 ou 100 000 personnes. Quel multiplicateur recommanderiez-vous ?</a:t>
            </a:r>
            <a:endParaRPr lang="fr-FR" dirty="0"/>
          </a:p>
          <a:p>
            <a:pPr marL="228600" lvl="0" indent="-228600" algn="l" rtl="0">
              <a:lnSpc>
                <a:spcPct val="100000"/>
              </a:lnSpc>
              <a:spcBef>
                <a:spcPts val="1000"/>
              </a:spcBef>
              <a:spcAft>
                <a:spcPts val="0"/>
              </a:spcAft>
              <a:buClr>
                <a:schemeClr val="dk1"/>
              </a:buClr>
              <a:buSzPts val="2600"/>
              <a:buChar char="•"/>
            </a:pPr>
            <a:r>
              <a:rPr lang="fr-FR" sz="2600" b="1" u="sng" dirty="0"/>
              <a:t>Réponse</a:t>
            </a:r>
            <a:r>
              <a:rPr lang="fr-FR" sz="2600" b="1" dirty="0"/>
              <a:t> :</a:t>
            </a:r>
            <a:endParaRPr lang="fr-F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Incidence = 6/150 000 = 0,00004</a:t>
            </a:r>
            <a:endParaRPr lang="fr-FR" dirty="0"/>
          </a:p>
          <a:p>
            <a:pPr marL="1143000" lvl="2" indent="-228600" algn="l" rtl="0">
              <a:lnSpc>
                <a:spcPct val="100000"/>
              </a:lnSpc>
              <a:spcBef>
                <a:spcPts val="1000"/>
              </a:spcBef>
              <a:spcAft>
                <a:spcPts val="0"/>
              </a:spcAft>
              <a:buSzPts val="1800"/>
              <a:buFont typeface="Courier New"/>
              <a:buChar char="o"/>
            </a:pPr>
            <a:r>
              <a:rPr lang="fr-FR" sz="1800" dirty="0"/>
              <a:t>(6/150,000) x 1 000 = </a:t>
            </a:r>
            <a:r>
              <a:rPr lang="fr-FR" sz="1800" u="sng" dirty="0"/>
              <a:t>0,04</a:t>
            </a:r>
            <a:r>
              <a:rPr lang="fr-FR" sz="1800" dirty="0"/>
              <a:t> cas pour </a:t>
            </a:r>
            <a:r>
              <a:rPr lang="fr-FR" sz="1800" u="sng" dirty="0"/>
              <a:t>1 000</a:t>
            </a:r>
            <a:r>
              <a:rPr lang="fr-FR" sz="1800" dirty="0"/>
              <a:t> habitants</a:t>
            </a:r>
            <a:endParaRPr lang="fr-FR" dirty="0"/>
          </a:p>
          <a:p>
            <a:pPr marL="1143000" lvl="2" indent="-228600" algn="l" rtl="0">
              <a:lnSpc>
                <a:spcPct val="100000"/>
              </a:lnSpc>
              <a:spcBef>
                <a:spcPts val="1000"/>
              </a:spcBef>
              <a:spcAft>
                <a:spcPts val="0"/>
              </a:spcAft>
              <a:buSzPts val="1800"/>
              <a:buFont typeface="Courier New"/>
              <a:buChar char="o"/>
            </a:pPr>
            <a:r>
              <a:rPr lang="fr-FR" sz="1800" dirty="0"/>
              <a:t>(6/150,000) x 10 000 = </a:t>
            </a:r>
            <a:r>
              <a:rPr lang="fr-FR" sz="1800" u="sng" dirty="0"/>
              <a:t>0,4</a:t>
            </a:r>
            <a:r>
              <a:rPr lang="fr-FR" sz="1800" dirty="0"/>
              <a:t> cas pour </a:t>
            </a:r>
            <a:r>
              <a:rPr lang="fr-FR" sz="1800" u="sng" dirty="0"/>
              <a:t>10 000</a:t>
            </a:r>
            <a:r>
              <a:rPr lang="fr-FR" sz="1800" dirty="0"/>
              <a:t> habitants</a:t>
            </a:r>
            <a:endParaRPr lang="fr-FR" dirty="0"/>
          </a:p>
          <a:p>
            <a:pPr marL="1143000" lvl="2" indent="-228600" algn="l" rtl="0">
              <a:lnSpc>
                <a:spcPct val="100000"/>
              </a:lnSpc>
              <a:spcBef>
                <a:spcPts val="1000"/>
              </a:spcBef>
              <a:spcAft>
                <a:spcPts val="0"/>
              </a:spcAft>
              <a:buSzPts val="1800"/>
              <a:buFont typeface="Courier New"/>
              <a:buChar char="o"/>
            </a:pPr>
            <a:r>
              <a:rPr lang="fr-FR" sz="1800" dirty="0"/>
              <a:t>(6/150,000) x 100 000 = </a:t>
            </a:r>
            <a:r>
              <a:rPr lang="fr-FR" sz="1800" u="sng" dirty="0"/>
              <a:t>4</a:t>
            </a:r>
            <a:r>
              <a:rPr lang="fr-FR" sz="1800" dirty="0"/>
              <a:t> cas pour </a:t>
            </a:r>
            <a:r>
              <a:rPr lang="fr-FR" sz="1800" u="sng" dirty="0"/>
              <a:t>100 000</a:t>
            </a:r>
            <a:r>
              <a:rPr lang="fr-FR" sz="1800" dirty="0"/>
              <a:t> habitants*</a:t>
            </a:r>
            <a:endParaRPr lang="fr-F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S'il existe un multiplicateur standard utilisé par le ministère de la santé, utilisez-le. Sinon, utilisez celui qui fournit un nombre entier (4 pour 100 000).</a:t>
            </a:r>
            <a:endParaRPr lang="fr-FR" dirty="0"/>
          </a:p>
          <a:p>
            <a:pPr marL="228600" lvl="0" indent="-50800" algn="l" rtl="0">
              <a:lnSpc>
                <a:spcPct val="100000"/>
              </a:lnSpc>
              <a:spcBef>
                <a:spcPts val="1000"/>
              </a:spcBef>
              <a:spcAft>
                <a:spcPts val="0"/>
              </a:spcAft>
              <a:buClr>
                <a:schemeClr val="dk1"/>
              </a:buClr>
              <a:buSzPts val="2800"/>
              <a:buNone/>
            </a:pPr>
            <a:endParaRPr lang="fr-FR" b="1" dirty="0"/>
          </a:p>
        </p:txBody>
      </p:sp>
      <p:sp>
        <p:nvSpPr>
          <p:cNvPr id="1264" name="Google Shape;1264;p107"/>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6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6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6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269"/>
        <p:cNvGrpSpPr/>
        <p:nvPr/>
      </p:nvGrpSpPr>
      <p:grpSpPr>
        <a:xfrm>
          <a:off x="0" y="0"/>
          <a:ext cx="0" cy="0"/>
          <a:chOff x="0" y="0"/>
          <a:chExt cx="0" cy="0"/>
        </a:xfrm>
      </p:grpSpPr>
      <p:sp>
        <p:nvSpPr>
          <p:cNvPr id="1270" name="Google Shape;1270;p108"/>
          <p:cNvSpPr/>
          <p:nvPr/>
        </p:nvSpPr>
        <p:spPr>
          <a:xfrm>
            <a:off x="1524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71" name="Google Shape;1271;p10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3</a:t>
            </a:r>
            <a:r>
              <a:rPr lang="fr-FR" b="1" dirty="0"/>
              <a:t> : </a:t>
            </a:r>
            <a:r>
              <a:rPr lang="fr-FR" dirty="0"/>
              <a:t>Créez une courbe épidémique.</a:t>
            </a:r>
            <a:endParaRPr lang="fr-FR" b="1" dirty="0"/>
          </a:p>
        </p:txBody>
      </p:sp>
      <p:sp>
        <p:nvSpPr>
          <p:cNvPr id="1272" name="Google Shape;1272;p108"/>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277"/>
        <p:cNvGrpSpPr/>
        <p:nvPr/>
      </p:nvGrpSpPr>
      <p:grpSpPr>
        <a:xfrm>
          <a:off x="0" y="0"/>
          <a:ext cx="0" cy="0"/>
          <a:chOff x="0" y="0"/>
          <a:chExt cx="0" cy="0"/>
        </a:xfrm>
      </p:grpSpPr>
      <p:graphicFrame>
        <p:nvGraphicFramePr>
          <p:cNvPr id="1278" name="Google Shape;1278;p109"/>
          <p:cNvGraphicFramePr/>
          <p:nvPr>
            <p:extLst>
              <p:ext uri="{D42A27DB-BD31-4B8C-83A1-F6EECF244321}">
                <p14:modId xmlns:p14="http://schemas.microsoft.com/office/powerpoint/2010/main" val="1637586859"/>
              </p:ext>
            </p:extLst>
          </p:nvPr>
        </p:nvGraphicFramePr>
        <p:xfrm>
          <a:off x="901996" y="2229574"/>
          <a:ext cx="9741195" cy="3924483"/>
        </p:xfrm>
        <a:graphic>
          <a:graphicData uri="http://schemas.openxmlformats.org/drawingml/2006/chart">
            <c:chart xmlns:c="http://schemas.openxmlformats.org/drawingml/2006/chart" xmlns:r="http://schemas.openxmlformats.org/officeDocument/2006/relationships" r:id="rId3"/>
          </a:graphicData>
        </a:graphic>
      </p:graphicFrame>
      <p:sp>
        <p:nvSpPr>
          <p:cNvPr id="1279" name="Google Shape;1279;p109"/>
          <p:cNvSpPr/>
          <p:nvPr/>
        </p:nvSpPr>
        <p:spPr>
          <a:xfrm>
            <a:off x="1524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80" name="Google Shape;1280;p109"/>
          <p:cNvSpPr/>
          <p:nvPr/>
        </p:nvSpPr>
        <p:spPr>
          <a:xfrm>
            <a:off x="2541142" y="1353954"/>
            <a:ext cx="7489861" cy="76944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200" b="1" dirty="0">
                <a:solidFill>
                  <a:srgbClr val="000000"/>
                </a:solidFill>
                <a:latin typeface="Arial"/>
                <a:ea typeface="Arial"/>
                <a:cs typeface="Arial"/>
                <a:sym typeface="Arial"/>
              </a:rPr>
              <a:t>Nombre de cas de choléra par date d'apparition - localité X, janvier 2025</a:t>
            </a:r>
            <a:endParaRPr lang="fr-FR" sz="2200" b="1" dirty="0">
              <a:solidFill>
                <a:schemeClr val="dk1"/>
              </a:solidFill>
              <a:latin typeface="Arial"/>
              <a:ea typeface="Arial"/>
              <a:cs typeface="Arial"/>
              <a:sym typeface="Arial"/>
            </a:endParaRPr>
          </a:p>
        </p:txBody>
      </p:sp>
      <p:sp>
        <p:nvSpPr>
          <p:cNvPr id="1281" name="Google Shape;1281;p109"/>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1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909C9C"/>
              </a:buClr>
              <a:buSzPts val="2800"/>
              <a:buNone/>
            </a:pPr>
            <a:r>
              <a:rPr lang="fr-FR" sz="2600" dirty="0">
                <a:solidFill>
                  <a:srgbClr val="909C9C"/>
                </a:solidFill>
              </a:rPr>
              <a:t>Étape 1 : Se préparer pour le travail de terrain</a:t>
            </a:r>
            <a:endParaRPr lang="fr-FR" sz="2600" dirty="0"/>
          </a:p>
          <a:p>
            <a:pPr marL="0" lvl="0" indent="0" algn="l" rtl="0">
              <a:lnSpc>
                <a:spcPct val="100000"/>
              </a:lnSpc>
              <a:spcBef>
                <a:spcPts val="1172"/>
              </a:spcBef>
              <a:spcAft>
                <a:spcPts val="0"/>
              </a:spcAft>
              <a:buClr>
                <a:schemeClr val="dk1"/>
              </a:buClr>
              <a:buSzPts val="2800"/>
              <a:buNone/>
            </a:pPr>
            <a:r>
              <a:rPr lang="fr-FR" sz="2600" dirty="0"/>
              <a:t>Étape 2 : Confirmer la flambée</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3 : Vérifier le diagnostic</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4 : Élaborer une définition de cas</a:t>
            </a:r>
          </a:p>
          <a:p>
            <a:pPr marL="1433513" lvl="0" indent="-1433513" algn="l" rtl="0">
              <a:lnSpc>
                <a:spcPct val="100000"/>
              </a:lnSpc>
              <a:spcBef>
                <a:spcPts val="1172"/>
              </a:spcBef>
              <a:spcAft>
                <a:spcPts val="0"/>
              </a:spcAft>
              <a:buClr>
                <a:srgbClr val="909C9C"/>
              </a:buClr>
              <a:buSzPts val="2800"/>
              <a:buNone/>
            </a:pPr>
            <a:r>
              <a:rPr lang="fr-FR" sz="2600" dirty="0">
                <a:solidFill>
                  <a:srgbClr val="909C9C"/>
                </a:solidFill>
              </a:rPr>
              <a:t>Étape 5 : Rechercher systématiquement les cas et </a:t>
            </a:r>
            <a:br>
              <a:rPr lang="fr-FR" sz="2600" dirty="0">
                <a:solidFill>
                  <a:srgbClr val="909C9C"/>
                </a:solidFill>
              </a:rPr>
            </a:br>
            <a:r>
              <a:rPr lang="fr-FR" sz="2600" dirty="0">
                <a:solidFill>
                  <a:srgbClr val="909C9C"/>
                </a:solidFill>
              </a:rPr>
              <a:t>enregistrer l’information</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6 : Effectuer une épidémiologie descriptive</a:t>
            </a:r>
          </a:p>
        </p:txBody>
      </p:sp>
      <p:sp>
        <p:nvSpPr>
          <p:cNvPr id="398" name="Google Shape;398;p1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Étape 2 : Confirmer la flambée épidémique</a:t>
            </a:r>
          </a:p>
        </p:txBody>
      </p:sp>
      <p:grpSp>
        <p:nvGrpSpPr>
          <p:cNvPr id="399" name="Google Shape;399;p11"/>
          <p:cNvGrpSpPr/>
          <p:nvPr/>
        </p:nvGrpSpPr>
        <p:grpSpPr>
          <a:xfrm>
            <a:off x="7529599" y="1478857"/>
            <a:ext cx="4225079" cy="1623572"/>
            <a:chOff x="7529599" y="1478857"/>
            <a:chExt cx="4225079" cy="1782420"/>
          </a:xfrm>
        </p:grpSpPr>
        <p:sp>
          <p:nvSpPr>
            <p:cNvPr id="400" name="Google Shape;400;p11"/>
            <p:cNvSpPr txBox="1"/>
            <p:nvPr/>
          </p:nvSpPr>
          <p:spPr>
            <a:xfrm>
              <a:off x="8129021" y="1691617"/>
              <a:ext cx="3625657"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dirty="0">
                  <a:solidFill>
                    <a:schemeClr val="dk1"/>
                  </a:solidFill>
                  <a:latin typeface="Arial"/>
                  <a:ea typeface="Arial"/>
                  <a:cs typeface="Arial"/>
                  <a:sym typeface="Arial"/>
                </a:rPr>
                <a:t>Les étapes 1 à 3 peuvent être effectuées simultanément ou dans n'importe quel ordre</a:t>
              </a:r>
              <a:endParaRPr dirty="0"/>
            </a:p>
          </p:txBody>
        </p:sp>
        <p:sp>
          <p:nvSpPr>
            <p:cNvPr id="401" name="Google Shape;401;p11"/>
            <p:cNvSpPr/>
            <p:nvPr/>
          </p:nvSpPr>
          <p:spPr>
            <a:xfrm>
              <a:off x="7529599" y="1478857"/>
              <a:ext cx="457200" cy="1625850"/>
            </a:xfrm>
            <a:prstGeom prst="rightBrace">
              <a:avLst>
                <a:gd name="adj1" fmla="val 8333"/>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402" name="Google Shape;402;p11"/>
          <p:cNvGrpSpPr/>
          <p:nvPr/>
        </p:nvGrpSpPr>
        <p:grpSpPr>
          <a:xfrm>
            <a:off x="1205346" y="5379143"/>
            <a:ext cx="8655524" cy="1142750"/>
            <a:chOff x="1969411" y="5140567"/>
            <a:chExt cx="8104111" cy="1201504"/>
          </a:xfrm>
        </p:grpSpPr>
        <p:sp>
          <p:nvSpPr>
            <p:cNvPr id="403" name="Google Shape;403;p11"/>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404" name="Google Shape;404;p11"/>
            <p:cNvSpPr/>
            <p:nvPr/>
          </p:nvSpPr>
          <p:spPr>
            <a:xfrm>
              <a:off x="4765903" y="5140567"/>
              <a:ext cx="2476954"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b="1"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405" name="Google Shape;405;p11"/>
            <p:cNvSpPr/>
            <p:nvPr/>
          </p:nvSpPr>
          <p:spPr>
            <a:xfrm>
              <a:off x="7816342" y="5140567"/>
              <a:ext cx="2257180"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406" name="Google Shape;406;p11"/>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407" name="Google Shape;407;p11"/>
            <p:cNvSpPr/>
            <p:nvPr/>
          </p:nvSpPr>
          <p:spPr>
            <a:xfrm>
              <a:off x="7242857" y="5437143"/>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286"/>
        <p:cNvGrpSpPr/>
        <p:nvPr/>
      </p:nvGrpSpPr>
      <p:grpSpPr>
        <a:xfrm>
          <a:off x="0" y="0"/>
          <a:ext cx="0" cy="0"/>
          <a:chOff x="0" y="0"/>
          <a:chExt cx="0" cy="0"/>
        </a:xfrm>
      </p:grpSpPr>
      <p:sp>
        <p:nvSpPr>
          <p:cNvPr id="1287" name="Google Shape;1287;p110"/>
          <p:cNvSpPr/>
          <p:nvPr/>
        </p:nvSpPr>
        <p:spPr>
          <a:xfrm>
            <a:off x="1524001" y="117169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88" name="Google Shape;1288;p11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800" b="1" u="sng" dirty="0">
                <a:latin typeface="Arial"/>
                <a:ea typeface="Arial"/>
                <a:cs typeface="Arial"/>
                <a:sym typeface="Arial"/>
              </a:rPr>
              <a:t>Question 4</a:t>
            </a:r>
            <a:r>
              <a:rPr lang="fr-FR" sz="2800" b="1" dirty="0">
                <a:latin typeface="Arial"/>
                <a:ea typeface="Arial"/>
                <a:cs typeface="Arial"/>
                <a:sym typeface="Arial"/>
              </a:rPr>
              <a:t> </a:t>
            </a:r>
            <a:r>
              <a:rPr lang="fr-FR" b="1" dirty="0">
                <a:latin typeface="Arial"/>
                <a:ea typeface="Arial"/>
                <a:cs typeface="Arial"/>
                <a:sym typeface="Arial"/>
              </a:rPr>
              <a:t>: </a:t>
            </a:r>
            <a:r>
              <a:rPr lang="fr-FR" sz="2800" dirty="0">
                <a:latin typeface="Arial"/>
                <a:ea typeface="Arial"/>
                <a:cs typeface="Arial"/>
                <a:sym typeface="Arial"/>
              </a:rPr>
              <a:t>Le nombre observé de cas confirmés de diarrhée aqueuse en janvier 2025 est-il plus élevé que prévu ?</a:t>
            </a:r>
            <a:endParaRPr lang="fr-FR" dirty="0"/>
          </a:p>
        </p:txBody>
      </p:sp>
      <p:sp>
        <p:nvSpPr>
          <p:cNvPr id="1289" name="Google Shape;1289;p110"/>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294"/>
        <p:cNvGrpSpPr/>
        <p:nvPr/>
      </p:nvGrpSpPr>
      <p:grpSpPr>
        <a:xfrm>
          <a:off x="0" y="0"/>
          <a:ext cx="0" cy="0"/>
          <a:chOff x="0" y="0"/>
          <a:chExt cx="0" cy="0"/>
        </a:xfrm>
      </p:grpSpPr>
      <p:sp>
        <p:nvSpPr>
          <p:cNvPr id="1295" name="Google Shape;1295;p111"/>
          <p:cNvSpPr/>
          <p:nvPr/>
        </p:nvSpPr>
        <p:spPr>
          <a:xfrm>
            <a:off x="1524001" y="117169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296" name="Google Shape;1296;p1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800" b="1" u="sng" dirty="0">
                <a:latin typeface="Arial"/>
                <a:ea typeface="Arial"/>
                <a:cs typeface="Arial"/>
                <a:sym typeface="Arial"/>
              </a:rPr>
              <a:t>Question 4</a:t>
            </a:r>
            <a:r>
              <a:rPr lang="fr-FR" sz="2800" b="1" dirty="0">
                <a:latin typeface="Arial"/>
                <a:ea typeface="Arial"/>
                <a:cs typeface="Arial"/>
                <a:sym typeface="Arial"/>
              </a:rPr>
              <a:t> </a:t>
            </a:r>
            <a:r>
              <a:rPr lang="fr-FR" b="1" dirty="0">
                <a:latin typeface="Arial"/>
                <a:ea typeface="Arial"/>
                <a:cs typeface="Arial"/>
                <a:sym typeface="Arial"/>
              </a:rPr>
              <a:t>: </a:t>
            </a:r>
            <a:r>
              <a:rPr lang="fr-FR" dirty="0"/>
              <a:t>Le nombre observé de cas confirmés de diarrhée aqueuse en janvier 2025 est-il plus élevé que prévu ?</a:t>
            </a:r>
          </a:p>
          <a:p>
            <a:pPr marL="228600" lvl="0" indent="-228600" algn="l" rtl="0">
              <a:lnSpc>
                <a:spcPct val="100000"/>
              </a:lnSpc>
              <a:spcBef>
                <a:spcPts val="1000"/>
              </a:spcBef>
              <a:spcAft>
                <a:spcPts val="0"/>
              </a:spcAft>
              <a:buClr>
                <a:schemeClr val="dk1"/>
              </a:buClr>
              <a:buSzPts val="2800"/>
              <a:buChar char="•"/>
            </a:pPr>
            <a:r>
              <a:rPr lang="fr-FR" sz="2800" b="1" u="sng" dirty="0"/>
              <a:t>Réponse</a:t>
            </a:r>
            <a:r>
              <a:rPr lang="fr-FR" sz="2800" b="1" dirty="0"/>
              <a:t> : </a:t>
            </a:r>
            <a:r>
              <a:rPr lang="fr-FR" dirty="0"/>
              <a:t>Oui.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six cas confirmés de choléra survenus en quelques jours en janvier 2019 dépassent le nombre médian (« attendu ») de trois cas pour l'ensemble du mois de janvier. </a:t>
            </a:r>
          </a:p>
          <a:p>
            <a:pPr marL="228600" lvl="0" indent="-50800" algn="l" rtl="0">
              <a:lnSpc>
                <a:spcPct val="100000"/>
              </a:lnSpc>
              <a:spcBef>
                <a:spcPts val="1000"/>
              </a:spcBef>
              <a:spcAft>
                <a:spcPts val="0"/>
              </a:spcAft>
              <a:buClr>
                <a:schemeClr val="dk1"/>
              </a:buClr>
              <a:buSzPts val="2800"/>
              <a:buNone/>
            </a:pPr>
            <a:endParaRPr lang="fr-FR" dirty="0"/>
          </a:p>
        </p:txBody>
      </p:sp>
      <p:sp>
        <p:nvSpPr>
          <p:cNvPr id="1297" name="Google Shape;1297;p111"/>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302"/>
        <p:cNvGrpSpPr/>
        <p:nvPr/>
      </p:nvGrpSpPr>
      <p:grpSpPr>
        <a:xfrm>
          <a:off x="0" y="0"/>
          <a:ext cx="0" cy="0"/>
          <a:chOff x="0" y="0"/>
          <a:chExt cx="0" cy="0"/>
        </a:xfrm>
      </p:grpSpPr>
      <p:sp>
        <p:nvSpPr>
          <p:cNvPr id="1303" name="Google Shape;1303;p112"/>
          <p:cNvSpPr/>
          <p:nvPr/>
        </p:nvSpPr>
        <p:spPr>
          <a:xfrm>
            <a:off x="1524001" y="117169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04" name="Google Shape;1304;p11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5</a:t>
            </a:r>
            <a:r>
              <a:rPr lang="fr-FR" b="1" dirty="0"/>
              <a:t> : </a:t>
            </a:r>
            <a:r>
              <a:rPr lang="fr-FR" dirty="0"/>
              <a:t>Que vous apprend la courbe épidémique sur la flambée ? </a:t>
            </a:r>
            <a:br>
              <a:rPr lang="fr-FR" dirty="0"/>
            </a:br>
            <a:endParaRPr lang="fr-FR" dirty="0"/>
          </a:p>
        </p:txBody>
      </p:sp>
      <p:sp>
        <p:nvSpPr>
          <p:cNvPr id="1305" name="Google Shape;1305;p112"/>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1310"/>
        <p:cNvGrpSpPr/>
        <p:nvPr/>
      </p:nvGrpSpPr>
      <p:grpSpPr>
        <a:xfrm>
          <a:off x="0" y="0"/>
          <a:ext cx="0" cy="0"/>
          <a:chOff x="0" y="0"/>
          <a:chExt cx="0" cy="0"/>
        </a:xfrm>
      </p:grpSpPr>
      <p:sp>
        <p:nvSpPr>
          <p:cNvPr id="1311" name="Google Shape;1311;p113"/>
          <p:cNvSpPr/>
          <p:nvPr/>
        </p:nvSpPr>
        <p:spPr>
          <a:xfrm>
            <a:off x="1524001" y="117169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1312" name="Google Shape;1312;p113"/>
          <p:cNvSpPr txBox="1">
            <a:spLocks noGrp="1"/>
          </p:cNvSpPr>
          <p:nvPr>
            <p:ph type="body" idx="1"/>
          </p:nvPr>
        </p:nvSpPr>
        <p:spPr>
          <a:xfrm>
            <a:off x="838200" y="1478850"/>
            <a:ext cx="10515600" cy="48966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5</a:t>
            </a:r>
            <a:r>
              <a:rPr lang="fr-FR" b="1" dirty="0"/>
              <a:t> : </a:t>
            </a:r>
            <a:r>
              <a:rPr lang="fr-FR" dirty="0"/>
              <a:t>Que vous apprend la courbe épidémique sur la flambée ? </a:t>
            </a:r>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premiers symptômes sont apparus le 12 janvier, de sorte que la première exposition s'est probablement produite entre le 7 et le 10 janvier.</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 nombre de cas semble augmenter à ce moment-là. Bien qu'une baisse du nombre de cas soit observée le 15, le nombre de cas semble augmenter à nouveau le 16.</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On peut en déduire qu'il continuera à le faire sans aucune intervention. Il est probable que l'exposition se poursuive également.</a:t>
            </a:r>
          </a:p>
          <a:p>
            <a:pPr marL="228600" lvl="0" indent="-50800" algn="l" rtl="0">
              <a:lnSpc>
                <a:spcPct val="100000"/>
              </a:lnSpc>
              <a:spcBef>
                <a:spcPts val="1000"/>
              </a:spcBef>
              <a:spcAft>
                <a:spcPts val="0"/>
              </a:spcAft>
              <a:buClr>
                <a:schemeClr val="dk1"/>
              </a:buClr>
              <a:buSzPts val="2800"/>
              <a:buNone/>
            </a:pPr>
            <a:endParaRPr lang="fr-FR" dirty="0"/>
          </a:p>
        </p:txBody>
      </p:sp>
      <p:sp>
        <p:nvSpPr>
          <p:cNvPr id="1313" name="Google Shape;1313;p113"/>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318"/>
        <p:cNvGrpSpPr/>
        <p:nvPr/>
      </p:nvGrpSpPr>
      <p:grpSpPr>
        <a:xfrm>
          <a:off x="0" y="0"/>
          <a:ext cx="0" cy="0"/>
          <a:chOff x="0" y="0"/>
          <a:chExt cx="0" cy="0"/>
        </a:xfrm>
      </p:grpSpPr>
      <p:sp>
        <p:nvSpPr>
          <p:cNvPr id="1319" name="Google Shape;1319;p114"/>
          <p:cNvSpPr txBox="1">
            <a:spLocks noGrp="1"/>
          </p:cNvSpPr>
          <p:nvPr>
            <p:ph type="body" idx="1"/>
          </p:nvPr>
        </p:nvSpPr>
        <p:spPr>
          <a:xfrm>
            <a:off x="838200" y="1478857"/>
            <a:ext cx="111633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sz="2800" b="1" u="sng" dirty="0"/>
              <a:t>Question 6</a:t>
            </a:r>
            <a:r>
              <a:rPr lang="fr-FR" sz="2800" b="1" dirty="0"/>
              <a:t> : </a:t>
            </a:r>
            <a:r>
              <a:rPr lang="fr-FR" sz="2800" dirty="0"/>
              <a:t>Un peu plus de la moitié des cas (58 %) étaient des hommes. L'âge des patients allait de 3 mois à 65 ans ; l'âge médian était de 43 ans. Qu'est-ce que ces informations vous apprennent ?</a:t>
            </a:r>
            <a:endParaRPr lang="fr-FR" dirty="0"/>
          </a:p>
        </p:txBody>
      </p:sp>
      <p:sp>
        <p:nvSpPr>
          <p:cNvPr id="1320" name="Google Shape;1320;p114"/>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325"/>
        <p:cNvGrpSpPr/>
        <p:nvPr/>
      </p:nvGrpSpPr>
      <p:grpSpPr>
        <a:xfrm>
          <a:off x="0" y="0"/>
          <a:ext cx="0" cy="0"/>
          <a:chOff x="0" y="0"/>
          <a:chExt cx="0" cy="0"/>
        </a:xfrm>
      </p:grpSpPr>
      <p:sp>
        <p:nvSpPr>
          <p:cNvPr id="1326" name="Google Shape;1326;p115"/>
          <p:cNvSpPr txBox="1">
            <a:spLocks noGrp="1"/>
          </p:cNvSpPr>
          <p:nvPr>
            <p:ph type="body" idx="1"/>
          </p:nvPr>
        </p:nvSpPr>
        <p:spPr>
          <a:xfrm>
            <a:off x="838199" y="1478857"/>
            <a:ext cx="11130643"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sz="2800" b="1" u="sng" dirty="0"/>
              <a:t>Question 6</a:t>
            </a:r>
            <a:r>
              <a:rPr lang="fr-FR" sz="2800" b="1" dirty="0"/>
              <a:t> : </a:t>
            </a:r>
            <a:r>
              <a:rPr lang="fr-FR" dirty="0"/>
              <a:t>Un peu plus de la moitié des cas (58%) étaient des hommes. L'âge des patients allait de 3 mois à 65 ans ; l'âge médian était de 43 ans. Qu'est-ce que ces informations vous apprennent ? </a:t>
            </a:r>
          </a:p>
          <a:p>
            <a:pPr marL="228600" lvl="0" indent="-228600" algn="l" rtl="0">
              <a:lnSpc>
                <a:spcPct val="115000"/>
              </a:lnSpc>
              <a:spcBef>
                <a:spcPts val="12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15000"/>
              </a:lnSpc>
              <a:spcBef>
                <a:spcPts val="1200"/>
              </a:spcBef>
              <a:spcAft>
                <a:spcPts val="0"/>
              </a:spcAft>
              <a:buSzPts val="2400"/>
              <a:buFont typeface="Wingdings" panose="05000000000000000000" pitchFamily="2" charset="2"/>
              <a:buChar char="§"/>
            </a:pPr>
            <a:r>
              <a:rPr lang="fr-FR" dirty="0"/>
              <a:t>Nous constatons que les deux sexes et tous les âges sont touchés, ce qui signifie que l'exposition concerne tout le monde. </a:t>
            </a:r>
          </a:p>
        </p:txBody>
      </p:sp>
      <p:sp>
        <p:nvSpPr>
          <p:cNvPr id="1327" name="Google Shape;1327;p115"/>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lang="fr-FR" dirty="0">
              <a:latin typeface="Franklin Gothic Medium" panose="020B0603020102020204" pitchFamily="34"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332"/>
        <p:cNvGrpSpPr/>
        <p:nvPr/>
      </p:nvGrpSpPr>
      <p:grpSpPr>
        <a:xfrm>
          <a:off x="0" y="0"/>
          <a:ext cx="0" cy="0"/>
          <a:chOff x="0" y="0"/>
          <a:chExt cx="0" cy="0"/>
        </a:xfrm>
      </p:grpSpPr>
      <p:sp>
        <p:nvSpPr>
          <p:cNvPr id="1333" name="Google Shape;1333;p11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7</a:t>
            </a:r>
            <a:r>
              <a:rPr lang="fr-FR" b="1" dirty="0"/>
              <a:t> : </a:t>
            </a:r>
            <a:r>
              <a:rPr lang="fr-FR" dirty="0"/>
              <a:t>Complétez le tableau des expositions. </a:t>
            </a:r>
          </a:p>
        </p:txBody>
      </p:sp>
      <p:sp>
        <p:nvSpPr>
          <p:cNvPr id="1334" name="Google Shape;1334;p116"/>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graphicFrame>
        <p:nvGraphicFramePr>
          <p:cNvPr id="1335" name="Google Shape;1335;p116"/>
          <p:cNvGraphicFramePr/>
          <p:nvPr>
            <p:extLst>
              <p:ext uri="{D42A27DB-BD31-4B8C-83A1-F6EECF244321}">
                <p14:modId xmlns:p14="http://schemas.microsoft.com/office/powerpoint/2010/main" val="3711357379"/>
              </p:ext>
            </p:extLst>
          </p:nvPr>
        </p:nvGraphicFramePr>
        <p:xfrm>
          <a:off x="3187084" y="3032429"/>
          <a:ext cx="5817832" cy="2595950"/>
        </p:xfrm>
        <a:graphic>
          <a:graphicData uri="http://schemas.openxmlformats.org/drawingml/2006/table">
            <a:tbl>
              <a:tblPr firstRow="1" bandRow="1">
                <a:noFill/>
                <a:tableStyleId>{C743632A-B6E9-4E29-BBF9-A4B2B3BE89E1}</a:tableStyleId>
              </a:tblPr>
              <a:tblGrid>
                <a:gridCol w="4649208">
                  <a:extLst>
                    <a:ext uri="{9D8B030D-6E8A-4147-A177-3AD203B41FA5}">
                      <a16:colId xmlns:a16="http://schemas.microsoft.com/office/drawing/2014/main" val="20000"/>
                    </a:ext>
                  </a:extLst>
                </a:gridCol>
                <a:gridCol w="1168624">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Expositions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Contact avec une personne malade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Enfant en couches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Vendeur ambulant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Puits partagé</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Eau publique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Eau de rivière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spcBef>
                          <a:spcPts val="0"/>
                        </a:spcBef>
                        <a:spcAft>
                          <a:spcPts val="0"/>
                        </a:spcAft>
                        <a:buNone/>
                      </a:pPr>
                      <a:endParaRPr sz="1800" dirty="0">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340"/>
        <p:cNvGrpSpPr/>
        <p:nvPr/>
      </p:nvGrpSpPr>
      <p:grpSpPr>
        <a:xfrm>
          <a:off x="0" y="0"/>
          <a:ext cx="0" cy="0"/>
          <a:chOff x="0" y="0"/>
          <a:chExt cx="0" cy="0"/>
        </a:xfrm>
      </p:grpSpPr>
      <p:sp>
        <p:nvSpPr>
          <p:cNvPr id="1341" name="Google Shape;1341;p1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7</a:t>
            </a:r>
            <a:r>
              <a:rPr lang="fr-FR" b="1" dirty="0"/>
              <a:t> : </a:t>
            </a:r>
            <a:r>
              <a:rPr lang="fr-FR" dirty="0"/>
              <a:t>Complétez le tableau des expositions. </a:t>
            </a:r>
            <a:endParaRPr dirty="0"/>
          </a:p>
          <a:p>
            <a:pPr marL="228600" lvl="0" indent="-50800" algn="l" rtl="0">
              <a:lnSpc>
                <a:spcPct val="100000"/>
              </a:lnSpc>
              <a:spcBef>
                <a:spcPts val="1000"/>
              </a:spcBef>
              <a:spcAft>
                <a:spcPts val="0"/>
              </a:spcAft>
              <a:buClr>
                <a:schemeClr val="dk1"/>
              </a:buClr>
              <a:buSzPts val="2800"/>
              <a:buNone/>
            </a:pPr>
            <a:endParaRP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dirty="0"/>
          </a:p>
        </p:txBody>
      </p:sp>
      <p:sp>
        <p:nvSpPr>
          <p:cNvPr id="1342" name="Google Shape;1342;p117"/>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endParaRPr/>
          </a:p>
        </p:txBody>
      </p:sp>
      <p:sp>
        <p:nvSpPr>
          <p:cNvPr id="1343" name="Google Shape;1343;p117"/>
          <p:cNvSpPr txBox="1"/>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 Réponse</a:t>
            </a:r>
            <a:endParaRPr dirty="0">
              <a:latin typeface="Franklin Gothic Medium" panose="020B0603020102020204" pitchFamily="34" charset="0"/>
            </a:endParaRPr>
          </a:p>
        </p:txBody>
      </p:sp>
      <p:graphicFrame>
        <p:nvGraphicFramePr>
          <p:cNvPr id="1344" name="Google Shape;1344;p117"/>
          <p:cNvGraphicFramePr/>
          <p:nvPr>
            <p:extLst>
              <p:ext uri="{D42A27DB-BD31-4B8C-83A1-F6EECF244321}">
                <p14:modId xmlns:p14="http://schemas.microsoft.com/office/powerpoint/2010/main" val="2662404080"/>
              </p:ext>
            </p:extLst>
          </p:nvPr>
        </p:nvGraphicFramePr>
        <p:xfrm>
          <a:off x="3962977" y="3522286"/>
          <a:ext cx="5376966" cy="2595950"/>
        </p:xfrm>
        <a:graphic>
          <a:graphicData uri="http://schemas.openxmlformats.org/drawingml/2006/table">
            <a:tbl>
              <a:tblPr firstRow="1" bandRow="1">
                <a:noFill/>
                <a:tableStyleId>{C743632A-B6E9-4E29-BBF9-A4B2B3BE89E1}</a:tableStyleId>
              </a:tblPr>
              <a:tblGrid>
                <a:gridCol w="4299280">
                  <a:extLst>
                    <a:ext uri="{9D8B030D-6E8A-4147-A177-3AD203B41FA5}">
                      <a16:colId xmlns:a16="http://schemas.microsoft.com/office/drawing/2014/main" val="20000"/>
                    </a:ext>
                  </a:extLst>
                </a:gridCol>
                <a:gridCol w="1077686">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Expositions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Contact avec une personne malade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17%</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Enfant en couches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17%</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Vendeur ambulant</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67%</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Puits partagé</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67%</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Eau publique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25%</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     Eau de rivière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8%</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1349"/>
        <p:cNvGrpSpPr/>
        <p:nvPr/>
      </p:nvGrpSpPr>
      <p:grpSpPr>
        <a:xfrm>
          <a:off x="0" y="0"/>
          <a:ext cx="0" cy="0"/>
          <a:chOff x="0" y="0"/>
          <a:chExt cx="0" cy="0"/>
        </a:xfrm>
      </p:grpSpPr>
      <p:sp>
        <p:nvSpPr>
          <p:cNvPr id="1350" name="Google Shape;1350;p118"/>
          <p:cNvSpPr txBox="1">
            <a:spLocks noGrp="1"/>
          </p:cNvSpPr>
          <p:nvPr>
            <p:ph type="body" idx="1"/>
          </p:nvPr>
        </p:nvSpPr>
        <p:spPr>
          <a:xfrm>
            <a:off x="838199" y="1478857"/>
            <a:ext cx="1092571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8</a:t>
            </a:r>
            <a:r>
              <a:rPr lang="fr-FR" b="1" dirty="0"/>
              <a:t> : </a:t>
            </a:r>
            <a:r>
              <a:rPr lang="fr-FR" dirty="0"/>
              <a:t>Que vous révèlent les données sur les expositions ? </a:t>
            </a:r>
          </a:p>
        </p:txBody>
      </p:sp>
      <p:sp>
        <p:nvSpPr>
          <p:cNvPr id="1351" name="Google Shape;1351;p118"/>
          <p:cNvSpPr txBox="1"/>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Épidémiologie descriptive</a:t>
            </a:r>
            <a:endParaRPr lang="fr-FR" dirty="0">
              <a:latin typeface="Franklin Gothic Medium" panose="020B0603020102020204" pitchFamily="34" charset="0"/>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1356"/>
        <p:cNvGrpSpPr/>
        <p:nvPr/>
      </p:nvGrpSpPr>
      <p:grpSpPr>
        <a:xfrm>
          <a:off x="0" y="0"/>
          <a:ext cx="0" cy="0"/>
          <a:chOff x="0" y="0"/>
          <a:chExt cx="0" cy="0"/>
        </a:xfrm>
      </p:grpSpPr>
      <p:sp>
        <p:nvSpPr>
          <p:cNvPr id="1357" name="Google Shape;1357;p119"/>
          <p:cNvSpPr txBox="1">
            <a:spLocks noGrp="1"/>
          </p:cNvSpPr>
          <p:nvPr>
            <p:ph type="body" idx="1"/>
          </p:nvPr>
        </p:nvSpPr>
        <p:spPr>
          <a:xfrm>
            <a:off x="838199" y="1478857"/>
            <a:ext cx="10843517" cy="4639309"/>
          </a:xfrm>
          <a:prstGeom prst="rect">
            <a:avLst/>
          </a:prstGeom>
          <a:noFill/>
          <a:ln>
            <a:noFill/>
          </a:ln>
        </p:spPr>
        <p:txBody>
          <a:bodyPr spcFirstLastPara="1" wrap="square" lIns="91425" tIns="45700" rIns="91425" bIns="45700" anchor="t" anchorCtr="0">
            <a:noAutofit/>
          </a:bodyPr>
          <a:lstStyle/>
          <a:p>
            <a:pPr marL="228600" lvl="0" indent="-228600">
              <a:spcBef>
                <a:spcPts val="0"/>
              </a:spcBef>
            </a:pPr>
            <a:r>
              <a:rPr lang="fr-FR" b="1" u="sng" dirty="0"/>
              <a:t>Question 8</a:t>
            </a:r>
            <a:r>
              <a:rPr lang="fr-FR" b="1" dirty="0"/>
              <a:t> : </a:t>
            </a:r>
            <a:r>
              <a:rPr lang="fr-FR" dirty="0"/>
              <a:t>Que vous révèlent les données sur les expositions ? </a:t>
            </a:r>
          </a:p>
          <a:p>
            <a:pPr marL="228600" lvl="0" indent="-50800" algn="l" rtl="0">
              <a:lnSpc>
                <a:spcPct val="100000"/>
              </a:lnSpc>
              <a:spcBef>
                <a:spcPts val="1000"/>
              </a:spcBef>
              <a:spcAft>
                <a:spcPts val="0"/>
              </a:spcAft>
              <a:buClr>
                <a:schemeClr val="dk1"/>
              </a:buClr>
              <a:buSzPts val="2800"/>
              <a:buNone/>
            </a:pPr>
            <a:endParaRPr lang="fr-F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latin typeface="Arial"/>
                <a:ea typeface="Arial"/>
                <a:cs typeface="Arial"/>
                <a:sym typeface="Arial"/>
              </a:rPr>
              <a:t>Les expositions les plus courantes partagées par les cas étaient un puits commun et un vendeur ambulant ; il conviendrait d'étudier d’avantage ces sources potentielles de l'épidémie. </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latin typeface="Arial"/>
                <a:ea typeface="Arial"/>
                <a:cs typeface="Arial"/>
                <a:sym typeface="Arial"/>
              </a:rPr>
              <a:t>Étant donné que le choléra provient généralement d'une eau contaminée, le puits partagé devrait être immédiatement testé et les habitants devraient être invités à ne plus boire l'eau jusqu'à ce que les résultats des tests soient connus. </a:t>
            </a:r>
            <a:endParaRPr lang="fr-FR" dirty="0"/>
          </a:p>
          <a:p>
            <a:pPr marL="685800" lvl="1" indent="-76200" algn="l" rtl="0">
              <a:lnSpc>
                <a:spcPct val="100000"/>
              </a:lnSpc>
              <a:spcBef>
                <a:spcPts val="1000"/>
              </a:spcBef>
              <a:spcAft>
                <a:spcPts val="0"/>
              </a:spcAft>
              <a:buSzPts val="2400"/>
              <a:buNone/>
            </a:pPr>
            <a:endParaRPr lang="fr-FR" dirty="0"/>
          </a:p>
        </p:txBody>
      </p:sp>
      <p:sp>
        <p:nvSpPr>
          <p:cNvPr id="1358" name="Google Shape;1358;p119"/>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Épidémiologie descriptive Réponse</a:t>
            </a:r>
            <a:br>
              <a:rPr lang="fr-FR" dirty="0">
                <a:latin typeface="Franklin Gothic Medium" panose="020B0603020102020204" pitchFamily="34" charset="0"/>
              </a:rPr>
            </a:br>
            <a:endParaRPr lang="fr-FR" dirty="0">
              <a:latin typeface="Franklin Gothic Medium" panose="020B06030201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12"/>
          <p:cNvSpPr txBox="1">
            <a:spLocks noGrp="1"/>
          </p:cNvSpPr>
          <p:nvPr>
            <p:ph type="body" idx="1"/>
          </p:nvPr>
        </p:nvSpPr>
        <p:spPr>
          <a:xfrm>
            <a:off x="838200" y="1555057"/>
            <a:ext cx="10515600" cy="4639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820C"/>
              </a:buClr>
              <a:buSzPts val="2800"/>
              <a:buNone/>
            </a:pPr>
            <a:r>
              <a:rPr lang="fr-FR" b="1" dirty="0">
                <a:solidFill>
                  <a:srgbClr val="00820C"/>
                </a:solidFill>
              </a:rPr>
              <a:t>Flambée : </a:t>
            </a:r>
            <a:r>
              <a:rPr lang="fr-FR" b="0" dirty="0"/>
              <a:t>L'apparition d'un plus grand nombre de cas d'une maladie que prévu pour un lieu et un moment donnés</a:t>
            </a:r>
            <a:endParaRPr lang="fr-FR" dirty="0"/>
          </a:p>
        </p:txBody>
      </p:sp>
      <p:sp>
        <p:nvSpPr>
          <p:cNvPr id="414" name="Google Shape;414;p1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Plus que prévu ?</a:t>
            </a:r>
          </a:p>
        </p:txBody>
      </p:sp>
      <p:grpSp>
        <p:nvGrpSpPr>
          <p:cNvPr id="415" name="Google Shape;415;p12"/>
          <p:cNvGrpSpPr/>
          <p:nvPr/>
        </p:nvGrpSpPr>
        <p:grpSpPr>
          <a:xfrm>
            <a:off x="2867642" y="2949620"/>
            <a:ext cx="6123958" cy="3407638"/>
            <a:chOff x="2867642" y="2949620"/>
            <a:chExt cx="6123958" cy="3407638"/>
          </a:xfrm>
        </p:grpSpPr>
        <p:cxnSp>
          <p:nvCxnSpPr>
            <p:cNvPr id="416" name="Google Shape;416;p12"/>
            <p:cNvCxnSpPr/>
            <p:nvPr/>
          </p:nvCxnSpPr>
          <p:spPr>
            <a:xfrm>
              <a:off x="3429000" y="2949623"/>
              <a:ext cx="0" cy="2828244"/>
            </a:xfrm>
            <a:prstGeom prst="straightConnector1">
              <a:avLst/>
            </a:prstGeom>
            <a:noFill/>
            <a:ln w="9525" cap="flat" cmpd="sng">
              <a:solidFill>
                <a:srgbClr val="000000"/>
              </a:solidFill>
              <a:prstDash val="solid"/>
              <a:round/>
              <a:headEnd type="none" w="med" len="med"/>
              <a:tailEnd type="none" w="med" len="med"/>
            </a:ln>
          </p:spPr>
        </p:cxnSp>
        <p:cxnSp>
          <p:nvCxnSpPr>
            <p:cNvPr id="417" name="Google Shape;417;p12"/>
            <p:cNvCxnSpPr/>
            <p:nvPr/>
          </p:nvCxnSpPr>
          <p:spPr>
            <a:xfrm>
              <a:off x="3429000" y="5777867"/>
              <a:ext cx="5562600" cy="1336"/>
            </a:xfrm>
            <a:prstGeom prst="straightConnector1">
              <a:avLst/>
            </a:prstGeom>
            <a:noFill/>
            <a:ln w="9525" cap="flat" cmpd="sng">
              <a:solidFill>
                <a:srgbClr val="000000"/>
              </a:solidFill>
              <a:prstDash val="solid"/>
              <a:round/>
              <a:headEnd type="none" w="med" len="med"/>
              <a:tailEnd type="none" w="med" len="med"/>
            </a:ln>
          </p:spPr>
        </p:cxnSp>
        <p:sp>
          <p:nvSpPr>
            <p:cNvPr id="418" name="Google Shape;418;p12"/>
            <p:cNvSpPr/>
            <p:nvPr/>
          </p:nvSpPr>
          <p:spPr>
            <a:xfrm>
              <a:off x="3733800" y="3086100"/>
              <a:ext cx="5029200" cy="2828244"/>
            </a:xfrm>
            <a:custGeom>
              <a:avLst/>
              <a:gdLst/>
              <a:ahLst/>
              <a:cxnLst/>
              <a:rect l="l" t="t" r="r" b="b"/>
              <a:pathLst>
                <a:path w="3216" h="1832" extrusionOk="0">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cap="flat" cmpd="sng">
              <a:solidFill>
                <a:srgbClr val="00973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lang="fr-FR" sz="1800" dirty="0">
                <a:solidFill>
                  <a:srgbClr val="000000"/>
                </a:solidFill>
                <a:latin typeface="Arial"/>
                <a:ea typeface="Arial"/>
                <a:cs typeface="Arial"/>
                <a:sym typeface="Arial"/>
              </a:endParaRPr>
            </a:p>
          </p:txBody>
        </p:sp>
        <p:sp>
          <p:nvSpPr>
            <p:cNvPr id="419" name="Google Shape;419;p12"/>
            <p:cNvSpPr txBox="1"/>
            <p:nvPr/>
          </p:nvSpPr>
          <p:spPr>
            <a:xfrm>
              <a:off x="3429000" y="4688795"/>
              <a:ext cx="3009900" cy="36671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b="1" dirty="0">
                  <a:solidFill>
                    <a:srgbClr val="000000"/>
                  </a:solidFill>
                  <a:latin typeface="Arial"/>
                  <a:ea typeface="Arial"/>
                  <a:cs typeface="Arial"/>
                  <a:sym typeface="Arial"/>
                </a:rPr>
                <a:t>Habituelle, attendue</a:t>
              </a:r>
              <a:endParaRPr lang="fr-FR" dirty="0"/>
            </a:p>
          </p:txBody>
        </p:sp>
        <p:sp>
          <p:nvSpPr>
            <p:cNvPr id="420" name="Google Shape;420;p12"/>
            <p:cNvSpPr txBox="1"/>
            <p:nvPr/>
          </p:nvSpPr>
          <p:spPr>
            <a:xfrm rot="-5400000">
              <a:off x="1638185" y="4179077"/>
              <a:ext cx="282824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b="1" dirty="0"/>
                <a:t>Nombre de c</a:t>
              </a:r>
              <a:r>
                <a:rPr lang="fr-FR" sz="1800" b="1" dirty="0">
                  <a:solidFill>
                    <a:srgbClr val="000000"/>
                  </a:solidFill>
                  <a:latin typeface="Arial"/>
                  <a:ea typeface="Arial"/>
                  <a:cs typeface="Arial"/>
                  <a:sym typeface="Arial"/>
                </a:rPr>
                <a:t>as</a:t>
              </a:r>
              <a:endParaRPr lang="fr-FR" dirty="0"/>
            </a:p>
          </p:txBody>
        </p:sp>
        <p:sp>
          <p:nvSpPr>
            <p:cNvPr id="421" name="Google Shape;421;p12"/>
            <p:cNvSpPr txBox="1"/>
            <p:nvPr/>
          </p:nvSpPr>
          <p:spPr>
            <a:xfrm>
              <a:off x="3429000" y="5990545"/>
              <a:ext cx="1066800" cy="3667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Noto Sans Symbols"/>
                <a:buNone/>
              </a:pPr>
              <a:r>
                <a:rPr lang="fr-FR" sz="1800" b="1" dirty="0">
                  <a:solidFill>
                    <a:srgbClr val="000000"/>
                  </a:solidFill>
                  <a:latin typeface="Arial"/>
                  <a:ea typeface="Arial"/>
                  <a:cs typeface="Arial"/>
                  <a:sym typeface="Arial"/>
                </a:rPr>
                <a:t>Temps</a:t>
              </a:r>
              <a:endParaRPr lang="fr-FR" dirty="0"/>
            </a:p>
          </p:txBody>
        </p:sp>
        <p:cxnSp>
          <p:nvCxnSpPr>
            <p:cNvPr id="422" name="Google Shape;422;p12"/>
            <p:cNvCxnSpPr/>
            <p:nvPr/>
          </p:nvCxnSpPr>
          <p:spPr>
            <a:xfrm>
              <a:off x="4506690" y="6215969"/>
              <a:ext cx="3886200" cy="0"/>
            </a:xfrm>
            <a:prstGeom prst="straightConnector1">
              <a:avLst/>
            </a:prstGeom>
            <a:noFill/>
            <a:ln w="31750" cap="flat" cmpd="sng">
              <a:solidFill>
                <a:srgbClr val="000000"/>
              </a:solidFill>
              <a:prstDash val="solid"/>
              <a:round/>
              <a:headEnd type="none" w="med" len="med"/>
              <a:tailEnd type="triangle" w="med" len="med"/>
            </a:ln>
          </p:spPr>
        </p:cxnSp>
        <p:sp>
          <p:nvSpPr>
            <p:cNvPr id="423" name="Google Shape;423;p12"/>
            <p:cNvSpPr/>
            <p:nvPr/>
          </p:nvSpPr>
          <p:spPr>
            <a:xfrm>
              <a:off x="6512450" y="3091770"/>
              <a:ext cx="457207" cy="2204131"/>
            </a:xfrm>
            <a:prstGeom prst="leftBrace">
              <a:avLst>
                <a:gd name="adj1" fmla="val 8333"/>
                <a:gd name="adj2" fmla="val 50000"/>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lang="fr-FR" sz="1000" dirty="0">
                <a:solidFill>
                  <a:srgbClr val="000000"/>
                </a:solidFill>
                <a:latin typeface="Calibri"/>
                <a:ea typeface="Calibri"/>
                <a:cs typeface="Calibri"/>
                <a:sym typeface="Calibri"/>
              </a:endParaRPr>
            </a:p>
          </p:txBody>
        </p:sp>
        <p:sp>
          <p:nvSpPr>
            <p:cNvPr id="424" name="Google Shape;424;p12"/>
            <p:cNvSpPr txBox="1"/>
            <p:nvPr/>
          </p:nvSpPr>
          <p:spPr>
            <a:xfrm>
              <a:off x="3559700" y="3471426"/>
              <a:ext cx="3009900"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b="1" dirty="0">
                  <a:solidFill>
                    <a:srgbClr val="000000"/>
                  </a:solidFill>
                  <a:latin typeface="Arial"/>
                  <a:ea typeface="Arial"/>
                  <a:cs typeface="Arial"/>
                  <a:sym typeface="Arial"/>
                </a:rPr>
                <a:t>Plus que prévu</a:t>
              </a:r>
              <a:r>
                <a:rPr lang="fr-FR" dirty="0"/>
                <a:t> </a:t>
              </a:r>
              <a:r>
                <a:rPr lang="fr-FR" sz="1800" b="1" dirty="0">
                  <a:solidFill>
                    <a:srgbClr val="000000"/>
                  </a:solidFill>
                  <a:latin typeface="Arial"/>
                  <a:ea typeface="Arial"/>
                  <a:cs typeface="Arial"/>
                  <a:sym typeface="Arial"/>
                </a:rPr>
                <a:t>= flambée</a:t>
              </a:r>
              <a:endParaRPr lang="fr-FR" dirty="0"/>
            </a:p>
          </p:txBody>
        </p:sp>
      </p:gr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1363"/>
        <p:cNvGrpSpPr/>
        <p:nvPr/>
      </p:nvGrpSpPr>
      <p:grpSpPr>
        <a:xfrm>
          <a:off x="0" y="0"/>
          <a:ext cx="0" cy="0"/>
          <a:chOff x="0" y="0"/>
          <a:chExt cx="0" cy="0"/>
        </a:xfrm>
      </p:grpSpPr>
      <p:sp>
        <p:nvSpPr>
          <p:cNvPr id="1364" name="Google Shape;1364;p120"/>
          <p:cNvSpPr txBox="1">
            <a:spLocks noGrp="1"/>
          </p:cNvSpPr>
          <p:nvPr>
            <p:ph type="body" idx="1"/>
          </p:nvPr>
        </p:nvSpPr>
        <p:spPr>
          <a:xfrm>
            <a:off x="838200" y="1322000"/>
            <a:ext cx="7750996"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600" dirty="0"/>
              <a:t>Étape 1 : Se préparer pour le travail de terrain</a:t>
            </a:r>
          </a:p>
          <a:p>
            <a:pPr marL="0" lvl="0" indent="0" algn="l" rtl="0">
              <a:lnSpc>
                <a:spcPct val="100000"/>
              </a:lnSpc>
              <a:spcBef>
                <a:spcPts val="1200"/>
              </a:spcBef>
              <a:spcAft>
                <a:spcPts val="0"/>
              </a:spcAft>
              <a:buClr>
                <a:schemeClr val="dk1"/>
              </a:buClr>
              <a:buSzPts val="2800"/>
              <a:buNone/>
            </a:pPr>
            <a:r>
              <a:rPr lang="fr-FR" sz="2600" dirty="0"/>
              <a:t>Étape 2 : Confirmer l'existence d'une flambée</a:t>
            </a:r>
          </a:p>
          <a:p>
            <a:pPr marL="0" lvl="0" indent="0" algn="l" rtl="0">
              <a:lnSpc>
                <a:spcPct val="100000"/>
              </a:lnSpc>
              <a:spcBef>
                <a:spcPts val="1200"/>
              </a:spcBef>
              <a:spcAft>
                <a:spcPts val="0"/>
              </a:spcAft>
              <a:buClr>
                <a:schemeClr val="dk1"/>
              </a:buClr>
              <a:buSzPts val="2800"/>
              <a:buNone/>
            </a:pPr>
            <a:r>
              <a:rPr lang="fr-FR" sz="2600" dirty="0"/>
              <a:t>Étape 3 : Vérifier le diagnostic</a:t>
            </a:r>
          </a:p>
          <a:p>
            <a:pPr marL="0" lvl="0" indent="0" algn="l" rtl="0">
              <a:lnSpc>
                <a:spcPct val="100000"/>
              </a:lnSpc>
              <a:spcBef>
                <a:spcPts val="1200"/>
              </a:spcBef>
              <a:spcAft>
                <a:spcPts val="0"/>
              </a:spcAft>
              <a:buClr>
                <a:schemeClr val="dk1"/>
              </a:buClr>
              <a:buSzPts val="2800"/>
              <a:buNone/>
            </a:pPr>
            <a:r>
              <a:rPr lang="fr-FR" sz="2600" dirty="0"/>
              <a:t>Étape 4 : Élaborer une définition de cas</a:t>
            </a:r>
          </a:p>
          <a:p>
            <a:pPr marL="0" lvl="0" indent="0" algn="l" rtl="0">
              <a:lnSpc>
                <a:spcPct val="100000"/>
              </a:lnSpc>
              <a:spcBef>
                <a:spcPts val="1200"/>
              </a:spcBef>
              <a:spcAft>
                <a:spcPts val="0"/>
              </a:spcAft>
              <a:buClr>
                <a:schemeClr val="dk1"/>
              </a:buClr>
              <a:buSzPts val="2800"/>
              <a:buNone/>
            </a:pPr>
            <a:r>
              <a:rPr lang="fr-FR" sz="2600" dirty="0"/>
              <a:t>Étape 5 : Rechercher systématique les cas et enregistrer l’information</a:t>
            </a:r>
          </a:p>
          <a:p>
            <a:pPr marL="0" lvl="0" indent="0" algn="l" rtl="0">
              <a:lnSpc>
                <a:spcPct val="100000"/>
              </a:lnSpc>
              <a:spcBef>
                <a:spcPts val="1200"/>
              </a:spcBef>
              <a:spcAft>
                <a:spcPts val="0"/>
              </a:spcAft>
              <a:buClr>
                <a:schemeClr val="dk1"/>
              </a:buClr>
              <a:buSzPts val="2800"/>
              <a:buNone/>
            </a:pPr>
            <a:r>
              <a:rPr lang="fr-FR" sz="2600" dirty="0"/>
              <a:t>Étape 6 : Effectuer une épidémiologie descriptive</a:t>
            </a:r>
          </a:p>
        </p:txBody>
      </p:sp>
      <p:grpSp>
        <p:nvGrpSpPr>
          <p:cNvPr id="1365" name="Google Shape;1365;p120"/>
          <p:cNvGrpSpPr/>
          <p:nvPr/>
        </p:nvGrpSpPr>
        <p:grpSpPr>
          <a:xfrm>
            <a:off x="1323483" y="5137344"/>
            <a:ext cx="8402035" cy="1201504"/>
            <a:chOff x="1969411" y="5140567"/>
            <a:chExt cx="8402035" cy="1201504"/>
          </a:xfrm>
        </p:grpSpPr>
        <p:sp>
          <p:nvSpPr>
            <p:cNvPr id="1366" name="Google Shape;1366;p120"/>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1367" name="Google Shape;1367;p120"/>
            <p:cNvSpPr/>
            <p:nvPr/>
          </p:nvSpPr>
          <p:spPr>
            <a:xfrm>
              <a:off x="4985678" y="5140567"/>
              <a:ext cx="2257179"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1368" name="Google Shape;1368;p120"/>
            <p:cNvSpPr/>
            <p:nvPr/>
          </p:nvSpPr>
          <p:spPr>
            <a:xfrm>
              <a:off x="8001946" y="5140567"/>
              <a:ext cx="2369500"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1369" name="Google Shape;1369;p120"/>
            <p:cNvSpPr/>
            <p:nvPr/>
          </p:nvSpPr>
          <p:spPr>
            <a:xfrm>
              <a:off x="4226589" y="5476851"/>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1370" name="Google Shape;1370;p120"/>
            <p:cNvSpPr/>
            <p:nvPr/>
          </p:nvSpPr>
          <p:spPr>
            <a:xfrm>
              <a:off x="7335659" y="5476851"/>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
        <p:nvSpPr>
          <p:cNvPr id="1371" name="Google Shape;1371;p120"/>
          <p:cNvSpPr txBox="1"/>
          <p:nvPr/>
        </p:nvSpPr>
        <p:spPr>
          <a:xfrm>
            <a:off x="838200" y="0"/>
            <a:ext cx="10835936" cy="1247775"/>
          </a:xfrm>
          <a:prstGeom prst="rect">
            <a:avLst/>
          </a:prstGeom>
          <a:noFill/>
          <a:ln>
            <a:noFill/>
          </a:ln>
        </p:spPr>
        <p:txBody>
          <a:bodyPr spcFirstLastPara="1" wrap="square" lIns="91425" tIns="45700" rIns="91425" bIns="45700" anchor="t" anchorCtr="0">
            <a:noAutofit/>
          </a:bodyPr>
          <a:lstStyle/>
          <a:p>
            <a:pPr lvl="0">
              <a:lnSpc>
                <a:spcPct val="90000"/>
              </a:lnSpc>
              <a:buClr>
                <a:schemeClr val="dk1"/>
              </a:buClr>
              <a:buSzPts val="4400"/>
            </a:pPr>
            <a:r>
              <a:rPr lang="fr-FR" sz="4400" dirty="0">
                <a:solidFill>
                  <a:schemeClr val="dk1"/>
                </a:solidFill>
                <a:latin typeface="Franklin Gothic Medium" panose="020B0603020102020204" pitchFamily="34" charset="0"/>
                <a:ea typeface="Libre Franklin Medium"/>
                <a:cs typeface="Libre Franklin Medium"/>
                <a:sym typeface="Libre Franklin Medium"/>
              </a:rPr>
              <a:t>Investigation de flambée</a:t>
            </a:r>
          </a:p>
          <a:p>
            <a:pPr lvl="0">
              <a:lnSpc>
                <a:spcPct val="90000"/>
              </a:lnSpc>
              <a:buClr>
                <a:schemeClr val="dk1"/>
              </a:buClr>
              <a:buSzPts val="4400"/>
            </a:pPr>
            <a:r>
              <a:rPr lang="fr-FR" sz="4400" dirty="0">
                <a:solidFill>
                  <a:schemeClr val="dk1"/>
                </a:solidFill>
                <a:latin typeface="Franklin Gothic Medium" panose="020B0603020102020204" pitchFamily="34" charset="0"/>
                <a:ea typeface="Libre Franklin Medium"/>
                <a:cs typeface="Libre Franklin Medium"/>
                <a:sym typeface="Libre Franklin Medium"/>
              </a:rPr>
              <a:t>Révision des étapes 1 à 6</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1376"/>
        <p:cNvGrpSpPr/>
        <p:nvPr/>
      </p:nvGrpSpPr>
      <p:grpSpPr>
        <a:xfrm>
          <a:off x="0" y="0"/>
          <a:ext cx="0" cy="0"/>
          <a:chOff x="0" y="0"/>
          <a:chExt cx="0" cy="0"/>
        </a:xfrm>
      </p:grpSpPr>
      <p:sp>
        <p:nvSpPr>
          <p:cNvPr id="1378" name="Google Shape;1378;p12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Investigations de flambée</a:t>
            </a:r>
            <a:br>
              <a:rPr lang="fr-FR" dirty="0">
                <a:latin typeface="Franklin Gothic Medium" panose="020B0603020102020204" pitchFamily="34" charset="0"/>
              </a:rPr>
            </a:br>
            <a:r>
              <a:rPr lang="fr-FR" dirty="0">
                <a:latin typeface="Franklin Gothic Medium" panose="020B0603020102020204" pitchFamily="34" charset="0"/>
              </a:rPr>
              <a:t>Étapes 7 à 13</a:t>
            </a:r>
          </a:p>
        </p:txBody>
      </p:sp>
      <p:sp>
        <p:nvSpPr>
          <p:cNvPr id="1377" name="Google Shape;1377;p12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200"/>
              <a:buNone/>
            </a:pPr>
            <a:r>
              <a:rPr lang="fr-FR" sz="2200" dirty="0"/>
              <a:t>Étape 7 : Élaborer des hypothèses</a:t>
            </a:r>
            <a:endParaRPr lang="fr-FR" dirty="0"/>
          </a:p>
          <a:p>
            <a:pPr marL="0" lvl="0" indent="0" algn="l" rtl="0">
              <a:lnSpc>
                <a:spcPct val="100000"/>
              </a:lnSpc>
              <a:spcBef>
                <a:spcPts val="1200"/>
              </a:spcBef>
              <a:spcAft>
                <a:spcPts val="0"/>
              </a:spcAft>
              <a:buClr>
                <a:schemeClr val="dk1"/>
              </a:buClr>
              <a:buSzPts val="2200"/>
              <a:buNone/>
            </a:pPr>
            <a:r>
              <a:rPr lang="fr-FR" sz="2200" dirty="0"/>
              <a:t>Étape 8 : Évaluer les hypothèses d'un point de vue épidémiologique</a:t>
            </a:r>
            <a:endParaRPr lang="fr-FR" dirty="0"/>
          </a:p>
          <a:p>
            <a:pPr marL="0" lvl="0" indent="0" algn="l" rtl="0">
              <a:lnSpc>
                <a:spcPct val="100000"/>
              </a:lnSpc>
              <a:spcBef>
                <a:spcPts val="1200"/>
              </a:spcBef>
              <a:spcAft>
                <a:spcPts val="0"/>
              </a:spcAft>
              <a:buClr>
                <a:schemeClr val="dk1"/>
              </a:buClr>
              <a:buSzPts val="2200"/>
              <a:buNone/>
            </a:pPr>
            <a:r>
              <a:rPr lang="fr-FR" sz="2200" dirty="0"/>
              <a:t>Étape 9 : Réconcilier l'épidémiologie avec les résultats des analyses de laboratoire et de l'environnement</a:t>
            </a:r>
            <a:endParaRPr lang="fr-FR" dirty="0"/>
          </a:p>
          <a:p>
            <a:pPr marL="0" lvl="0" indent="0" algn="l" rtl="0">
              <a:lnSpc>
                <a:spcPct val="100000"/>
              </a:lnSpc>
              <a:spcBef>
                <a:spcPts val="1200"/>
              </a:spcBef>
              <a:spcAft>
                <a:spcPts val="0"/>
              </a:spcAft>
              <a:buClr>
                <a:schemeClr val="dk1"/>
              </a:buClr>
              <a:buSzPts val="2200"/>
              <a:buNone/>
            </a:pPr>
            <a:r>
              <a:rPr lang="fr-FR" sz="2200" dirty="0"/>
              <a:t>Étape 10 : Réaliser des études supplémentaires si nécessaire</a:t>
            </a:r>
            <a:endParaRPr lang="fr-FR" dirty="0"/>
          </a:p>
          <a:p>
            <a:pPr marL="0" lvl="0" indent="0" algn="l" rtl="0">
              <a:lnSpc>
                <a:spcPct val="100000"/>
              </a:lnSpc>
              <a:spcBef>
                <a:spcPts val="1200"/>
              </a:spcBef>
              <a:spcAft>
                <a:spcPts val="0"/>
              </a:spcAft>
              <a:buClr>
                <a:schemeClr val="dk1"/>
              </a:buClr>
              <a:buSzPts val="2200"/>
              <a:buNone/>
            </a:pPr>
            <a:r>
              <a:rPr lang="fr-FR" sz="2200" dirty="0"/>
              <a:t>Étape 11 : Mettre en œuvre et évaluer les mesures de prévention et de contrôle</a:t>
            </a:r>
            <a:endParaRPr lang="fr-FR" dirty="0"/>
          </a:p>
          <a:p>
            <a:pPr marL="0" lvl="0" indent="0" algn="l" rtl="0">
              <a:lnSpc>
                <a:spcPct val="100000"/>
              </a:lnSpc>
              <a:spcBef>
                <a:spcPts val="1200"/>
              </a:spcBef>
              <a:spcAft>
                <a:spcPts val="0"/>
              </a:spcAft>
              <a:buClr>
                <a:schemeClr val="dk1"/>
              </a:buClr>
              <a:buSzPts val="2200"/>
              <a:buNone/>
            </a:pPr>
            <a:r>
              <a:rPr lang="fr-FR" sz="2200" dirty="0"/>
              <a:t>Étape 12 : Mettre en place ou maintenir la surveillance</a:t>
            </a:r>
            <a:endParaRPr lang="fr-FR" dirty="0"/>
          </a:p>
          <a:p>
            <a:pPr marL="0" lvl="0" indent="0" algn="l" rtl="0">
              <a:lnSpc>
                <a:spcPct val="100000"/>
              </a:lnSpc>
              <a:spcBef>
                <a:spcPts val="1200"/>
              </a:spcBef>
              <a:spcAft>
                <a:spcPts val="0"/>
              </a:spcAft>
              <a:buClr>
                <a:schemeClr val="dk1"/>
              </a:buClr>
              <a:buSzPts val="2200"/>
              <a:buNone/>
            </a:pPr>
            <a:r>
              <a:rPr lang="fr-FR" sz="2200" dirty="0"/>
              <a:t>Étape 13 : Communiquer les résultats</a:t>
            </a:r>
            <a:endParaRPr lang="fr-FR" dirty="0"/>
          </a:p>
        </p:txBody>
      </p:sp>
      <p:grpSp>
        <p:nvGrpSpPr>
          <p:cNvPr id="1379" name="Google Shape;1379;p121"/>
          <p:cNvGrpSpPr/>
          <p:nvPr/>
        </p:nvGrpSpPr>
        <p:grpSpPr>
          <a:xfrm>
            <a:off x="1236038" y="5373386"/>
            <a:ext cx="8323886" cy="1201504"/>
            <a:chOff x="1969411" y="5140567"/>
            <a:chExt cx="8323886" cy="1201504"/>
          </a:xfrm>
        </p:grpSpPr>
        <p:sp>
          <p:nvSpPr>
            <p:cNvPr id="1380" name="Google Shape;1380;p121"/>
            <p:cNvSpPr/>
            <p:nvPr/>
          </p:nvSpPr>
          <p:spPr>
            <a:xfrm>
              <a:off x="1969411" y="5140567"/>
              <a:ext cx="2071577" cy="1199156"/>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1381" name="Google Shape;1381;p121"/>
            <p:cNvSpPr/>
            <p:nvPr/>
          </p:nvSpPr>
          <p:spPr>
            <a:xfrm>
              <a:off x="4985678" y="5140567"/>
              <a:ext cx="2291352" cy="1201504"/>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1382" name="Google Shape;1382;p121"/>
            <p:cNvSpPr/>
            <p:nvPr/>
          </p:nvSpPr>
          <p:spPr>
            <a:xfrm>
              <a:off x="8001945" y="5140567"/>
              <a:ext cx="2291352" cy="120033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11-13</a:t>
              </a:r>
              <a:endParaRPr lang="fr-FR" dirty="0"/>
            </a:p>
          </p:txBody>
        </p:sp>
        <p:sp>
          <p:nvSpPr>
            <p:cNvPr id="1383" name="Google Shape;1383;p121"/>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1384" name="Google Shape;1384;p121"/>
            <p:cNvSpPr/>
            <p:nvPr/>
          </p:nvSpPr>
          <p:spPr>
            <a:xfrm>
              <a:off x="7352745" y="5435255"/>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1389"/>
        <p:cNvGrpSpPr/>
        <p:nvPr/>
      </p:nvGrpSpPr>
      <p:grpSpPr>
        <a:xfrm>
          <a:off x="0" y="0"/>
          <a:ext cx="0" cy="0"/>
          <a:chOff x="0" y="0"/>
          <a:chExt cx="0" cy="0"/>
        </a:xfrm>
      </p:grpSpPr>
      <p:sp>
        <p:nvSpPr>
          <p:cNvPr id="1390" name="Google Shape;1390;p12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Identifier les membres nécessaires de l'équipe d’investigation d’une flambée </a:t>
            </a:r>
          </a:p>
          <a:p>
            <a:pPr marL="228600" lvl="0" indent="-228600" algn="l" rtl="0">
              <a:lnSpc>
                <a:spcPct val="100000"/>
              </a:lnSpc>
              <a:spcBef>
                <a:spcPts val="1000"/>
              </a:spcBef>
              <a:spcAft>
                <a:spcPts val="0"/>
              </a:spcAft>
              <a:buClr>
                <a:schemeClr val="dk1"/>
              </a:buClr>
              <a:buSzPts val="2800"/>
              <a:buChar char="•"/>
            </a:pPr>
            <a:r>
              <a:rPr lang="fr-FR" dirty="0"/>
              <a:t>Confirmer l'existence d'une flambée </a:t>
            </a:r>
          </a:p>
          <a:p>
            <a:pPr marL="228600" lvl="0" indent="-228600" algn="l" rtl="0">
              <a:lnSpc>
                <a:spcPct val="100000"/>
              </a:lnSpc>
              <a:spcBef>
                <a:spcPts val="1000"/>
              </a:spcBef>
              <a:spcAft>
                <a:spcPts val="0"/>
              </a:spcAft>
              <a:buClr>
                <a:schemeClr val="dk1"/>
              </a:buClr>
              <a:buSzPts val="2800"/>
              <a:buChar char="•"/>
            </a:pPr>
            <a:r>
              <a:rPr lang="fr-FR" dirty="0"/>
              <a:t>Élaborer une définition de cas d'une flambée </a:t>
            </a:r>
          </a:p>
          <a:p>
            <a:pPr marL="228600" lvl="0" indent="-228600" algn="l" rtl="0">
              <a:lnSpc>
                <a:spcPct val="100000"/>
              </a:lnSpc>
              <a:spcBef>
                <a:spcPts val="1000"/>
              </a:spcBef>
              <a:spcAft>
                <a:spcPts val="0"/>
              </a:spcAft>
              <a:buClr>
                <a:schemeClr val="dk1"/>
              </a:buClr>
              <a:buSzPts val="2800"/>
              <a:buChar char="•"/>
            </a:pPr>
            <a:r>
              <a:rPr lang="fr-FR" dirty="0"/>
              <a:t>Rechercher systématique les cas</a:t>
            </a:r>
          </a:p>
          <a:p>
            <a:pPr marL="228600" lvl="0" indent="-228600" algn="l" rtl="0">
              <a:lnSpc>
                <a:spcPct val="100000"/>
              </a:lnSpc>
              <a:spcBef>
                <a:spcPts val="1000"/>
              </a:spcBef>
              <a:spcAft>
                <a:spcPts val="0"/>
              </a:spcAft>
              <a:buClr>
                <a:schemeClr val="dk1"/>
              </a:buClr>
              <a:buSzPts val="2800"/>
              <a:buChar char="•"/>
            </a:pPr>
            <a:r>
              <a:rPr lang="fr-FR" dirty="0"/>
              <a:t>Élaborer un plan d'analyse</a:t>
            </a:r>
          </a:p>
          <a:p>
            <a:pPr marL="228600" lvl="0" indent="-228600" algn="l" rtl="0">
              <a:lnSpc>
                <a:spcPct val="100000"/>
              </a:lnSpc>
              <a:spcBef>
                <a:spcPts val="1000"/>
              </a:spcBef>
              <a:spcAft>
                <a:spcPts val="0"/>
              </a:spcAft>
              <a:buClr>
                <a:schemeClr val="dk1"/>
              </a:buClr>
              <a:buSzPts val="2800"/>
              <a:buChar char="•"/>
            </a:pPr>
            <a:r>
              <a:rPr lang="fr-FR" dirty="0"/>
              <a:t>Résumer les cas en fonction de personne, temps et lieu</a:t>
            </a:r>
          </a:p>
          <a:p>
            <a:pPr marL="228600" lvl="0" indent="-50800" algn="l" rtl="0">
              <a:lnSpc>
                <a:spcPct val="100000"/>
              </a:lnSpc>
              <a:spcBef>
                <a:spcPts val="1000"/>
              </a:spcBef>
              <a:spcAft>
                <a:spcPts val="0"/>
              </a:spcAft>
              <a:buClr>
                <a:schemeClr val="dk1"/>
              </a:buClr>
              <a:buSzPts val="2800"/>
              <a:buNone/>
            </a:pPr>
            <a:endParaRPr lang="fr-FR" sz="2800" dirty="0"/>
          </a:p>
        </p:txBody>
      </p:sp>
      <p:sp>
        <p:nvSpPr>
          <p:cNvPr id="1391" name="Google Shape;1391;p12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p>
        </p:txBody>
      </p:sp>
      <p:sp>
        <p:nvSpPr>
          <p:cNvPr id="1392" name="Google Shape;1392;p122"/>
          <p:cNvSpPr txBox="1"/>
          <p:nvPr/>
        </p:nvSpPr>
        <p:spPr>
          <a:xfrm>
            <a:off x="3714708" y="5569803"/>
            <a:ext cx="4762583"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953A"/>
              </a:buClr>
              <a:buSzPts val="4800"/>
              <a:buFont typeface="Arial"/>
              <a:buNone/>
            </a:pPr>
            <a:r>
              <a:rPr lang="fr-FR" sz="4800" dirty="0">
                <a:solidFill>
                  <a:srgbClr val="00953A"/>
                </a:solidFill>
                <a:latin typeface="Arial"/>
                <a:ea typeface="Arial"/>
                <a:cs typeface="Arial"/>
                <a:sym typeface="Arial"/>
              </a:rPr>
              <a:t>Des questions ? </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13"/>
          <p:cNvSpPr txBox="1">
            <a:spLocks noGrp="1"/>
          </p:cNvSpPr>
          <p:nvPr>
            <p:ph type="body" idx="1"/>
          </p:nvPr>
        </p:nvSpPr>
        <p:spPr>
          <a:xfrm>
            <a:off x="838200" y="1109345"/>
            <a:ext cx="10515600" cy="5177155"/>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endParaRPr dirty="0"/>
          </a:p>
          <a:p>
            <a:pPr marL="228600" lvl="0" indent="-228600" algn="l" rtl="0">
              <a:lnSpc>
                <a:spcPct val="100000"/>
              </a:lnSpc>
              <a:spcBef>
                <a:spcPts val="0"/>
              </a:spcBef>
              <a:spcAft>
                <a:spcPts val="0"/>
              </a:spcAft>
              <a:buClr>
                <a:schemeClr val="dk1"/>
              </a:buClr>
              <a:buSzPts val="2800"/>
              <a:buChar char="•"/>
            </a:pPr>
            <a:r>
              <a:rPr lang="fr-FR" dirty="0"/>
              <a:t>Examiner les rapports de cas et/ou les données de surveillance</a:t>
            </a:r>
            <a:endParaRPr dirty="0"/>
          </a:p>
          <a:p>
            <a:pPr marL="228600" lvl="0" indent="-228600" algn="l" rtl="0">
              <a:lnSpc>
                <a:spcPct val="100000"/>
              </a:lnSpc>
              <a:spcBef>
                <a:spcPts val="1172"/>
              </a:spcBef>
              <a:spcAft>
                <a:spcPts val="0"/>
              </a:spcAft>
              <a:buClr>
                <a:schemeClr val="dk1"/>
              </a:buClr>
              <a:buSzPts val="2800"/>
              <a:buChar char="•"/>
            </a:pPr>
            <a:r>
              <a:rPr lang="fr-FR" dirty="0"/>
              <a:t>Confirmer qu'il s'agit de la même maladie (ou que la présentation clinique est similaire)</a:t>
            </a:r>
            <a:endParaRPr dirty="0"/>
          </a:p>
          <a:p>
            <a:pPr marL="228600" lvl="0" indent="-228600" algn="l" rtl="0">
              <a:lnSpc>
                <a:spcPct val="100000"/>
              </a:lnSpc>
              <a:spcBef>
                <a:spcPts val="1172"/>
              </a:spcBef>
              <a:spcAft>
                <a:spcPts val="0"/>
              </a:spcAft>
              <a:buClr>
                <a:schemeClr val="dk1"/>
              </a:buClr>
              <a:buSzPts val="2800"/>
              <a:buChar char="•"/>
            </a:pPr>
            <a:r>
              <a:rPr lang="fr-FR" dirty="0"/>
              <a:t>Confirmer que le nombre de cas dépasse le nombre habituel </a:t>
            </a:r>
            <a:br>
              <a:rPr lang="fr-FR" dirty="0"/>
            </a:br>
            <a:r>
              <a:rPr lang="fr-FR" dirty="0"/>
              <a:t>ou attendu</a:t>
            </a:r>
            <a:endParaRPr dirty="0"/>
          </a:p>
          <a:p>
            <a:pPr marL="0" lvl="0" indent="0" algn="ctr" rtl="0">
              <a:lnSpc>
                <a:spcPct val="100000"/>
              </a:lnSpc>
              <a:spcBef>
                <a:spcPts val="1000"/>
              </a:spcBef>
              <a:spcAft>
                <a:spcPts val="0"/>
              </a:spcAft>
              <a:buClr>
                <a:schemeClr val="dk1"/>
              </a:buClr>
              <a:buSzPts val="2800"/>
              <a:buNone/>
            </a:pPr>
            <a:endParaRPr dirty="0"/>
          </a:p>
          <a:p>
            <a:pPr marL="0" lvl="0" indent="0" algn="ctr" rtl="0">
              <a:lnSpc>
                <a:spcPct val="100000"/>
              </a:lnSpc>
              <a:spcBef>
                <a:spcPts val="1000"/>
              </a:spcBef>
              <a:spcAft>
                <a:spcPts val="0"/>
              </a:spcAft>
              <a:buClr>
                <a:schemeClr val="dk1"/>
              </a:buClr>
              <a:buSzPts val="2800"/>
              <a:buNone/>
            </a:pPr>
            <a:r>
              <a:rPr lang="fr-FR" b="1" dirty="0"/>
              <a:t>N'oubliez pas qu'une augmentation du nombre de cas n'est pas toujours synonyme de flambée</a:t>
            </a:r>
            <a:endParaRPr dirty="0"/>
          </a:p>
        </p:txBody>
      </p:sp>
      <p:sp>
        <p:nvSpPr>
          <p:cNvPr id="431" name="Google Shape;431;p1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Confirmer l'existence d'une flambée</a:t>
            </a:r>
            <a:endParaRPr sz="3800" dirty="0">
              <a:latin typeface="Franklin Gothic Medium" panose="020B06030201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Exemple : S'agit-il d'une flambée ?</a:t>
            </a:r>
          </a:p>
        </p:txBody>
      </p:sp>
      <p:graphicFrame>
        <p:nvGraphicFramePr>
          <p:cNvPr id="438" name="Google Shape;438;p14"/>
          <p:cNvGraphicFramePr/>
          <p:nvPr>
            <p:extLst>
              <p:ext uri="{D42A27DB-BD31-4B8C-83A1-F6EECF244321}">
                <p14:modId xmlns:p14="http://schemas.microsoft.com/office/powerpoint/2010/main" val="2047800519"/>
              </p:ext>
            </p:extLst>
          </p:nvPr>
        </p:nvGraphicFramePr>
        <p:xfrm>
          <a:off x="2171700" y="1407266"/>
          <a:ext cx="7848600" cy="4953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5"/>
          <p:cNvSpPr txBox="1">
            <a:spLocks noGrp="1"/>
          </p:cNvSpPr>
          <p:nvPr>
            <p:ph type="body" idx="1"/>
          </p:nvPr>
        </p:nvSpPr>
        <p:spPr>
          <a:xfrm>
            <a:off x="838200" y="1478857"/>
            <a:ext cx="7526482"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909C9C"/>
              </a:buClr>
              <a:buSzPts val="2800"/>
              <a:buNone/>
            </a:pPr>
            <a:r>
              <a:rPr lang="fr-FR" sz="2400" dirty="0">
                <a:solidFill>
                  <a:srgbClr val="909C9C"/>
                </a:solidFill>
              </a:rPr>
              <a:t>Étape 1 : Se préparer pour le travail de terrain</a:t>
            </a:r>
            <a:endParaRPr lang="fr-FR" sz="2400" dirty="0"/>
          </a:p>
          <a:p>
            <a:pPr marL="0" lvl="0" indent="0" algn="l" rtl="0">
              <a:lnSpc>
                <a:spcPct val="100000"/>
              </a:lnSpc>
              <a:spcBef>
                <a:spcPts val="1172"/>
              </a:spcBef>
              <a:spcAft>
                <a:spcPts val="0"/>
              </a:spcAft>
              <a:buClr>
                <a:srgbClr val="909C9C"/>
              </a:buClr>
              <a:buSzPts val="2800"/>
              <a:buNone/>
            </a:pPr>
            <a:r>
              <a:rPr lang="fr-FR" sz="2400" dirty="0">
                <a:solidFill>
                  <a:srgbClr val="909C9C"/>
                </a:solidFill>
              </a:rPr>
              <a:t>Étape 2 : Confirmer la flambée</a:t>
            </a:r>
          </a:p>
          <a:p>
            <a:pPr marL="0" lvl="0" indent="0" algn="l" rtl="0">
              <a:lnSpc>
                <a:spcPct val="100000"/>
              </a:lnSpc>
              <a:spcBef>
                <a:spcPts val="1172"/>
              </a:spcBef>
              <a:spcAft>
                <a:spcPts val="0"/>
              </a:spcAft>
              <a:buClr>
                <a:schemeClr val="dk1"/>
              </a:buClr>
              <a:buSzPts val="2800"/>
              <a:buNone/>
            </a:pPr>
            <a:r>
              <a:rPr lang="fr-FR" sz="2400" dirty="0"/>
              <a:t>Étape 3 : Vérifier le diagnostic</a:t>
            </a:r>
          </a:p>
          <a:p>
            <a:pPr marL="0" lvl="0" indent="0" algn="l" rtl="0">
              <a:lnSpc>
                <a:spcPct val="100000"/>
              </a:lnSpc>
              <a:spcBef>
                <a:spcPts val="1172"/>
              </a:spcBef>
              <a:spcAft>
                <a:spcPts val="0"/>
              </a:spcAft>
              <a:buClr>
                <a:srgbClr val="909C9C"/>
              </a:buClr>
              <a:buSzPts val="2800"/>
              <a:buNone/>
            </a:pPr>
            <a:r>
              <a:rPr lang="fr-FR" sz="2400" dirty="0">
                <a:solidFill>
                  <a:srgbClr val="909C9C"/>
                </a:solidFill>
              </a:rPr>
              <a:t>Étape 4 : Élaborer une définition de cas</a:t>
            </a:r>
          </a:p>
          <a:p>
            <a:pPr marL="0" lvl="0" indent="0" algn="l" rtl="0">
              <a:lnSpc>
                <a:spcPct val="100000"/>
              </a:lnSpc>
              <a:spcBef>
                <a:spcPts val="1172"/>
              </a:spcBef>
              <a:spcAft>
                <a:spcPts val="0"/>
              </a:spcAft>
              <a:buClr>
                <a:srgbClr val="909C9C"/>
              </a:buClr>
              <a:buSzPts val="2800"/>
              <a:buNone/>
            </a:pPr>
            <a:r>
              <a:rPr lang="fr-FR" sz="2400" dirty="0">
                <a:solidFill>
                  <a:srgbClr val="909C9C"/>
                </a:solidFill>
              </a:rPr>
              <a:t>Étape 5 : Rechercher systématiquement des cas et enregistrer l’information</a:t>
            </a:r>
          </a:p>
          <a:p>
            <a:pPr marL="0" lvl="0" indent="0" algn="l" rtl="0">
              <a:lnSpc>
                <a:spcPct val="100000"/>
              </a:lnSpc>
              <a:spcBef>
                <a:spcPts val="1172"/>
              </a:spcBef>
              <a:spcAft>
                <a:spcPts val="0"/>
              </a:spcAft>
              <a:buClr>
                <a:srgbClr val="909C9C"/>
              </a:buClr>
              <a:buSzPts val="2800"/>
              <a:buNone/>
            </a:pPr>
            <a:r>
              <a:rPr lang="fr-FR" sz="2400" dirty="0">
                <a:solidFill>
                  <a:srgbClr val="909C9C"/>
                </a:solidFill>
              </a:rPr>
              <a:t>Étape 6 : Effectuer une épidémiologie descriptive</a:t>
            </a:r>
          </a:p>
        </p:txBody>
      </p:sp>
      <p:sp>
        <p:nvSpPr>
          <p:cNvPr id="445" name="Google Shape;445;p1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Étape 3 : Vérifier le diagnostic</a:t>
            </a:r>
          </a:p>
        </p:txBody>
      </p:sp>
      <p:grpSp>
        <p:nvGrpSpPr>
          <p:cNvPr id="446" name="Google Shape;446;p15"/>
          <p:cNvGrpSpPr/>
          <p:nvPr/>
        </p:nvGrpSpPr>
        <p:grpSpPr>
          <a:xfrm>
            <a:off x="7126220" y="1544171"/>
            <a:ext cx="3868312" cy="1625850"/>
            <a:chOff x="7529599" y="1478857"/>
            <a:chExt cx="3868312" cy="1625850"/>
          </a:xfrm>
        </p:grpSpPr>
        <p:sp>
          <p:nvSpPr>
            <p:cNvPr id="447" name="Google Shape;447;p15"/>
            <p:cNvSpPr txBox="1"/>
            <p:nvPr/>
          </p:nvSpPr>
          <p:spPr>
            <a:xfrm>
              <a:off x="7986799" y="1568527"/>
              <a:ext cx="3411112" cy="144650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200" dirty="0">
                  <a:solidFill>
                    <a:schemeClr val="dk1"/>
                  </a:solidFill>
                  <a:latin typeface="Arial"/>
                  <a:ea typeface="Arial"/>
                  <a:cs typeface="Arial"/>
                  <a:sym typeface="Arial"/>
                </a:rPr>
                <a:t>Les étapes 1 à 3 peuvent être effectuées simultanément ou dans n'importe quel ordre</a:t>
              </a:r>
              <a:endParaRPr lang="fr-FR" sz="2200" dirty="0"/>
            </a:p>
          </p:txBody>
        </p:sp>
        <p:sp>
          <p:nvSpPr>
            <p:cNvPr id="448" name="Google Shape;448;p15"/>
            <p:cNvSpPr/>
            <p:nvPr/>
          </p:nvSpPr>
          <p:spPr>
            <a:xfrm>
              <a:off x="7529599" y="1478857"/>
              <a:ext cx="457200" cy="1625850"/>
            </a:xfrm>
            <a:prstGeom prst="rightBrace">
              <a:avLst>
                <a:gd name="adj1" fmla="val 8333"/>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800" dirty="0">
                <a:solidFill>
                  <a:srgbClr val="000000"/>
                </a:solidFill>
                <a:latin typeface="Calibri"/>
                <a:ea typeface="Calibri"/>
                <a:cs typeface="Calibri"/>
                <a:sym typeface="Calibri"/>
              </a:endParaRPr>
            </a:p>
          </p:txBody>
        </p:sp>
      </p:grpSp>
      <p:grpSp>
        <p:nvGrpSpPr>
          <p:cNvPr id="449" name="Google Shape;449;p15"/>
          <p:cNvGrpSpPr/>
          <p:nvPr/>
        </p:nvGrpSpPr>
        <p:grpSpPr>
          <a:xfrm>
            <a:off x="1586528" y="5549192"/>
            <a:ext cx="8000173" cy="861793"/>
            <a:chOff x="1969411" y="5435968"/>
            <a:chExt cx="8104111" cy="906102"/>
          </a:xfrm>
        </p:grpSpPr>
        <p:sp>
          <p:nvSpPr>
            <p:cNvPr id="450" name="Google Shape;450;p15"/>
            <p:cNvSpPr/>
            <p:nvPr/>
          </p:nvSpPr>
          <p:spPr>
            <a:xfrm>
              <a:off x="1969411" y="5437143"/>
              <a:ext cx="2071577" cy="902581"/>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Descriptif</a:t>
              </a:r>
              <a:endParaRPr lang="fr-FR" sz="1200" dirty="0"/>
            </a:p>
            <a:p>
              <a:pPr marL="0" marR="0" lvl="0" indent="0" algn="ctr" rtl="0">
                <a:spcBef>
                  <a:spcPts val="0"/>
                </a:spcBef>
                <a:spcAft>
                  <a:spcPts val="0"/>
                </a:spcAft>
                <a:buNone/>
              </a:pPr>
              <a:r>
                <a:rPr lang="fr-FR" sz="2000" dirty="0">
                  <a:solidFill>
                    <a:schemeClr val="dk1"/>
                  </a:solidFill>
                  <a:latin typeface="Arial"/>
                  <a:ea typeface="Arial"/>
                  <a:cs typeface="Arial"/>
                  <a:sym typeface="Arial"/>
                </a:rPr>
                <a:t>Étapes 1 à 6</a:t>
              </a:r>
            </a:p>
          </p:txBody>
        </p:sp>
        <p:sp>
          <p:nvSpPr>
            <p:cNvPr id="451" name="Google Shape;451;p15"/>
            <p:cNvSpPr/>
            <p:nvPr/>
          </p:nvSpPr>
          <p:spPr>
            <a:xfrm>
              <a:off x="4985678" y="5437142"/>
              <a:ext cx="2071577" cy="904928"/>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Analytique</a:t>
              </a:r>
              <a:endParaRPr lang="fr-FR" sz="1200" dirty="0"/>
            </a:p>
            <a:p>
              <a:pPr marL="0" marR="0" lvl="0" indent="0" algn="ctr" rtl="0">
                <a:spcBef>
                  <a:spcPts val="0"/>
                </a:spcBef>
                <a:spcAft>
                  <a:spcPts val="0"/>
                </a:spcAft>
                <a:buNone/>
              </a:pPr>
              <a:r>
                <a:rPr lang="fr-FR" sz="2000" dirty="0">
                  <a:solidFill>
                    <a:schemeClr val="dk1"/>
                  </a:solidFill>
                  <a:latin typeface="Arial"/>
                  <a:ea typeface="Arial"/>
                  <a:cs typeface="Arial"/>
                  <a:sym typeface="Arial"/>
                </a:rPr>
                <a:t>Étapes 7 à 10</a:t>
              </a:r>
              <a:endParaRPr lang="fr-FR" sz="1200" dirty="0"/>
            </a:p>
          </p:txBody>
        </p:sp>
        <p:sp>
          <p:nvSpPr>
            <p:cNvPr id="452" name="Google Shape;452;p15"/>
            <p:cNvSpPr/>
            <p:nvPr/>
          </p:nvSpPr>
          <p:spPr>
            <a:xfrm>
              <a:off x="8001945" y="5435968"/>
              <a:ext cx="2071577" cy="904928"/>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000" b="1" i="0" u="none" strike="noStrike" cap="none" dirty="0">
                  <a:solidFill>
                    <a:schemeClr val="dk1"/>
                  </a:solidFill>
                  <a:latin typeface="Arial"/>
                  <a:ea typeface="Arial"/>
                  <a:cs typeface="Arial"/>
                  <a:sym typeface="Arial"/>
                </a:rPr>
                <a:t>Réponse</a:t>
              </a:r>
              <a:endParaRPr lang="fr-FR" sz="1200" dirty="0"/>
            </a:p>
            <a:p>
              <a:pPr marL="0" marR="0" lvl="1" indent="0" algn="ctr" rtl="0">
                <a:spcBef>
                  <a:spcPts val="0"/>
                </a:spcBef>
                <a:spcAft>
                  <a:spcPts val="0"/>
                </a:spcAft>
                <a:buNone/>
              </a:pPr>
              <a:r>
                <a:rPr lang="fr-FR" sz="2000" b="0" i="0" u="none" strike="noStrike" cap="none" dirty="0">
                  <a:solidFill>
                    <a:schemeClr val="dk1"/>
                  </a:solidFill>
                  <a:latin typeface="Arial"/>
                  <a:ea typeface="Arial"/>
                  <a:cs typeface="Arial"/>
                  <a:sym typeface="Arial"/>
                </a:rPr>
                <a:t>Étapes 11 </a:t>
              </a:r>
              <a:r>
                <a:rPr lang="fr-FR" sz="2000" dirty="0">
                  <a:solidFill>
                    <a:schemeClr val="dk1"/>
                  </a:solidFill>
                  <a:latin typeface="Arial"/>
                  <a:ea typeface="Arial"/>
                  <a:cs typeface="Arial"/>
                  <a:sym typeface="Arial"/>
                </a:rPr>
                <a:t>à </a:t>
              </a:r>
              <a:r>
                <a:rPr lang="fr-FR" sz="2000" b="0" i="0" u="none" strike="noStrike" cap="none" dirty="0">
                  <a:solidFill>
                    <a:schemeClr val="dk1"/>
                  </a:solidFill>
                  <a:latin typeface="Arial"/>
                  <a:ea typeface="Arial"/>
                  <a:cs typeface="Arial"/>
                  <a:sym typeface="Arial"/>
                </a:rPr>
                <a:t>13</a:t>
              </a:r>
              <a:endParaRPr lang="fr-FR" sz="1200" dirty="0"/>
            </a:p>
          </p:txBody>
        </p:sp>
        <p:sp>
          <p:nvSpPr>
            <p:cNvPr id="453" name="Google Shape;453;p15"/>
            <p:cNvSpPr/>
            <p:nvPr/>
          </p:nvSpPr>
          <p:spPr>
            <a:xfrm>
              <a:off x="4173254" y="5655627"/>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454" name="Google Shape;454;p15"/>
            <p:cNvSpPr/>
            <p:nvPr/>
          </p:nvSpPr>
          <p:spPr>
            <a:xfrm>
              <a:off x="7242857" y="5655627"/>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Évaluer les indices pour vérifier le diagnostic</a:t>
            </a:r>
          </a:p>
        </p:txBody>
      </p:sp>
      <p:sp>
        <p:nvSpPr>
          <p:cNvPr id="461" name="Google Shape;461;p16"/>
          <p:cNvSpPr txBox="1"/>
          <p:nvPr/>
        </p:nvSpPr>
        <p:spPr>
          <a:xfrm>
            <a:off x="717879" y="1478857"/>
            <a:ext cx="11185650" cy="4639309"/>
          </a:xfrm>
          <a:prstGeom prst="rect">
            <a:avLst/>
          </a:prstGeom>
          <a:noFill/>
          <a:ln>
            <a:noFill/>
          </a:ln>
        </p:spPr>
        <p:txBody>
          <a:bodyPr spcFirstLastPara="1" wrap="square" lIns="91425" tIns="45700" rIns="91425" bIns="45700" anchor="t" anchorCtr="0">
            <a:noAutofit/>
          </a:bodyPr>
          <a:lstStyle/>
          <a:p>
            <a:pPr marL="461644" marR="0" lvl="1" indent="-342899" algn="l" rtl="0">
              <a:lnSpc>
                <a:spcPct val="110000"/>
              </a:lnSpc>
              <a:spcBef>
                <a:spcPts val="0"/>
              </a:spcBef>
              <a:spcAft>
                <a:spcPts val="0"/>
              </a:spcAft>
              <a:buClr>
                <a:schemeClr val="dk1"/>
              </a:buClr>
              <a:buSzPts val="2800"/>
              <a:buFont typeface="Arial"/>
              <a:buChar char="•"/>
            </a:pPr>
            <a:r>
              <a:rPr lang="fr-FR" sz="2800" b="0" i="0" u="none" strike="noStrike" cap="none" dirty="0">
                <a:solidFill>
                  <a:schemeClr val="dk1"/>
                </a:solidFill>
                <a:latin typeface="Arial"/>
                <a:ea typeface="Arial"/>
                <a:cs typeface="Arial"/>
                <a:sym typeface="Arial"/>
              </a:rPr>
              <a:t>Présentation clinique compatible avec le diagnostic présumé ?</a:t>
            </a:r>
            <a:endParaRPr lang="fr-FR" dirty="0"/>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400" b="0" i="0" u="none" strike="noStrike" cap="none" dirty="0">
                <a:solidFill>
                  <a:schemeClr val="dk1"/>
                </a:solidFill>
                <a:latin typeface="Arial"/>
                <a:ea typeface="Arial"/>
                <a:cs typeface="Arial"/>
                <a:sym typeface="Arial"/>
              </a:rPr>
              <a:t>Signes et symptômes</a:t>
            </a:r>
            <a:endParaRPr lang="fr-FR" dirty="0"/>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400" b="0" i="0" u="none" strike="noStrike" cap="none" dirty="0">
                <a:solidFill>
                  <a:schemeClr val="dk1"/>
                </a:solidFill>
                <a:latin typeface="Arial"/>
                <a:ea typeface="Arial"/>
                <a:cs typeface="Arial"/>
                <a:sym typeface="Arial"/>
              </a:rPr>
              <a:t>Résultats des analyses de laboratoire</a:t>
            </a:r>
            <a:endParaRPr lang="fr-FR" dirty="0"/>
          </a:p>
          <a:p>
            <a:pPr marL="800100" marR="0" lvl="1" indent="-342900" algn="l" rtl="0">
              <a:lnSpc>
                <a:spcPct val="100000"/>
              </a:lnSpc>
              <a:spcBef>
                <a:spcPts val="1000"/>
              </a:spcBef>
              <a:spcAft>
                <a:spcPts val="0"/>
              </a:spcAft>
              <a:buClr>
                <a:srgbClr val="109648"/>
              </a:buClr>
              <a:buSzPts val="2400"/>
              <a:buFont typeface="Wingdings" panose="05000000000000000000" pitchFamily="2" charset="2"/>
              <a:buChar char="§"/>
            </a:pPr>
            <a:r>
              <a:rPr lang="fr-FR" sz="2400" b="0" i="0" u="none" strike="noStrike" cap="none" dirty="0">
                <a:solidFill>
                  <a:schemeClr val="dk1"/>
                </a:solidFill>
                <a:latin typeface="Arial"/>
                <a:ea typeface="Arial"/>
                <a:cs typeface="Arial"/>
                <a:sym typeface="Arial"/>
              </a:rPr>
              <a:t>Évolution clinique et antécédents</a:t>
            </a:r>
            <a:endParaRPr lang="fr-FR" dirty="0"/>
          </a:p>
          <a:p>
            <a:pPr marL="461644" marR="0" lvl="1" indent="-342899" algn="l" rtl="0">
              <a:lnSpc>
                <a:spcPct val="110000"/>
              </a:lnSpc>
              <a:spcBef>
                <a:spcPts val="1172"/>
              </a:spcBef>
              <a:spcAft>
                <a:spcPts val="0"/>
              </a:spcAft>
              <a:buClr>
                <a:schemeClr val="dk1"/>
              </a:buClr>
              <a:buSzPts val="2800"/>
              <a:buFont typeface="Arial"/>
              <a:buChar char="•"/>
            </a:pPr>
            <a:r>
              <a:rPr lang="fr-FR" sz="2800" b="0" i="0" u="none" strike="noStrike" cap="none" dirty="0">
                <a:solidFill>
                  <a:schemeClr val="dk1"/>
                </a:solidFill>
                <a:latin typeface="Arial"/>
                <a:ea typeface="Arial"/>
                <a:cs typeface="Arial"/>
                <a:sym typeface="Arial"/>
              </a:rPr>
              <a:t>Liste des diagnostics différentiels ou autres maladies suspectées ?</a:t>
            </a:r>
            <a:endParaRPr lang="fr-FR" dirty="0"/>
          </a:p>
          <a:p>
            <a:pPr marL="461644" marR="0" lvl="1" indent="-342899" algn="l" rtl="0">
              <a:lnSpc>
                <a:spcPct val="110000"/>
              </a:lnSpc>
              <a:spcBef>
                <a:spcPts val="1172"/>
              </a:spcBef>
              <a:spcAft>
                <a:spcPts val="0"/>
              </a:spcAft>
              <a:buClr>
                <a:schemeClr val="dk1"/>
              </a:buClr>
              <a:buSzPts val="2800"/>
              <a:buFont typeface="Arial"/>
              <a:buChar char="•"/>
            </a:pPr>
            <a:r>
              <a:rPr lang="fr-FR" sz="2800" b="0" i="0" u="none" strike="noStrike" cap="none" dirty="0">
                <a:solidFill>
                  <a:schemeClr val="dk1"/>
                </a:solidFill>
                <a:latin typeface="Arial"/>
                <a:ea typeface="Arial"/>
                <a:cs typeface="Arial"/>
                <a:sym typeface="Arial"/>
              </a:rPr>
              <a:t>Confirmation en laboratoire ?</a:t>
            </a:r>
          </a:p>
          <a:p>
            <a:pPr marL="461644" marR="0" lvl="1" indent="-342899" algn="l" rtl="0">
              <a:lnSpc>
                <a:spcPct val="110000"/>
              </a:lnSpc>
              <a:spcBef>
                <a:spcPts val="1172"/>
              </a:spcBef>
              <a:spcAft>
                <a:spcPts val="0"/>
              </a:spcAft>
              <a:buClr>
                <a:schemeClr val="dk1"/>
              </a:buClr>
              <a:buSzPts val="2800"/>
              <a:buFont typeface="Arial"/>
              <a:buChar char="•"/>
            </a:pPr>
            <a:r>
              <a:rPr lang="fr-FR" sz="2800" b="0" i="0" u="none" strike="noStrike" cap="none" dirty="0">
                <a:solidFill>
                  <a:schemeClr val="dk1"/>
                </a:solidFill>
                <a:latin typeface="Arial"/>
                <a:ea typeface="Arial"/>
                <a:cs typeface="Arial"/>
                <a:sym typeface="Arial"/>
              </a:rPr>
              <a:t>Exposition compatible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17"/>
          <p:cNvSpPr txBox="1">
            <a:spLocks noGrp="1"/>
          </p:cNvSpPr>
          <p:nvPr>
            <p:ph type="body" idx="1"/>
          </p:nvPr>
        </p:nvSpPr>
        <p:spPr>
          <a:xfrm>
            <a:off x="838199" y="1478857"/>
            <a:ext cx="11212287"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Méthode la plus définitive pour vérifier le diagnostic</a:t>
            </a:r>
          </a:p>
          <a:p>
            <a:pPr marL="228600" lvl="0" indent="-228600" algn="l" rtl="0">
              <a:lnSpc>
                <a:spcPct val="100000"/>
              </a:lnSpc>
              <a:spcBef>
                <a:spcPts val="1700"/>
              </a:spcBef>
              <a:spcAft>
                <a:spcPts val="0"/>
              </a:spcAft>
              <a:buClr>
                <a:schemeClr val="dk1"/>
              </a:buClr>
              <a:buSzPts val="2800"/>
              <a:buChar char="•"/>
            </a:pPr>
            <a:r>
              <a:rPr lang="fr-FR" dirty="0"/>
              <a:t>Les agents pathogènes ont des périodes d'incubation caractéristiques qui peuvent aider à identifier la période d'exposition</a:t>
            </a:r>
          </a:p>
          <a:p>
            <a:pPr marL="228600" lvl="0" indent="-228600" algn="l" rtl="0">
              <a:lnSpc>
                <a:spcPct val="100000"/>
              </a:lnSpc>
              <a:spcBef>
                <a:spcPts val="1700"/>
              </a:spcBef>
              <a:spcAft>
                <a:spcPts val="0"/>
              </a:spcAft>
              <a:buClr>
                <a:schemeClr val="dk1"/>
              </a:buClr>
              <a:buSzPts val="2800"/>
              <a:buChar char="•"/>
            </a:pPr>
            <a:r>
              <a:rPr lang="fr-FR" dirty="0"/>
              <a:t>N'attendez pas le diagnostic du laboratoire pour mener l'enquête</a:t>
            </a:r>
          </a:p>
        </p:txBody>
      </p:sp>
      <p:sp>
        <p:nvSpPr>
          <p:cNvPr id="468" name="Google Shape;468;p1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Confirmation en laboratoire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1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Étape 4 : Élaboration d'une définition </a:t>
            </a:r>
            <a:br>
              <a:rPr lang="fr-FR" dirty="0">
                <a:latin typeface="Franklin Gothic Medium" panose="020B0603020102020204" pitchFamily="34" charset="0"/>
              </a:rPr>
            </a:br>
            <a:r>
              <a:rPr lang="fr-FR" dirty="0">
                <a:latin typeface="Franklin Gothic Medium" panose="020B0603020102020204" pitchFamily="34" charset="0"/>
              </a:rPr>
              <a:t>de cas de flambée</a:t>
            </a:r>
          </a:p>
        </p:txBody>
      </p:sp>
      <p:sp>
        <p:nvSpPr>
          <p:cNvPr id="475" name="Google Shape;475;p1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909C9C"/>
              </a:buClr>
              <a:buSzPts val="2800"/>
              <a:buNone/>
            </a:pPr>
            <a:r>
              <a:rPr lang="fr-FR" sz="2600" dirty="0">
                <a:solidFill>
                  <a:srgbClr val="909C9C"/>
                </a:solidFill>
              </a:rPr>
              <a:t>Étape 1 : Se préparer pour le travail de terrain</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2 : Identifier l'existence d'une flambée</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3 : Vérifier le diagnostic</a:t>
            </a:r>
          </a:p>
          <a:p>
            <a:pPr marL="0" lvl="0" indent="0" algn="l" rtl="0">
              <a:lnSpc>
                <a:spcPct val="100000"/>
              </a:lnSpc>
              <a:spcBef>
                <a:spcPts val="1172"/>
              </a:spcBef>
              <a:spcAft>
                <a:spcPts val="0"/>
              </a:spcAft>
              <a:buClr>
                <a:schemeClr val="dk1"/>
              </a:buClr>
              <a:buSzPts val="2800"/>
              <a:buNone/>
            </a:pPr>
            <a:r>
              <a:rPr lang="fr-FR" sz="2600" dirty="0"/>
              <a:t>Étape 4 : Élaborer une définition de cas</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5 : Rechercher systématique des cas et </a:t>
            </a:r>
            <a:br>
              <a:rPr lang="fr-FR" sz="2600" dirty="0">
                <a:solidFill>
                  <a:srgbClr val="909C9C"/>
                </a:solidFill>
              </a:rPr>
            </a:br>
            <a:r>
              <a:rPr lang="fr-FR" sz="2600" dirty="0">
                <a:solidFill>
                  <a:srgbClr val="909C9C"/>
                </a:solidFill>
              </a:rPr>
              <a:t>enregistrer l’information</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6 : Effectuer une épidémiologie descriptive</a:t>
            </a:r>
          </a:p>
        </p:txBody>
      </p:sp>
      <p:grpSp>
        <p:nvGrpSpPr>
          <p:cNvPr id="476" name="Google Shape;476;p18"/>
          <p:cNvGrpSpPr/>
          <p:nvPr/>
        </p:nvGrpSpPr>
        <p:grpSpPr>
          <a:xfrm>
            <a:off x="1325271" y="5379143"/>
            <a:ext cx="8504528" cy="1142750"/>
            <a:chOff x="1969411" y="5140567"/>
            <a:chExt cx="8615019" cy="1201504"/>
          </a:xfrm>
        </p:grpSpPr>
        <p:sp>
          <p:nvSpPr>
            <p:cNvPr id="477" name="Google Shape;477;p18"/>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478" name="Google Shape;478;p18"/>
            <p:cNvSpPr/>
            <p:nvPr/>
          </p:nvSpPr>
          <p:spPr>
            <a:xfrm>
              <a:off x="4985678" y="5140567"/>
              <a:ext cx="2291351"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479" name="Google Shape;479;p18"/>
            <p:cNvSpPr/>
            <p:nvPr/>
          </p:nvSpPr>
          <p:spPr>
            <a:xfrm>
              <a:off x="8001945" y="5140567"/>
              <a:ext cx="2582485"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480" name="Google Shape;480;p18"/>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481" name="Google Shape;481;p18"/>
            <p:cNvSpPr/>
            <p:nvPr/>
          </p:nvSpPr>
          <p:spPr>
            <a:xfrm>
              <a:off x="7352744" y="5476850"/>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1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dirty="0"/>
              <a:t>Définition de cas : </a:t>
            </a:r>
            <a:r>
              <a:rPr lang="fr-FR" dirty="0"/>
              <a:t>Ensemble de critères appliqués de manière uniforme pour décider de classer une personne comme souffrant d'une maladie, d'une blessure ou d'un autre problème de santé particulier</a:t>
            </a:r>
          </a:p>
          <a:p>
            <a:pPr marL="228600" lvl="0" indent="-228600" algn="l" rtl="0">
              <a:lnSpc>
                <a:spcPct val="100000"/>
              </a:lnSpc>
              <a:spcBef>
                <a:spcPts val="1000"/>
              </a:spcBef>
              <a:spcAft>
                <a:spcPts val="0"/>
              </a:spcAft>
              <a:buClr>
                <a:schemeClr val="dk1"/>
              </a:buClr>
              <a:buSzPts val="2800"/>
              <a:buChar char="•"/>
            </a:pPr>
            <a:r>
              <a:rPr lang="fr-FR" b="1" dirty="0"/>
              <a:t>Critères :</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Objectif, mesurable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Simple, pratique</a:t>
            </a:r>
          </a:p>
          <a:p>
            <a:pPr marL="228600" lvl="0" indent="-228600" algn="l" rtl="0">
              <a:lnSpc>
                <a:spcPct val="100000"/>
              </a:lnSpc>
              <a:spcBef>
                <a:spcPts val="1000"/>
              </a:spcBef>
              <a:spcAft>
                <a:spcPts val="0"/>
              </a:spcAft>
              <a:buClr>
                <a:schemeClr val="dk1"/>
              </a:buClr>
              <a:buSzPts val="2800"/>
              <a:buChar char="•"/>
            </a:pPr>
            <a:r>
              <a:rPr lang="fr-FR" b="1" dirty="0"/>
              <a:t>Soyez prudent avec :</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 Et » versus « Ou »</a:t>
            </a:r>
          </a:p>
          <a:p>
            <a:pPr marL="0" lvl="0" indent="0" algn="l" rtl="0">
              <a:lnSpc>
                <a:spcPct val="100000"/>
              </a:lnSpc>
              <a:spcBef>
                <a:spcPts val="500"/>
              </a:spcBef>
              <a:spcAft>
                <a:spcPts val="0"/>
              </a:spcAft>
              <a:buClr>
                <a:schemeClr val="dk1"/>
              </a:buClr>
              <a:buSzPts val="2800"/>
              <a:buNone/>
            </a:pPr>
            <a:endParaRPr lang="fr-FR" dirty="0"/>
          </a:p>
          <a:p>
            <a:pPr marL="228600" lvl="0" indent="-50800" algn="l" rtl="0">
              <a:lnSpc>
                <a:spcPct val="100000"/>
              </a:lnSpc>
              <a:spcBef>
                <a:spcPts val="500"/>
              </a:spcBef>
              <a:spcAft>
                <a:spcPts val="0"/>
              </a:spcAft>
              <a:buClr>
                <a:schemeClr val="dk1"/>
              </a:buClr>
              <a:buSzPts val="2800"/>
              <a:buNone/>
            </a:pPr>
            <a:endParaRPr lang="fr-FR" dirty="0"/>
          </a:p>
          <a:p>
            <a:pPr marL="0" lvl="0" indent="0" algn="l" rtl="0">
              <a:lnSpc>
                <a:spcPct val="100000"/>
              </a:lnSpc>
              <a:spcBef>
                <a:spcPts val="500"/>
              </a:spcBef>
              <a:spcAft>
                <a:spcPts val="0"/>
              </a:spcAft>
              <a:buClr>
                <a:schemeClr val="dk1"/>
              </a:buClr>
              <a:buSzPts val="2800"/>
              <a:buNone/>
            </a:pPr>
            <a:endParaRPr lang="fr-FR" dirty="0"/>
          </a:p>
        </p:txBody>
      </p:sp>
      <p:sp>
        <p:nvSpPr>
          <p:cNvPr id="488" name="Google Shape;488;p1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 Définitions de cas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5" name="Google Shape;495;p2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Définition de cas clinique de l'OMS </a:t>
            </a:r>
            <a:br>
              <a:rPr lang="fr-FR" dirty="0">
                <a:latin typeface="Franklin Gothic Medium" panose="020B0603020102020204" pitchFamily="34" charset="0"/>
              </a:rPr>
            </a:br>
            <a:r>
              <a:rPr lang="fr-FR" dirty="0">
                <a:latin typeface="Franklin Gothic Medium" panose="020B0603020102020204" pitchFamily="34" charset="0"/>
              </a:rPr>
              <a:t>pour les oreillons</a:t>
            </a:r>
          </a:p>
        </p:txBody>
      </p:sp>
      <p:sp>
        <p:nvSpPr>
          <p:cNvPr id="496" name="Google Shape;496;p20"/>
          <p:cNvSpPr txBox="1">
            <a:spLocks noGrp="1"/>
          </p:cNvSpPr>
          <p:nvPr>
            <p:ph type="body" idx="1"/>
          </p:nvPr>
        </p:nvSpPr>
        <p:spPr>
          <a:xfrm>
            <a:off x="661854" y="1594792"/>
            <a:ext cx="591559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Apparition aiguë d'une tuméfaction unilatérale ou bilatérale, sensible et spontanée, de la parotide ou d'une autre glande salivaire, durant deux jours ou plus, sans autre cause apparente</a:t>
            </a:r>
          </a:p>
          <a:p>
            <a:pPr marL="228600" lvl="0" indent="-228600" algn="l" rtl="0">
              <a:lnSpc>
                <a:spcPct val="100000"/>
              </a:lnSpc>
              <a:spcBef>
                <a:spcPts val="1172"/>
              </a:spcBef>
              <a:spcAft>
                <a:spcPts val="0"/>
              </a:spcAft>
              <a:buClr>
                <a:schemeClr val="dk1"/>
              </a:buClr>
              <a:buSzPts val="2800"/>
              <a:buChar char="•"/>
            </a:pPr>
            <a:r>
              <a:rPr lang="fr-FR" dirty="0"/>
              <a:t>Utilisé pour la surveillance</a:t>
            </a:r>
          </a:p>
          <a:p>
            <a:pPr marL="228600" lvl="0" indent="-228600" algn="l" rtl="0">
              <a:lnSpc>
                <a:spcPct val="100000"/>
              </a:lnSpc>
              <a:spcBef>
                <a:spcPts val="1172"/>
              </a:spcBef>
              <a:spcAft>
                <a:spcPts val="0"/>
              </a:spcAft>
              <a:buClr>
                <a:schemeClr val="dk1"/>
              </a:buClr>
              <a:buSzPts val="2800"/>
              <a:buChar char="•"/>
            </a:pPr>
            <a:r>
              <a:rPr lang="fr-FR" dirty="0"/>
              <a:t>En quoi la définition de cas d'une flambée d'oreillons serait-elle différente ?</a:t>
            </a:r>
          </a:p>
        </p:txBody>
      </p:sp>
      <p:sp>
        <p:nvSpPr>
          <p:cNvPr id="494" name="Google Shape;494;p20"/>
          <p:cNvSpPr txBox="1">
            <a:spLocks noGrp="1"/>
          </p:cNvSpPr>
          <p:nvPr>
            <p:ph type="body" idx="2"/>
          </p:nvPr>
        </p:nvSpPr>
        <p:spPr>
          <a:xfrm>
            <a:off x="4766012" y="6234101"/>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https://www.who.int/immunization/monitoring_surveillance/burden/vpd/surveillance_type/passive/mumps_standards/en/</a:t>
            </a:r>
            <a:endParaRPr/>
          </a:p>
        </p:txBody>
      </p:sp>
      <p:pic>
        <p:nvPicPr>
          <p:cNvPr id="497" name="Google Shape;497;p20" descr="Parotitis: Parotid Gland Swelling Causes, Symptoms, Treatment"/>
          <p:cNvPicPr preferRelativeResize="0"/>
          <p:nvPr/>
        </p:nvPicPr>
        <p:blipFill rotWithShape="1">
          <a:blip r:embed="rId3">
            <a:alphaModFix/>
          </a:blip>
          <a:srcRect/>
          <a:stretch/>
        </p:blipFill>
        <p:spPr>
          <a:xfrm>
            <a:off x="7677697" y="2125227"/>
            <a:ext cx="4048392" cy="2607546"/>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2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sym typeface="Libre Franklin Medium"/>
              </a:rPr>
              <a:t>Définition de cas clinique de l</a:t>
            </a:r>
            <a:r>
              <a:rPr lang="fr-FR" sz="3800" dirty="0">
                <a:latin typeface="Franklin Gothic Medium" panose="020B0603020102020204" pitchFamily="34" charset="0"/>
              </a:rPr>
              <a:t>’OMSA </a:t>
            </a:r>
            <a:br>
              <a:rPr lang="fr-FR" sz="3800" dirty="0">
                <a:latin typeface="Franklin Gothic Medium" panose="020B0603020102020204" pitchFamily="34" charset="0"/>
              </a:rPr>
            </a:br>
            <a:r>
              <a:rPr lang="fr-FR" sz="3800" dirty="0">
                <a:latin typeface="Franklin Gothic Medium" panose="020B0603020102020204" pitchFamily="34" charset="0"/>
                <a:sym typeface="Libre Franklin Medium"/>
              </a:rPr>
              <a:t>pour l’</a:t>
            </a:r>
            <a:r>
              <a:rPr lang="fr-FR" sz="3800" dirty="0">
                <a:latin typeface="Franklin Gothic Medium" panose="020B0603020102020204" pitchFamily="34" charset="0"/>
              </a:rPr>
              <a:t>Anthrax</a:t>
            </a:r>
            <a:endParaRPr lang="fr-FR" sz="3800" dirty="0">
              <a:latin typeface="Franklin Gothic Medium" panose="020B0603020102020204" pitchFamily="34" charset="0"/>
              <a:sym typeface="Libre Franklin Medium"/>
            </a:endParaRPr>
          </a:p>
        </p:txBody>
      </p:sp>
      <p:sp>
        <p:nvSpPr>
          <p:cNvPr id="504" name="Google Shape;504;p21"/>
          <p:cNvSpPr txBox="1">
            <a:spLocks noGrp="1"/>
          </p:cNvSpPr>
          <p:nvPr>
            <p:ph type="body" idx="1"/>
          </p:nvPr>
        </p:nvSpPr>
        <p:spPr>
          <a:xfrm>
            <a:off x="838200" y="1478857"/>
            <a:ext cx="6414655"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b="1" dirty="0"/>
              <a:t>Forme aiguë : </a:t>
            </a:r>
            <a:r>
              <a:rPr lang="fr-FR" dirty="0"/>
              <a:t>mort subite, ou forte fièvre, tremblements musculaires, exsudation de sang par les orifices</a:t>
            </a:r>
          </a:p>
          <a:p>
            <a:pPr marL="287020" lvl="0" indent="-287020" algn="l" rtl="0">
              <a:lnSpc>
                <a:spcPct val="100000"/>
              </a:lnSpc>
              <a:spcBef>
                <a:spcPts val="1172"/>
              </a:spcBef>
              <a:spcAft>
                <a:spcPts val="0"/>
              </a:spcAft>
              <a:buClr>
                <a:schemeClr val="dk1"/>
              </a:buClr>
              <a:buSzPts val="2800"/>
              <a:buChar char="•"/>
            </a:pPr>
            <a:r>
              <a:rPr lang="fr-FR" b="1" dirty="0"/>
              <a:t>Forme subaiguë : </a:t>
            </a:r>
            <a:r>
              <a:rPr lang="fr-FR" dirty="0"/>
              <a:t>fièvre progressive, dépression, inappétence, faiblesse, prostration et mort</a:t>
            </a:r>
          </a:p>
          <a:p>
            <a:pPr marL="287020" lvl="0" indent="-287020" algn="l" rtl="0">
              <a:lnSpc>
                <a:spcPct val="100000"/>
              </a:lnSpc>
              <a:spcBef>
                <a:spcPts val="1172"/>
              </a:spcBef>
              <a:spcAft>
                <a:spcPts val="0"/>
              </a:spcAft>
              <a:buClr>
                <a:schemeClr val="dk1"/>
              </a:buClr>
              <a:buSzPts val="2800"/>
              <a:buChar char="•"/>
            </a:pPr>
            <a:r>
              <a:rPr lang="fr-FR" dirty="0"/>
              <a:t>En quoi la définition de cas d'une flambée d'anthrax serait-elle différente ?</a:t>
            </a:r>
          </a:p>
        </p:txBody>
      </p:sp>
      <p:sp>
        <p:nvSpPr>
          <p:cNvPr id="505" name="Google Shape;505;p21"/>
          <p:cNvSpPr txBox="1">
            <a:spLocks noGrp="1"/>
          </p:cNvSpPr>
          <p:nvPr>
            <p:ph type="body" idx="2"/>
          </p:nvPr>
        </p:nvSpPr>
        <p:spPr>
          <a:xfrm>
            <a:off x="1306286" y="6405038"/>
            <a:ext cx="8232262" cy="313657"/>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chemeClr val="dk1"/>
              </a:buClr>
              <a:buSzPts val="1200"/>
              <a:buNone/>
            </a:pPr>
            <a:r>
              <a:rPr lang="fr-FR"/>
              <a:t>1) </a:t>
            </a:r>
            <a:r>
              <a:rPr lang="fr-FR" sz="1200" u="sng">
                <a:solidFill>
                  <a:srgbClr val="0563C1"/>
                </a:solidFill>
                <a:hlinkClick r:id="rId3">
                  <a:extLst>
                    <a:ext uri="{A12FA001-AC4F-418D-AE19-62706E023703}">
                      <ahyp:hlinkClr xmlns:ahyp="http://schemas.microsoft.com/office/drawing/2018/hyperlinkcolor" val="tx"/>
                    </a:ext>
                  </a:extLst>
                </a:hlinkClick>
              </a:rPr>
              <a:t>Anthrax - WOAH - Organisation mondiale de la santé animale </a:t>
            </a:r>
            <a:r>
              <a:rPr lang="fr-FR" sz="1200"/>
              <a:t>2) </a:t>
            </a:r>
            <a:r>
              <a:rPr lang="fr-FR" u="sng">
                <a:solidFill>
                  <a:schemeClr val="hlink"/>
                </a:solidFill>
                <a:hlinkClick r:id="rId4"/>
              </a:rPr>
              <a:t>Comment les gens attrapent l'anthrax - CDC</a:t>
            </a:r>
            <a:endParaRPr sz="1200"/>
          </a:p>
        </p:txBody>
      </p:sp>
      <p:pic>
        <p:nvPicPr>
          <p:cNvPr id="506" name="Google Shape;506;p21" descr="Anthrax - Victorian Farmers Federation"/>
          <p:cNvPicPr preferRelativeResize="0"/>
          <p:nvPr/>
        </p:nvPicPr>
        <p:blipFill rotWithShape="1">
          <a:blip r:embed="rId5">
            <a:alphaModFix/>
          </a:blip>
          <a:srcRect/>
          <a:stretch/>
        </p:blipFill>
        <p:spPr>
          <a:xfrm>
            <a:off x="7867295" y="2508011"/>
            <a:ext cx="3487648" cy="2581000"/>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Critères cliniques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Symptômes caractéristiques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Signes cliniques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Données de laboratoire</a:t>
            </a:r>
          </a:p>
          <a:p>
            <a:pPr marL="228600" lvl="0" indent="-228600" algn="l" rtl="0">
              <a:lnSpc>
                <a:spcPct val="100000"/>
              </a:lnSpc>
              <a:spcBef>
                <a:spcPts val="1000"/>
              </a:spcBef>
              <a:spcAft>
                <a:spcPts val="0"/>
              </a:spcAft>
              <a:buClr>
                <a:schemeClr val="dk1"/>
              </a:buClr>
              <a:buSzPts val="2800"/>
              <a:buChar char="•"/>
            </a:pPr>
            <a:r>
              <a:rPr lang="fr-FR" dirty="0"/>
              <a:t>Critères épidémiologiques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Temps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Lieu</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Personne (parfois)</a:t>
            </a:r>
          </a:p>
          <a:p>
            <a:pPr marL="228600" lvl="0" indent="-228600" algn="l" rtl="0">
              <a:lnSpc>
                <a:spcPct val="100000"/>
              </a:lnSpc>
              <a:spcBef>
                <a:spcPts val="1000"/>
              </a:spcBef>
              <a:spcAft>
                <a:spcPts val="0"/>
              </a:spcAft>
              <a:buClr>
                <a:schemeClr val="dk1"/>
              </a:buClr>
              <a:buSzPts val="2800"/>
              <a:buChar char="•"/>
            </a:pPr>
            <a:r>
              <a:rPr lang="fr-FR" dirty="0"/>
              <a:t>Qu'en est-il de l’exposition suspectée ?</a:t>
            </a:r>
          </a:p>
          <a:p>
            <a:pPr marL="228600" lvl="0" indent="-50800" algn="l" rtl="0">
              <a:lnSpc>
                <a:spcPct val="100000"/>
              </a:lnSpc>
              <a:spcBef>
                <a:spcPts val="1000"/>
              </a:spcBef>
              <a:spcAft>
                <a:spcPts val="0"/>
              </a:spcAft>
              <a:buClr>
                <a:schemeClr val="dk1"/>
              </a:buClr>
              <a:buSzPts val="2800"/>
              <a:buNone/>
            </a:pPr>
            <a:endParaRPr lang="fr-FR" dirty="0"/>
          </a:p>
        </p:txBody>
      </p:sp>
      <p:sp>
        <p:nvSpPr>
          <p:cNvPr id="513" name="Google Shape;513;p22"/>
          <p:cNvSpPr txBox="1">
            <a:spLocks noGrp="1"/>
          </p:cNvSpPr>
          <p:nvPr>
            <p:ph type="title"/>
          </p:nvPr>
        </p:nvSpPr>
        <p:spPr>
          <a:xfrm>
            <a:off x="838200" y="465909"/>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Composantes d'une définition de cas</a:t>
            </a:r>
          </a:p>
        </p:txBody>
      </p:sp>
      <p:sp>
        <p:nvSpPr>
          <p:cNvPr id="514" name="Google Shape;514;p22"/>
          <p:cNvSpPr txBox="1"/>
          <p:nvPr/>
        </p:nvSpPr>
        <p:spPr>
          <a:xfrm>
            <a:off x="7761997" y="5515325"/>
            <a:ext cx="3024657" cy="49682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800"/>
              <a:buFont typeface="Noto Sans Symbols"/>
              <a:buNone/>
            </a:pPr>
            <a:r>
              <a:rPr lang="fr-FR" sz="2800" b="1" dirty="0">
                <a:solidFill>
                  <a:schemeClr val="dk1"/>
                </a:solidFill>
                <a:latin typeface="Arial"/>
                <a:ea typeface="Arial"/>
                <a:cs typeface="Arial"/>
                <a:sym typeface="Arial"/>
              </a:rPr>
              <a:t>Ne pas inclure !</a:t>
            </a:r>
            <a:endParaRPr dirty="0"/>
          </a:p>
          <a:p>
            <a:pPr marL="283464" marR="0" lvl="0" indent="-105664" algn="l" rtl="0">
              <a:spcBef>
                <a:spcPts val="560"/>
              </a:spcBef>
              <a:spcAft>
                <a:spcPts val="0"/>
              </a:spcAft>
              <a:buClr>
                <a:schemeClr val="dk1"/>
              </a:buClr>
              <a:buSzPts val="2800"/>
              <a:buFont typeface="Noto Sans Symbols"/>
              <a:buNone/>
            </a:pPr>
            <a:endParaRPr sz="2800" dirty="0">
              <a:solidFill>
                <a:schemeClr val="accent5"/>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23"/>
          <p:cNvSpPr txBox="1">
            <a:spLocks noGrp="1"/>
          </p:cNvSpPr>
          <p:nvPr>
            <p:ph type="title"/>
          </p:nvPr>
        </p:nvSpPr>
        <p:spPr>
          <a:xfrm>
            <a:off x="838200" y="474618"/>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Niveaux de classification des cas</a:t>
            </a:r>
          </a:p>
        </p:txBody>
      </p:sp>
      <p:sp>
        <p:nvSpPr>
          <p:cNvPr id="521" name="Google Shape;521;p23"/>
          <p:cNvSpPr txBox="1"/>
          <p:nvPr/>
        </p:nvSpPr>
        <p:spPr>
          <a:xfrm>
            <a:off x="6387930" y="2026302"/>
            <a:ext cx="4491352" cy="830997"/>
          </a:xfrm>
          <a:prstGeom prst="rect">
            <a:avLst/>
          </a:prstGeom>
          <a:noFill/>
          <a:ln>
            <a:noFill/>
          </a:ln>
        </p:spPr>
        <p:txBody>
          <a:bodyPr spcFirstLastPara="1" wrap="square" lIns="91425" tIns="45700" rIns="91425" bIns="45700" anchor="t" anchorCtr="0">
            <a:spAutoFit/>
          </a:bodyPr>
          <a:lstStyle/>
          <a:p>
            <a:pPr lvl="0" algn="ctr"/>
            <a:r>
              <a:rPr lang="fr-FR" sz="2400" b="1" dirty="0">
                <a:solidFill>
                  <a:schemeClr val="dk1"/>
                </a:solidFill>
              </a:rPr>
              <a:t>Confirmé par l</a:t>
            </a:r>
            <a:r>
              <a:rPr lang="fr-FR" sz="2400" b="1" dirty="0">
                <a:solidFill>
                  <a:schemeClr val="dk1"/>
                </a:solidFill>
                <a:latin typeface="Arial"/>
                <a:ea typeface="Arial"/>
                <a:cs typeface="Arial"/>
                <a:sym typeface="Arial"/>
              </a:rPr>
              <a:t>aboratoire,</a:t>
            </a:r>
            <a:endParaRPr lang="fr-FR" dirty="0"/>
          </a:p>
          <a:p>
            <a:pPr marL="0" marR="0" lvl="0" indent="0" algn="ctr" rtl="0">
              <a:spcBef>
                <a:spcPts val="0"/>
              </a:spcBef>
              <a:spcAft>
                <a:spcPts val="0"/>
              </a:spcAft>
              <a:buNone/>
            </a:pPr>
            <a:r>
              <a:rPr lang="fr-FR" sz="2400" b="1" dirty="0">
                <a:solidFill>
                  <a:schemeClr val="dk1"/>
                </a:solidFill>
                <a:latin typeface="Arial"/>
                <a:ea typeface="Arial"/>
                <a:cs typeface="Arial"/>
                <a:sym typeface="Arial"/>
              </a:rPr>
              <a:t>symptômes compatibles</a:t>
            </a:r>
            <a:endParaRPr lang="fr-FR" dirty="0"/>
          </a:p>
        </p:txBody>
      </p:sp>
      <p:sp>
        <p:nvSpPr>
          <p:cNvPr id="522" name="Google Shape;522;p23"/>
          <p:cNvSpPr txBox="1"/>
          <p:nvPr/>
        </p:nvSpPr>
        <p:spPr>
          <a:xfrm>
            <a:off x="6962156" y="3754946"/>
            <a:ext cx="4391644"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Symptômes compatibles,</a:t>
            </a:r>
            <a:endParaRPr lang="fr-FR" dirty="0"/>
          </a:p>
          <a:p>
            <a:pPr marL="0" marR="0" lvl="0" indent="0" algn="ctr" rtl="0">
              <a:spcBef>
                <a:spcPts val="0"/>
              </a:spcBef>
              <a:spcAft>
                <a:spcPts val="0"/>
              </a:spcAft>
              <a:buNone/>
            </a:pPr>
            <a:r>
              <a:rPr lang="fr-FR" sz="2400" b="1" dirty="0">
                <a:solidFill>
                  <a:schemeClr val="dk1"/>
                </a:solidFill>
                <a:latin typeface="Arial"/>
                <a:ea typeface="Arial"/>
                <a:cs typeface="Arial"/>
                <a:sym typeface="Arial"/>
              </a:rPr>
              <a:t>lien épidémiologique</a:t>
            </a:r>
            <a:endParaRPr lang="fr-FR" dirty="0"/>
          </a:p>
        </p:txBody>
      </p:sp>
      <p:sp>
        <p:nvSpPr>
          <p:cNvPr id="523" name="Google Shape;523;p23"/>
          <p:cNvSpPr txBox="1"/>
          <p:nvPr/>
        </p:nvSpPr>
        <p:spPr>
          <a:xfrm>
            <a:off x="8119347" y="5483590"/>
            <a:ext cx="3800510"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Symptômes compatibles</a:t>
            </a:r>
            <a:endParaRPr lang="fr-FR" dirty="0"/>
          </a:p>
        </p:txBody>
      </p:sp>
      <p:sp>
        <p:nvSpPr>
          <p:cNvPr id="524" name="Google Shape;524;p23"/>
          <p:cNvSpPr/>
          <p:nvPr/>
        </p:nvSpPr>
        <p:spPr>
          <a:xfrm>
            <a:off x="2744300" y="5218078"/>
            <a:ext cx="5783263" cy="1289050"/>
          </a:xfrm>
          <a:custGeom>
            <a:avLst/>
            <a:gdLst/>
            <a:ahLst/>
            <a:cxnLst/>
            <a:rect l="l" t="t" r="r" b="b"/>
            <a:pathLst>
              <a:path w="3643" h="812" extrusionOk="0">
                <a:moveTo>
                  <a:pt x="470" y="0"/>
                </a:moveTo>
                <a:lnTo>
                  <a:pt x="0" y="812"/>
                </a:lnTo>
                <a:lnTo>
                  <a:pt x="3643" y="812"/>
                </a:lnTo>
                <a:lnTo>
                  <a:pt x="3175" y="0"/>
                </a:lnTo>
                <a:lnTo>
                  <a:pt x="470" y="0"/>
                </a:lnTo>
                <a:close/>
              </a:path>
            </a:pathLst>
          </a:custGeom>
          <a:solidFill>
            <a:srgbClr val="00973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br>
              <a:rPr lang="fr-FR" sz="2600" b="1" dirty="0">
                <a:solidFill>
                  <a:schemeClr val="dk1"/>
                </a:solidFill>
                <a:latin typeface="Arial"/>
                <a:ea typeface="Arial"/>
                <a:cs typeface="Arial"/>
                <a:sym typeface="Arial"/>
              </a:rPr>
            </a:br>
            <a:r>
              <a:rPr lang="fr-FR" sz="2600" b="1" dirty="0">
                <a:solidFill>
                  <a:schemeClr val="dk1"/>
                </a:solidFill>
                <a:latin typeface="Arial"/>
                <a:ea typeface="Arial"/>
                <a:cs typeface="Arial"/>
                <a:sym typeface="Arial"/>
              </a:rPr>
              <a:t>Suspect </a:t>
            </a:r>
            <a:endParaRPr lang="fr-FR" dirty="0"/>
          </a:p>
        </p:txBody>
      </p:sp>
      <p:sp>
        <p:nvSpPr>
          <p:cNvPr id="525" name="Google Shape;525;p23"/>
          <p:cNvSpPr/>
          <p:nvPr/>
        </p:nvSpPr>
        <p:spPr>
          <a:xfrm>
            <a:off x="3619013" y="3611528"/>
            <a:ext cx="4035425" cy="1346200"/>
          </a:xfrm>
          <a:custGeom>
            <a:avLst/>
            <a:gdLst/>
            <a:ahLst/>
            <a:cxnLst/>
            <a:rect l="l" t="t" r="r" b="b"/>
            <a:pathLst>
              <a:path w="2542" h="848" extrusionOk="0">
                <a:moveTo>
                  <a:pt x="2053" y="0"/>
                </a:moveTo>
                <a:lnTo>
                  <a:pt x="491" y="0"/>
                </a:lnTo>
                <a:lnTo>
                  <a:pt x="0" y="848"/>
                </a:lnTo>
                <a:lnTo>
                  <a:pt x="2542" y="848"/>
                </a:lnTo>
                <a:lnTo>
                  <a:pt x="2053" y="0"/>
                </a:lnTo>
                <a:close/>
              </a:path>
            </a:pathLst>
          </a:custGeom>
          <a:solidFill>
            <a:srgbClr val="00973B">
              <a:alpha val="6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br>
              <a:rPr lang="fr-FR" sz="2600" b="1" dirty="0">
                <a:solidFill>
                  <a:schemeClr val="dk1"/>
                </a:solidFill>
                <a:latin typeface="Arial"/>
                <a:ea typeface="Arial"/>
                <a:cs typeface="Arial"/>
                <a:sym typeface="Arial"/>
              </a:rPr>
            </a:br>
            <a:r>
              <a:rPr lang="fr-FR" sz="2600" b="1" dirty="0">
                <a:solidFill>
                  <a:schemeClr val="dk1"/>
                </a:solidFill>
                <a:latin typeface="Arial"/>
                <a:ea typeface="Arial"/>
                <a:cs typeface="Arial"/>
                <a:sym typeface="Arial"/>
              </a:rPr>
              <a:t>Probable</a:t>
            </a:r>
            <a:endParaRPr lang="fr-FR" dirty="0"/>
          </a:p>
        </p:txBody>
      </p:sp>
      <p:sp>
        <p:nvSpPr>
          <p:cNvPr id="526" name="Google Shape;526;p23"/>
          <p:cNvSpPr/>
          <p:nvPr/>
        </p:nvSpPr>
        <p:spPr>
          <a:xfrm>
            <a:off x="4530237" y="1390617"/>
            <a:ext cx="2216150" cy="1919287"/>
          </a:xfrm>
          <a:custGeom>
            <a:avLst/>
            <a:gdLst/>
            <a:ahLst/>
            <a:cxnLst/>
            <a:rect l="l" t="t" r="r" b="b"/>
            <a:pathLst>
              <a:path w="1396" h="1209" extrusionOk="0">
                <a:moveTo>
                  <a:pt x="697" y="0"/>
                </a:moveTo>
                <a:lnTo>
                  <a:pt x="0" y="1209"/>
                </a:lnTo>
                <a:lnTo>
                  <a:pt x="1396" y="1209"/>
                </a:lnTo>
                <a:lnTo>
                  <a:pt x="697" y="0"/>
                </a:lnTo>
                <a:close/>
              </a:path>
            </a:pathLst>
          </a:custGeom>
          <a:solidFill>
            <a:srgbClr val="00973B">
              <a:alpha val="24705"/>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br>
              <a:rPr lang="fr-FR" sz="2600" b="1" dirty="0">
                <a:solidFill>
                  <a:schemeClr val="dk1"/>
                </a:solidFill>
                <a:latin typeface="Arial"/>
                <a:ea typeface="Arial"/>
                <a:cs typeface="Arial"/>
                <a:sym typeface="Arial"/>
              </a:rPr>
            </a:br>
            <a:br>
              <a:rPr lang="fr-FR" sz="2600" b="1" dirty="0">
                <a:solidFill>
                  <a:schemeClr val="dk1"/>
                </a:solidFill>
                <a:latin typeface="Arial"/>
                <a:ea typeface="Arial"/>
                <a:cs typeface="Arial"/>
                <a:sym typeface="Arial"/>
              </a:rPr>
            </a:br>
            <a:br>
              <a:rPr lang="fr-FR" sz="2600" b="1" dirty="0">
                <a:solidFill>
                  <a:schemeClr val="dk1"/>
                </a:solidFill>
                <a:latin typeface="Arial"/>
                <a:ea typeface="Arial"/>
                <a:cs typeface="Arial"/>
                <a:sym typeface="Arial"/>
              </a:rPr>
            </a:br>
            <a:r>
              <a:rPr lang="fr-FR" sz="2600" b="1" dirty="0">
                <a:solidFill>
                  <a:schemeClr val="dk1"/>
                </a:solidFill>
                <a:latin typeface="Arial"/>
                <a:ea typeface="Arial"/>
                <a:cs typeface="Arial"/>
                <a:sym typeface="Arial"/>
              </a:rPr>
              <a:t>Confirmé</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3" name="Title 2">
            <a:extLst>
              <a:ext uri="{FF2B5EF4-FFF2-40B4-BE49-F238E27FC236}">
                <a16:creationId xmlns:a16="http://schemas.microsoft.com/office/drawing/2014/main" id="{9B15A74B-6738-8B55-F711-AE3D70FB1898}"/>
              </a:ext>
            </a:extLst>
          </p:cNvPr>
          <p:cNvSpPr>
            <a:spLocks noGrp="1"/>
          </p:cNvSpPr>
          <p:nvPr>
            <p:ph type="title"/>
          </p:nvPr>
        </p:nvSpPr>
        <p:spPr>
          <a:xfrm>
            <a:off x="519545" y="477982"/>
            <a:ext cx="11152909" cy="1257300"/>
          </a:xfrm>
        </p:spPr>
        <p:txBody>
          <a:bodyPr/>
          <a:lstStyle/>
          <a:p>
            <a:r>
              <a:rPr lang="fr-FR" dirty="0">
                <a:solidFill>
                  <a:schemeClr val="dk1"/>
                </a:solidFill>
                <a:latin typeface="Franklin Gothic Medium" panose="020B0603020102020204" pitchFamily="34" charset="0"/>
                <a:ea typeface="Libre Franklin Medium"/>
                <a:cs typeface="Libre Franklin Medium"/>
                <a:sym typeface="Libre Franklin Medium"/>
              </a:rPr>
              <a:t>Définition d'un cas de flambée : Choléra (1/2)</a:t>
            </a:r>
            <a:br>
              <a:rPr lang="fr-FR" sz="4400" dirty="0">
                <a:solidFill>
                  <a:schemeClr val="dk1"/>
                </a:solidFill>
                <a:latin typeface="Franklin Gothic Medium" panose="020B0603020102020204" pitchFamily="34" charset="0"/>
                <a:ea typeface="Libre Franklin Medium"/>
                <a:cs typeface="Libre Franklin Medium"/>
                <a:sym typeface="Libre Franklin Medium"/>
              </a:rPr>
            </a:br>
            <a:endParaRPr lang="fr-FR" dirty="0"/>
          </a:p>
        </p:txBody>
      </p:sp>
      <p:sp>
        <p:nvSpPr>
          <p:cNvPr id="532" name="Google Shape;532;p24"/>
          <p:cNvSpPr txBox="1">
            <a:spLocks noGrp="1"/>
          </p:cNvSpPr>
          <p:nvPr>
            <p:ph type="body" idx="1"/>
          </p:nvPr>
        </p:nvSpPr>
        <p:spPr>
          <a:xfrm>
            <a:off x="838201" y="1478857"/>
            <a:ext cx="52578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Cas suspect :</a:t>
            </a:r>
          </a:p>
          <a:p>
            <a:pPr marL="628650" lvl="1" indent="-347662" algn="l" rtl="0">
              <a:lnSpc>
                <a:spcPct val="100000"/>
              </a:lnSpc>
              <a:spcBef>
                <a:spcPts val="1000"/>
              </a:spcBef>
              <a:spcAft>
                <a:spcPts val="0"/>
              </a:spcAft>
              <a:buSzPts val="2400"/>
              <a:buFont typeface="Wingdings" panose="05000000000000000000" pitchFamily="2" charset="2"/>
              <a:buChar char="§"/>
            </a:pPr>
            <a:r>
              <a:rPr lang="fr-FR" dirty="0"/>
              <a:t>Résident du quartier A avec ≥3 selles molles dans les 24 heures</a:t>
            </a:r>
          </a:p>
          <a:p>
            <a:pPr marL="628650" lvl="1" indent="-342900" algn="l" rtl="0">
              <a:lnSpc>
                <a:spcPct val="100000"/>
              </a:lnSpc>
              <a:spcBef>
                <a:spcPts val="500"/>
              </a:spcBef>
              <a:spcAft>
                <a:spcPts val="0"/>
              </a:spcAft>
              <a:buSzPts val="2400"/>
              <a:buFont typeface="Wingdings" panose="05000000000000000000" pitchFamily="2" charset="2"/>
              <a:buChar char="§"/>
            </a:pPr>
            <a:r>
              <a:rPr lang="fr-FR" dirty="0"/>
              <a:t>1er janvier - 30 avril 2022</a:t>
            </a:r>
          </a:p>
          <a:p>
            <a:pPr marL="228600" lvl="0" indent="-5080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Cas confirmé :</a:t>
            </a:r>
          </a:p>
          <a:p>
            <a:pPr marL="628650" lvl="1" indent="-342900" algn="l" rtl="0">
              <a:lnSpc>
                <a:spcPct val="100000"/>
              </a:lnSpc>
              <a:spcBef>
                <a:spcPts val="1000"/>
              </a:spcBef>
              <a:spcAft>
                <a:spcPts val="0"/>
              </a:spcAft>
              <a:buSzPts val="2400"/>
              <a:buFont typeface="Wingdings" panose="05000000000000000000" pitchFamily="2" charset="2"/>
              <a:buChar char="§"/>
            </a:pPr>
            <a:r>
              <a:rPr lang="fr-FR" dirty="0"/>
              <a:t>Cas suspect avec écouvillon rectal positif pour les signes/symptômes </a:t>
            </a:r>
            <a:r>
              <a:rPr lang="fr-FR" i="1" dirty="0"/>
              <a:t>Vibrio cholerae </a:t>
            </a:r>
            <a:r>
              <a:rPr lang="fr-FR" dirty="0"/>
              <a:t>O1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2" name="Title 1">
            <a:extLst>
              <a:ext uri="{FF2B5EF4-FFF2-40B4-BE49-F238E27FC236}">
                <a16:creationId xmlns:a16="http://schemas.microsoft.com/office/drawing/2014/main" id="{FD10A35D-3C98-C600-8CB7-ACC75D59B3F6}"/>
              </a:ext>
            </a:extLst>
          </p:cNvPr>
          <p:cNvSpPr>
            <a:spLocks noGrp="1"/>
          </p:cNvSpPr>
          <p:nvPr>
            <p:ph type="title"/>
          </p:nvPr>
        </p:nvSpPr>
        <p:spPr>
          <a:xfrm>
            <a:off x="838200" y="0"/>
            <a:ext cx="10820400" cy="1257300"/>
          </a:xfrm>
        </p:spPr>
        <p:txBody>
          <a:bodyPr/>
          <a:lstStyle/>
          <a:p>
            <a:r>
              <a:rPr lang="fr-FR" sz="4400" dirty="0">
                <a:solidFill>
                  <a:schemeClr val="dk1"/>
                </a:solidFill>
                <a:latin typeface="Franklin Gothic Medium" panose="020B0603020102020204" pitchFamily="34" charset="0"/>
                <a:sym typeface="Libre Franklin Medium"/>
              </a:rPr>
              <a:t>Définition d'un cas de flambée épidémique : Choléra (2/2)</a:t>
            </a:r>
            <a:br>
              <a:rPr lang="fr-FR" sz="4400" dirty="0">
                <a:solidFill>
                  <a:schemeClr val="dk1"/>
                </a:solidFill>
                <a:latin typeface="Franklin Gothic Medium" panose="020B0603020102020204" pitchFamily="34" charset="0"/>
                <a:sym typeface="Libre Franklin Medium"/>
              </a:rPr>
            </a:br>
            <a:endParaRPr lang="fr-FR" dirty="0"/>
          </a:p>
        </p:txBody>
      </p:sp>
      <p:sp>
        <p:nvSpPr>
          <p:cNvPr id="539" name="Google Shape;539;p25"/>
          <p:cNvSpPr txBox="1">
            <a:spLocks noGrp="1"/>
          </p:cNvSpPr>
          <p:nvPr>
            <p:ph type="body" idx="1"/>
          </p:nvPr>
        </p:nvSpPr>
        <p:spPr>
          <a:xfrm>
            <a:off x="838200" y="1478857"/>
            <a:ext cx="5562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Cas suspect :</a:t>
            </a:r>
          </a:p>
          <a:p>
            <a:pPr marL="628650" lvl="1" indent="-347663" algn="l" rtl="0">
              <a:lnSpc>
                <a:spcPct val="100000"/>
              </a:lnSpc>
              <a:spcBef>
                <a:spcPts val="1000"/>
              </a:spcBef>
              <a:spcAft>
                <a:spcPts val="0"/>
              </a:spcAft>
              <a:buSzPts val="2400"/>
              <a:buFont typeface="Wingdings" panose="05000000000000000000" pitchFamily="2" charset="2"/>
              <a:buChar char="§"/>
            </a:pPr>
            <a:r>
              <a:rPr lang="fr-FR" dirty="0"/>
              <a:t>Résident du quartier A avec </a:t>
            </a:r>
          </a:p>
          <a:p>
            <a:pPr marL="280987" lvl="1" indent="0" algn="l" rtl="0">
              <a:lnSpc>
                <a:spcPct val="100000"/>
              </a:lnSpc>
              <a:spcBef>
                <a:spcPts val="1000"/>
              </a:spcBef>
              <a:spcAft>
                <a:spcPts val="0"/>
              </a:spcAft>
              <a:buSzPts val="2400"/>
              <a:buNone/>
            </a:pPr>
            <a:r>
              <a:rPr lang="fr-FR" dirty="0"/>
              <a:t>≥3 selles molles dans les 24 heures</a:t>
            </a:r>
          </a:p>
          <a:p>
            <a:pPr marL="628650" lvl="1" indent="-342900" algn="l" rtl="0">
              <a:lnSpc>
                <a:spcPct val="100000"/>
              </a:lnSpc>
              <a:spcBef>
                <a:spcPts val="500"/>
              </a:spcBef>
              <a:spcAft>
                <a:spcPts val="0"/>
              </a:spcAft>
              <a:buSzPts val="2400"/>
              <a:buFont typeface="Wingdings" panose="05000000000000000000" pitchFamily="2" charset="2"/>
              <a:buChar char="§"/>
            </a:pPr>
            <a:r>
              <a:rPr lang="fr-FR" dirty="0"/>
              <a:t>1er janvier - 30 avril 2022</a:t>
            </a:r>
          </a:p>
          <a:p>
            <a:pPr marL="228600" lvl="0" indent="-5080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Cas confirmé :</a:t>
            </a:r>
          </a:p>
          <a:p>
            <a:pPr marL="628650" lvl="1" indent="-342900" algn="l" rtl="0">
              <a:lnSpc>
                <a:spcPct val="100000"/>
              </a:lnSpc>
              <a:spcBef>
                <a:spcPts val="1000"/>
              </a:spcBef>
              <a:spcAft>
                <a:spcPts val="0"/>
              </a:spcAft>
              <a:buSzPts val="2400"/>
              <a:buFont typeface="Wingdings" panose="05000000000000000000" pitchFamily="2" charset="2"/>
              <a:buChar char="§"/>
            </a:pPr>
            <a:r>
              <a:rPr lang="fr-FR" dirty="0"/>
              <a:t>Cas suspect avec écouvillon rectal positif aux signes/symptômes </a:t>
            </a:r>
            <a:r>
              <a:rPr lang="fr-FR" i="1" dirty="0"/>
              <a:t>Vibrio cholerae </a:t>
            </a:r>
            <a:r>
              <a:rPr lang="fr-FR" dirty="0"/>
              <a:t>O1</a:t>
            </a:r>
          </a:p>
        </p:txBody>
      </p:sp>
      <p:sp>
        <p:nvSpPr>
          <p:cNvPr id="540" name="Google Shape;540;p25"/>
          <p:cNvSpPr txBox="1"/>
          <p:nvPr/>
        </p:nvSpPr>
        <p:spPr>
          <a:xfrm>
            <a:off x="6095999" y="1410047"/>
            <a:ext cx="5734745" cy="78259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2800"/>
              <a:buFont typeface="Arial"/>
              <a:buNone/>
            </a:pPr>
            <a:r>
              <a:rPr lang="fr-FR" sz="2800" b="1" u="sng" dirty="0">
                <a:solidFill>
                  <a:schemeClr val="dk1"/>
                </a:solidFill>
                <a:sym typeface="Arial"/>
              </a:rPr>
              <a:t>Éléments de définition des cas ?</a:t>
            </a:r>
            <a:endParaRPr lang="fr-FR" dirty="0"/>
          </a:p>
          <a:p>
            <a:pPr marL="342900" marR="0" lvl="0" indent="-165100" algn="l" rtl="0">
              <a:spcBef>
                <a:spcPts val="560"/>
              </a:spcBef>
              <a:spcAft>
                <a:spcPts val="0"/>
              </a:spcAft>
              <a:buClr>
                <a:schemeClr val="accent5"/>
              </a:buClr>
              <a:buSzPts val="2800"/>
              <a:buFont typeface="Arial"/>
              <a:buNone/>
            </a:pPr>
            <a:endParaRPr lang="fr-FR" sz="2800" dirty="0">
              <a:solidFill>
                <a:schemeClr val="accent5"/>
              </a:solidFill>
              <a:sym typeface="Arial"/>
            </a:endParaRPr>
          </a:p>
        </p:txBody>
      </p:sp>
      <p:sp>
        <p:nvSpPr>
          <p:cNvPr id="541" name="Google Shape;541;p25"/>
          <p:cNvSpPr/>
          <p:nvPr/>
        </p:nvSpPr>
        <p:spPr>
          <a:xfrm>
            <a:off x="1099267" y="2483600"/>
            <a:ext cx="5131053" cy="444348"/>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2" name="Google Shape;542;p25"/>
          <p:cNvSpPr/>
          <p:nvPr/>
        </p:nvSpPr>
        <p:spPr>
          <a:xfrm>
            <a:off x="1088993" y="4488967"/>
            <a:ext cx="5311807" cy="1227620"/>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3" name="Google Shape;543;p25"/>
          <p:cNvSpPr/>
          <p:nvPr/>
        </p:nvSpPr>
        <p:spPr>
          <a:xfrm>
            <a:off x="1114696" y="2964929"/>
            <a:ext cx="4105889" cy="444347"/>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4" name="Google Shape;544;p25"/>
          <p:cNvSpPr/>
          <p:nvPr/>
        </p:nvSpPr>
        <p:spPr>
          <a:xfrm>
            <a:off x="1110342" y="2036129"/>
            <a:ext cx="4506687" cy="437197"/>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5" name="Google Shape;545;p25"/>
          <p:cNvSpPr txBox="1"/>
          <p:nvPr/>
        </p:nvSpPr>
        <p:spPr>
          <a:xfrm>
            <a:off x="7340690" y="2036129"/>
            <a:ext cx="3279593" cy="444347"/>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Arial"/>
              <a:buChar char="•"/>
            </a:pPr>
            <a:r>
              <a:rPr lang="fr-FR" sz="2400" dirty="0">
                <a:solidFill>
                  <a:schemeClr val="dk1"/>
                </a:solidFill>
                <a:sym typeface="Arial"/>
              </a:rPr>
              <a:t>Epi - Personne, lieu</a:t>
            </a:r>
            <a:endParaRPr lang="fr-FR" sz="2400" dirty="0"/>
          </a:p>
          <a:p>
            <a:pPr marL="342900" marR="0" lvl="0" indent="-177800" algn="l" rtl="0">
              <a:spcBef>
                <a:spcPts val="520"/>
              </a:spcBef>
              <a:spcAft>
                <a:spcPts val="0"/>
              </a:spcAft>
              <a:buClr>
                <a:schemeClr val="dk1"/>
              </a:buClr>
              <a:buSzPts val="2600"/>
              <a:buFont typeface="Arial"/>
              <a:buNone/>
            </a:pPr>
            <a:endParaRPr lang="fr-FR" sz="2400" dirty="0">
              <a:solidFill>
                <a:srgbClr val="00867B"/>
              </a:solidFill>
              <a:sym typeface="Arial"/>
            </a:endParaRPr>
          </a:p>
        </p:txBody>
      </p:sp>
      <p:sp>
        <p:nvSpPr>
          <p:cNvPr id="546" name="Google Shape;546;p25"/>
          <p:cNvSpPr txBox="1"/>
          <p:nvPr/>
        </p:nvSpPr>
        <p:spPr>
          <a:xfrm>
            <a:off x="7340690" y="2896056"/>
            <a:ext cx="2701381" cy="561546"/>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fr-FR" sz="2400">
                <a:solidFill>
                  <a:schemeClr val="dk1"/>
                </a:solidFill>
                <a:sym typeface="Arial"/>
              </a:rPr>
              <a:t>Epi - Temps</a:t>
            </a:r>
            <a:endParaRPr sz="2400"/>
          </a:p>
        </p:txBody>
      </p:sp>
      <p:sp>
        <p:nvSpPr>
          <p:cNvPr id="547" name="Google Shape;547;p25"/>
          <p:cNvSpPr txBox="1"/>
          <p:nvPr/>
        </p:nvSpPr>
        <p:spPr>
          <a:xfrm>
            <a:off x="7325508" y="2475702"/>
            <a:ext cx="4028291" cy="561546"/>
          </a:xfrm>
          <a:prstGeom prst="rect">
            <a:avLst/>
          </a:prstGeom>
          <a:noFill/>
          <a:ln>
            <a:noFill/>
          </a:ln>
        </p:spPr>
        <p:txBody>
          <a:bodyPr spcFirstLastPara="1" wrap="square" lIns="91425" tIns="45700" rIns="91425" bIns="45700" anchor="t" anchorCtr="0">
            <a:noAutofit/>
          </a:bodyPr>
          <a:lstStyle/>
          <a:p>
            <a:pPr marL="342900" marR="0" lvl="0" indent="-340042" algn="l" rtl="0">
              <a:spcBef>
                <a:spcPts val="0"/>
              </a:spcBef>
              <a:spcAft>
                <a:spcPts val="0"/>
              </a:spcAft>
              <a:buClr>
                <a:schemeClr val="dk1"/>
              </a:buClr>
              <a:buSzPct val="100000"/>
              <a:buFont typeface="Arial"/>
              <a:buChar char="•"/>
            </a:pPr>
            <a:r>
              <a:rPr lang="fr-FR" sz="2400" dirty="0">
                <a:solidFill>
                  <a:schemeClr val="dk1"/>
                </a:solidFill>
                <a:sym typeface="Arial"/>
              </a:rPr>
              <a:t>Clinique - Symptômes</a:t>
            </a:r>
            <a:endParaRPr lang="fr-FR" sz="2400" dirty="0"/>
          </a:p>
          <a:p>
            <a:pPr marL="742950" marR="0" lvl="1" indent="-157797" algn="l" rtl="0">
              <a:spcBef>
                <a:spcPts val="403"/>
              </a:spcBef>
              <a:spcAft>
                <a:spcPts val="0"/>
              </a:spcAft>
              <a:buClr>
                <a:schemeClr val="dk1"/>
              </a:buClr>
              <a:buSzPct val="100000"/>
              <a:buFont typeface="Arial"/>
              <a:buNone/>
            </a:pPr>
            <a:endParaRPr lang="fr-FR" sz="2400" b="0" i="0" u="none" strike="noStrike" cap="none" dirty="0">
              <a:solidFill>
                <a:schemeClr val="dk1"/>
              </a:solidFill>
              <a:sym typeface="Arial"/>
            </a:endParaRPr>
          </a:p>
        </p:txBody>
      </p:sp>
      <p:sp>
        <p:nvSpPr>
          <p:cNvPr id="548" name="Google Shape;548;p25"/>
          <p:cNvSpPr txBox="1"/>
          <p:nvPr/>
        </p:nvSpPr>
        <p:spPr>
          <a:xfrm>
            <a:off x="7340702" y="3372575"/>
            <a:ext cx="3860697" cy="395924"/>
          </a:xfrm>
          <a:prstGeom prst="rect">
            <a:avLst/>
          </a:prstGeom>
          <a:noFill/>
          <a:ln>
            <a:noFill/>
          </a:ln>
        </p:spPr>
        <p:txBody>
          <a:bodyPr spcFirstLastPara="1" wrap="square" lIns="91425" tIns="45700" rIns="91425" bIns="45700" anchor="t" anchorCtr="0">
            <a:noAutofit/>
          </a:bodyPr>
          <a:lstStyle/>
          <a:p>
            <a:pPr marL="342900" marR="0" lvl="0" indent="-388620" algn="l" rtl="0">
              <a:spcBef>
                <a:spcPts val="0"/>
              </a:spcBef>
              <a:spcAft>
                <a:spcPts val="0"/>
              </a:spcAft>
              <a:buClr>
                <a:schemeClr val="dk1"/>
              </a:buClr>
              <a:buSzPts val="2400"/>
              <a:buFont typeface="Arial"/>
              <a:buChar char="•"/>
            </a:pPr>
            <a:r>
              <a:rPr lang="fr-FR" sz="2400" dirty="0">
                <a:solidFill>
                  <a:schemeClr val="dk1"/>
                </a:solidFill>
                <a:sym typeface="Arial"/>
              </a:rPr>
              <a:t>Clinique - Laboratoire</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6" name="Google Shape;556;p2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dirty="0">
                <a:latin typeface="Franklin Gothic Medium" panose="020B0603020102020204" pitchFamily="34" charset="0"/>
                <a:sym typeface="Libre Franklin Medium"/>
              </a:rPr>
              <a:t>Définition d'un cas de flambée : </a:t>
            </a:r>
            <a:br>
              <a:rPr lang="fr-FR" dirty="0">
                <a:latin typeface="Franklin Gothic Medium" panose="020B0603020102020204" pitchFamily="34" charset="0"/>
                <a:sym typeface="Libre Franklin Medium"/>
              </a:rPr>
            </a:br>
            <a:r>
              <a:rPr lang="fr-FR" dirty="0">
                <a:latin typeface="Franklin Gothic Medium" panose="020B0603020102020204" pitchFamily="34" charset="0"/>
                <a:sym typeface="Libre Franklin Medium"/>
              </a:rPr>
              <a:t>Anthrax chez</a:t>
            </a:r>
            <a:r>
              <a:rPr lang="fr-FR" dirty="0">
                <a:latin typeface="Franklin Gothic Medium" panose="020B0603020102020204" pitchFamily="34" charset="0"/>
              </a:rPr>
              <a:t> l’</a:t>
            </a:r>
            <a:r>
              <a:rPr lang="fr-FR" dirty="0">
                <a:latin typeface="Franklin Gothic Medium" panose="020B0603020102020204" pitchFamily="34" charset="0"/>
                <a:sym typeface="Libre Franklin Medium"/>
              </a:rPr>
              <a:t>animal (1/2)</a:t>
            </a:r>
          </a:p>
        </p:txBody>
      </p:sp>
      <p:sp>
        <p:nvSpPr>
          <p:cNvPr id="555" name="Google Shape;555;p26"/>
          <p:cNvSpPr txBox="1">
            <a:spLocks noGrp="1"/>
          </p:cNvSpPr>
          <p:nvPr>
            <p:ph type="body" idx="1"/>
          </p:nvPr>
        </p:nvSpPr>
        <p:spPr>
          <a:xfrm>
            <a:off x="838200" y="1478857"/>
            <a:ext cx="6150429"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Cas suspect :</a:t>
            </a:r>
          </a:p>
          <a:p>
            <a:pPr marL="628650" lvl="1" indent="-347663" algn="l" rtl="0">
              <a:lnSpc>
                <a:spcPct val="100000"/>
              </a:lnSpc>
              <a:spcBef>
                <a:spcPts val="1000"/>
              </a:spcBef>
              <a:spcAft>
                <a:spcPts val="0"/>
              </a:spcAft>
              <a:buSzPts val="2400"/>
              <a:buFont typeface="Wingdings" panose="05000000000000000000" pitchFamily="2" charset="2"/>
              <a:buChar char="§"/>
            </a:pPr>
            <a:r>
              <a:rPr lang="fr-FR" dirty="0"/>
              <a:t>Mort subite du bétail dans le pays A</a:t>
            </a:r>
          </a:p>
          <a:p>
            <a:pPr marL="628650" lvl="1" indent="-347663" algn="l" rtl="0">
              <a:lnSpc>
                <a:spcPct val="100000"/>
              </a:lnSpc>
              <a:spcBef>
                <a:spcPts val="1000"/>
              </a:spcBef>
              <a:spcAft>
                <a:spcPts val="0"/>
              </a:spcAft>
              <a:buSzPts val="2400"/>
              <a:buFont typeface="Wingdings" panose="05000000000000000000" pitchFamily="2" charset="2"/>
              <a:buChar char="§"/>
            </a:pPr>
            <a:r>
              <a:rPr lang="fr-FR" dirty="0"/>
              <a:t>Avec ou sans saignement des orifices</a:t>
            </a:r>
          </a:p>
          <a:p>
            <a:pPr marL="628650" lvl="1" indent="-342900" algn="l" rtl="0">
              <a:lnSpc>
                <a:spcPct val="100000"/>
              </a:lnSpc>
              <a:spcBef>
                <a:spcPts val="500"/>
              </a:spcBef>
              <a:spcAft>
                <a:spcPts val="0"/>
              </a:spcAft>
              <a:buSzPts val="2400"/>
              <a:buFont typeface="Wingdings" panose="05000000000000000000" pitchFamily="2" charset="2"/>
              <a:buChar char="§"/>
            </a:pPr>
            <a:r>
              <a:rPr lang="fr-FR" dirty="0"/>
              <a:t>1er juin - 15 juin 2022</a:t>
            </a:r>
          </a:p>
          <a:p>
            <a:pPr marL="228600" lvl="0" indent="-5080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Cas confirmé :</a:t>
            </a:r>
          </a:p>
          <a:p>
            <a:pPr marL="628650" lvl="1" indent="-342900" algn="l" rtl="0">
              <a:lnSpc>
                <a:spcPct val="100000"/>
              </a:lnSpc>
              <a:spcBef>
                <a:spcPts val="1000"/>
              </a:spcBef>
              <a:spcAft>
                <a:spcPts val="0"/>
              </a:spcAft>
              <a:buSzPts val="2400"/>
              <a:buFont typeface="Wingdings" panose="05000000000000000000" pitchFamily="2" charset="2"/>
              <a:buChar char="§"/>
            </a:pPr>
            <a:r>
              <a:rPr lang="fr-FR" dirty="0"/>
              <a:t>Culture positive de </a:t>
            </a:r>
            <a:r>
              <a:rPr lang="fr-FR" i="1" dirty="0"/>
              <a:t>Bacillus </a:t>
            </a:r>
            <a:br>
              <a:rPr lang="fr-FR" i="1" dirty="0"/>
            </a:br>
            <a:r>
              <a:rPr lang="fr-FR" i="1" dirty="0"/>
              <a:t>anthracis </a:t>
            </a:r>
            <a:r>
              <a:rPr lang="fr-FR" dirty="0"/>
              <a:t>à partir d'écouvillons nasaux prélevés sur d'un animal décédé</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3" name="Google Shape;563;p2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dirty="0">
                <a:latin typeface="Franklin Gothic Medium" panose="020B0603020102020204" pitchFamily="34" charset="0"/>
                <a:sym typeface="Libre Franklin Medium"/>
              </a:rPr>
              <a:t>Définition d'un cas d'épidémie : </a:t>
            </a:r>
            <a:br>
              <a:rPr lang="fr-FR" dirty="0">
                <a:latin typeface="Franklin Gothic Medium" panose="020B0603020102020204" pitchFamily="34" charset="0"/>
                <a:sym typeface="Libre Franklin Medium"/>
              </a:rPr>
            </a:br>
            <a:r>
              <a:rPr lang="fr-FR" dirty="0">
                <a:latin typeface="Franklin Gothic Medium" panose="020B0603020102020204" pitchFamily="34" charset="0"/>
                <a:sym typeface="Libre Franklin Medium"/>
              </a:rPr>
              <a:t>Anthrax chez l</a:t>
            </a:r>
            <a:r>
              <a:rPr lang="fr-FR" dirty="0">
                <a:latin typeface="Franklin Gothic Medium" panose="020B0603020102020204" pitchFamily="34" charset="0"/>
              </a:rPr>
              <a:t>’</a:t>
            </a:r>
            <a:r>
              <a:rPr lang="fr-FR" dirty="0">
                <a:latin typeface="Franklin Gothic Medium" panose="020B0603020102020204" pitchFamily="34" charset="0"/>
                <a:sym typeface="Libre Franklin Medium"/>
              </a:rPr>
              <a:t>animal (2/2)</a:t>
            </a:r>
          </a:p>
        </p:txBody>
      </p:sp>
      <p:sp>
        <p:nvSpPr>
          <p:cNvPr id="562" name="Google Shape;562;p27"/>
          <p:cNvSpPr txBox="1">
            <a:spLocks noGrp="1"/>
          </p:cNvSpPr>
          <p:nvPr>
            <p:ph type="body" idx="1"/>
          </p:nvPr>
        </p:nvSpPr>
        <p:spPr>
          <a:xfrm>
            <a:off x="838200" y="1478857"/>
            <a:ext cx="5978167"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Cas suspect :</a:t>
            </a:r>
          </a:p>
          <a:p>
            <a:pPr marL="628650" lvl="1" indent="-347663" algn="l" rtl="0">
              <a:lnSpc>
                <a:spcPct val="100000"/>
              </a:lnSpc>
              <a:spcBef>
                <a:spcPts val="1000"/>
              </a:spcBef>
              <a:spcAft>
                <a:spcPts val="0"/>
              </a:spcAft>
              <a:buSzPts val="2400"/>
              <a:buFont typeface="Wingdings" panose="05000000000000000000" pitchFamily="2" charset="2"/>
              <a:buChar char="§"/>
            </a:pPr>
            <a:r>
              <a:rPr lang="fr-FR" dirty="0"/>
              <a:t>Mort subite du bétail dans le pays A</a:t>
            </a:r>
          </a:p>
          <a:p>
            <a:pPr marL="628650" lvl="1" indent="-347663" algn="l" rtl="0">
              <a:lnSpc>
                <a:spcPct val="100000"/>
              </a:lnSpc>
              <a:spcBef>
                <a:spcPts val="1000"/>
              </a:spcBef>
              <a:spcAft>
                <a:spcPts val="0"/>
              </a:spcAft>
              <a:buSzPts val="2400"/>
              <a:buFont typeface="Wingdings" panose="05000000000000000000" pitchFamily="2" charset="2"/>
              <a:buChar char="§"/>
            </a:pPr>
            <a:r>
              <a:rPr lang="fr-FR" dirty="0"/>
              <a:t>Avec ou sans saignement des orifices</a:t>
            </a:r>
          </a:p>
          <a:p>
            <a:pPr marL="628650" lvl="1" indent="-342900" algn="l" rtl="0">
              <a:lnSpc>
                <a:spcPct val="100000"/>
              </a:lnSpc>
              <a:spcBef>
                <a:spcPts val="500"/>
              </a:spcBef>
              <a:spcAft>
                <a:spcPts val="0"/>
              </a:spcAft>
              <a:buSzPts val="2400"/>
              <a:buFont typeface="Wingdings" panose="05000000000000000000" pitchFamily="2" charset="2"/>
              <a:buChar char="§"/>
            </a:pPr>
            <a:r>
              <a:rPr lang="fr-FR" dirty="0"/>
              <a:t>1er juin - 15 juin 2022</a:t>
            </a:r>
          </a:p>
          <a:p>
            <a:pPr marL="228600" lvl="0" indent="-50800" algn="l" rtl="0">
              <a:lnSpc>
                <a:spcPct val="100000"/>
              </a:lnSpc>
              <a:spcBef>
                <a:spcPts val="1000"/>
              </a:spcBef>
              <a:spcAft>
                <a:spcPts val="0"/>
              </a:spcAft>
              <a:buClr>
                <a:schemeClr val="dk1"/>
              </a:buClr>
              <a:buSzPts val="2800"/>
              <a:buNone/>
            </a:pPr>
            <a:endParaRPr lang="fr-FR" dirty="0"/>
          </a:p>
          <a:p>
            <a:pPr marL="228600" lvl="0" indent="-228600" algn="l" rtl="0">
              <a:lnSpc>
                <a:spcPct val="100000"/>
              </a:lnSpc>
              <a:spcBef>
                <a:spcPts val="1000"/>
              </a:spcBef>
              <a:spcAft>
                <a:spcPts val="0"/>
              </a:spcAft>
              <a:buClr>
                <a:schemeClr val="dk1"/>
              </a:buClr>
              <a:buSzPts val="2800"/>
              <a:buChar char="•"/>
            </a:pPr>
            <a:r>
              <a:rPr lang="fr-FR" dirty="0"/>
              <a:t>Cas confirmé :</a:t>
            </a:r>
          </a:p>
          <a:p>
            <a:pPr marL="628650" lvl="1" indent="-342900" algn="l" rtl="0">
              <a:lnSpc>
                <a:spcPct val="100000"/>
              </a:lnSpc>
              <a:spcBef>
                <a:spcPts val="1000"/>
              </a:spcBef>
              <a:spcAft>
                <a:spcPts val="0"/>
              </a:spcAft>
              <a:buSzPts val="2400"/>
              <a:buFont typeface="Wingdings" panose="05000000000000000000" pitchFamily="2" charset="2"/>
              <a:buChar char="§"/>
            </a:pPr>
            <a:r>
              <a:rPr lang="fr-FR" dirty="0"/>
              <a:t>Culture positive de </a:t>
            </a:r>
            <a:r>
              <a:rPr lang="fr-FR" i="1" dirty="0"/>
              <a:t>Bacillus </a:t>
            </a:r>
            <a:br>
              <a:rPr lang="fr-FR" i="1" dirty="0"/>
            </a:br>
            <a:r>
              <a:rPr lang="fr-FR" i="1" dirty="0"/>
              <a:t>anthracis </a:t>
            </a:r>
            <a:r>
              <a:rPr lang="fr-FR" dirty="0"/>
              <a:t>à partir d'écouvillons nasaux</a:t>
            </a:r>
            <a:br>
              <a:rPr lang="fr-FR" dirty="0"/>
            </a:br>
            <a:r>
              <a:rPr lang="fr-FR" dirty="0"/>
              <a:t>prélevés sur un animal décédé</a:t>
            </a:r>
          </a:p>
        </p:txBody>
      </p:sp>
      <p:sp>
        <p:nvSpPr>
          <p:cNvPr id="564" name="Google Shape;564;p27"/>
          <p:cNvSpPr txBox="1"/>
          <p:nvPr/>
        </p:nvSpPr>
        <p:spPr>
          <a:xfrm>
            <a:off x="7371133" y="1425784"/>
            <a:ext cx="3551513" cy="87203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2800"/>
              <a:buFont typeface="Arial"/>
              <a:buNone/>
            </a:pPr>
            <a:r>
              <a:rPr lang="fr-FR" sz="2800" b="1" u="sng" dirty="0">
                <a:solidFill>
                  <a:schemeClr val="dk1"/>
                </a:solidFill>
                <a:sym typeface="Arial"/>
              </a:rPr>
              <a:t>Éléments de définition de cas ?</a:t>
            </a:r>
            <a:endParaRPr lang="fr-FR" dirty="0"/>
          </a:p>
          <a:p>
            <a:pPr marL="342900" marR="0" lvl="0" indent="-165100" algn="l" rtl="0">
              <a:spcBef>
                <a:spcPts val="560"/>
              </a:spcBef>
              <a:spcAft>
                <a:spcPts val="0"/>
              </a:spcAft>
              <a:buClr>
                <a:schemeClr val="accent5"/>
              </a:buClr>
              <a:buSzPts val="2800"/>
              <a:buFont typeface="Arial"/>
              <a:buNone/>
            </a:pPr>
            <a:endParaRPr lang="fr-FR" sz="2800" dirty="0">
              <a:solidFill>
                <a:schemeClr val="accent5"/>
              </a:solidFill>
              <a:sym typeface="Arial"/>
            </a:endParaRPr>
          </a:p>
        </p:txBody>
      </p:sp>
      <p:sp>
        <p:nvSpPr>
          <p:cNvPr id="565" name="Google Shape;565;p27"/>
          <p:cNvSpPr/>
          <p:nvPr/>
        </p:nvSpPr>
        <p:spPr>
          <a:xfrm>
            <a:off x="1151595" y="2498960"/>
            <a:ext cx="5645051" cy="451945"/>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6" name="Google Shape;566;p27"/>
          <p:cNvSpPr/>
          <p:nvPr/>
        </p:nvSpPr>
        <p:spPr>
          <a:xfrm>
            <a:off x="1110342" y="4505579"/>
            <a:ext cx="5706025" cy="1389035"/>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7" name="Google Shape;567;p27"/>
          <p:cNvSpPr/>
          <p:nvPr/>
        </p:nvSpPr>
        <p:spPr>
          <a:xfrm>
            <a:off x="1143001" y="2952837"/>
            <a:ext cx="3567222" cy="444347"/>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8" name="Google Shape;568;p27"/>
          <p:cNvSpPr/>
          <p:nvPr/>
        </p:nvSpPr>
        <p:spPr>
          <a:xfrm>
            <a:off x="1151596" y="2047015"/>
            <a:ext cx="5645050" cy="450013"/>
          </a:xfrm>
          <a:prstGeom prst="roundRect">
            <a:avLst>
              <a:gd name="adj" fmla="val 16667"/>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9" name="Google Shape;569;p27"/>
          <p:cNvSpPr txBox="1"/>
          <p:nvPr/>
        </p:nvSpPr>
        <p:spPr>
          <a:xfrm>
            <a:off x="7310246" y="2459856"/>
            <a:ext cx="3551512" cy="444347"/>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ts val="2400"/>
              <a:buFont typeface="Arial"/>
              <a:buChar char="•"/>
            </a:pPr>
            <a:r>
              <a:rPr lang="fr-FR" sz="2400" dirty="0">
                <a:solidFill>
                  <a:schemeClr val="dk1"/>
                </a:solidFill>
                <a:sym typeface="Arial"/>
              </a:rPr>
              <a:t>Epi - Espèce, lieu</a:t>
            </a:r>
            <a:endParaRPr lang="fr-FR" sz="2400" dirty="0"/>
          </a:p>
          <a:p>
            <a:pPr marL="342900" marR="0" lvl="0" indent="-177800" algn="l" rtl="0">
              <a:spcBef>
                <a:spcPts val="520"/>
              </a:spcBef>
              <a:spcAft>
                <a:spcPts val="0"/>
              </a:spcAft>
              <a:buClr>
                <a:schemeClr val="dk1"/>
              </a:buClr>
              <a:buSzPts val="2600"/>
              <a:buFont typeface="Arial"/>
              <a:buNone/>
            </a:pPr>
            <a:endParaRPr lang="fr-FR" sz="2400" dirty="0">
              <a:solidFill>
                <a:srgbClr val="00867B"/>
              </a:solidFill>
              <a:sym typeface="Arial"/>
            </a:endParaRPr>
          </a:p>
        </p:txBody>
      </p:sp>
      <p:sp>
        <p:nvSpPr>
          <p:cNvPr id="570" name="Google Shape;570;p27"/>
          <p:cNvSpPr txBox="1"/>
          <p:nvPr/>
        </p:nvSpPr>
        <p:spPr>
          <a:xfrm>
            <a:off x="7310246" y="3360425"/>
            <a:ext cx="2470568" cy="484399"/>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fr-FR" sz="2400" dirty="0">
                <a:solidFill>
                  <a:schemeClr val="dk1"/>
                </a:solidFill>
                <a:sym typeface="Arial"/>
              </a:rPr>
              <a:t>Epi - Temps</a:t>
            </a:r>
            <a:endParaRPr sz="2400" dirty="0"/>
          </a:p>
        </p:txBody>
      </p:sp>
      <p:sp>
        <p:nvSpPr>
          <p:cNvPr id="571" name="Google Shape;571;p27"/>
          <p:cNvSpPr txBox="1"/>
          <p:nvPr/>
        </p:nvSpPr>
        <p:spPr>
          <a:xfrm>
            <a:off x="7310246" y="2908161"/>
            <a:ext cx="3783000" cy="754003"/>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Clr>
                <a:schemeClr val="dk1"/>
              </a:buClr>
              <a:buSzPct val="100000"/>
              <a:buFont typeface="Arial"/>
              <a:buChar char="•"/>
            </a:pPr>
            <a:r>
              <a:rPr lang="fr-FR" sz="2400" dirty="0">
                <a:solidFill>
                  <a:schemeClr val="dk1"/>
                </a:solidFill>
                <a:sym typeface="Arial"/>
              </a:rPr>
              <a:t>Clinique - Symptômes</a:t>
            </a:r>
            <a:endParaRPr lang="fr-FR" sz="2400" dirty="0"/>
          </a:p>
          <a:p>
            <a:pPr marL="742950" marR="0" lvl="1" indent="-157797" algn="l" rtl="0">
              <a:spcBef>
                <a:spcPts val="403"/>
              </a:spcBef>
              <a:spcAft>
                <a:spcPts val="0"/>
              </a:spcAft>
              <a:buClr>
                <a:schemeClr val="dk1"/>
              </a:buClr>
              <a:buSzPct val="100000"/>
              <a:buFont typeface="Arial"/>
              <a:buNone/>
            </a:pPr>
            <a:endParaRPr lang="fr-FR" sz="2400" b="0" i="0" u="none" strike="noStrike" cap="none" dirty="0">
              <a:solidFill>
                <a:schemeClr val="dk1"/>
              </a:solidFill>
              <a:sym typeface="Arial"/>
            </a:endParaRPr>
          </a:p>
        </p:txBody>
      </p:sp>
      <p:sp>
        <p:nvSpPr>
          <p:cNvPr id="572" name="Google Shape;572;p27"/>
          <p:cNvSpPr txBox="1"/>
          <p:nvPr/>
        </p:nvSpPr>
        <p:spPr>
          <a:xfrm>
            <a:off x="7310246" y="3844824"/>
            <a:ext cx="3783000" cy="444300"/>
          </a:xfrm>
          <a:prstGeom prst="rect">
            <a:avLst/>
          </a:prstGeom>
          <a:noFill/>
          <a:ln>
            <a:noFill/>
          </a:ln>
        </p:spPr>
        <p:txBody>
          <a:bodyPr spcFirstLastPara="1" wrap="square" lIns="91425" tIns="45700" rIns="91425" bIns="45700" anchor="t" anchorCtr="0">
            <a:normAutofit lnSpcReduction="10000"/>
          </a:bodyPr>
          <a:lstStyle/>
          <a:p>
            <a:pPr marL="342900" marR="0" lvl="0" indent="-388620" algn="l" rtl="0">
              <a:spcBef>
                <a:spcPts val="0"/>
              </a:spcBef>
              <a:spcAft>
                <a:spcPts val="0"/>
              </a:spcAft>
              <a:buClr>
                <a:schemeClr val="dk1"/>
              </a:buClr>
              <a:buSzPts val="2400"/>
              <a:buFont typeface="Arial"/>
              <a:buChar char="•"/>
            </a:pPr>
            <a:r>
              <a:rPr lang="fr-FR" sz="2400" dirty="0">
                <a:solidFill>
                  <a:schemeClr val="dk1"/>
                </a:solidFill>
                <a:sym typeface="Arial"/>
              </a:rPr>
              <a:t>Clinique - Laboratoire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6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6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77"/>
        <p:cNvGrpSpPr/>
        <p:nvPr/>
      </p:nvGrpSpPr>
      <p:grpSpPr>
        <a:xfrm>
          <a:off x="0" y="0"/>
          <a:ext cx="0" cy="0"/>
          <a:chOff x="0" y="0"/>
          <a:chExt cx="0" cy="0"/>
        </a:xfrm>
      </p:grpSpPr>
      <p:sp>
        <p:nvSpPr>
          <p:cNvPr id="578" name="Google Shape;578;p2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(1/3)</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2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indent="-228600">
              <a:spcBef>
                <a:spcPts val="0"/>
              </a:spcBef>
              <a:buSzPts val="2000"/>
            </a:pPr>
            <a:r>
              <a:rPr lang="fr-FR" sz="2200" b="1"/>
              <a:t>Scénario—Partie 1 : </a:t>
            </a:r>
            <a:r>
              <a:rPr lang="fr-FR" sz="2200"/>
              <a:t>La saison des pluies a commencé en mai. Début juillet, de graves inondations se sont produites : des villages ont été submergés et le bétail qui paissait près de la rivière a dû être sauvé. À la mi-juillet, deux structures sanitaires ont notifié des grappes de maladies fébriles dans le cadre de leur </a:t>
            </a:r>
            <a:r>
              <a:rPr lang="fr-FR" sz="2200" dirty="0"/>
              <a:t>surveillance hebdomadaire. </a:t>
            </a:r>
          </a:p>
          <a:p>
            <a:pPr marL="800100" lvl="1" indent="-342900" algn="l" rtl="0">
              <a:lnSpc>
                <a:spcPct val="100000"/>
              </a:lnSpc>
              <a:spcBef>
                <a:spcPts val="600"/>
              </a:spcBef>
              <a:spcAft>
                <a:spcPts val="0"/>
              </a:spcAft>
              <a:buSzPts val="2000"/>
              <a:buFont typeface="Wingdings" panose="05000000000000000000" pitchFamily="2" charset="2"/>
              <a:buChar char="§"/>
            </a:pPr>
            <a:r>
              <a:rPr lang="fr-FR" sz="2200" dirty="0"/>
              <a:t>Une structure a signalé 5 patients souffrant de fièvre aiguë et de maux de tête. Trois d'entre eux ont été hospitalisés en raison de vomissements, de diarrhées et de douleurs abdominales sévères.</a:t>
            </a:r>
          </a:p>
          <a:p>
            <a:pPr marL="800100" lvl="1" indent="-342900" algn="l" rtl="0">
              <a:lnSpc>
                <a:spcPct val="100000"/>
              </a:lnSpc>
              <a:spcBef>
                <a:spcPts val="600"/>
              </a:spcBef>
              <a:spcAft>
                <a:spcPts val="0"/>
              </a:spcAft>
              <a:buSzPts val="2000"/>
              <a:buFont typeface="Wingdings" panose="05000000000000000000" pitchFamily="2" charset="2"/>
              <a:buChar char="§"/>
            </a:pPr>
            <a:r>
              <a:rPr lang="fr-FR" sz="2200" dirty="0"/>
              <a:t>L'autre structure a reçu 4 patients souffrant de fièvre aiguë, de maux de tête, de vomissements, de diarrhée et de douleurs abdominales. L'un d'entre eux souffrait également d'une jaunisse et a été hospitalisé.  Des échantillons de sang, de sérum et de selles ont été prélevés sur tous les patients. Les tests de dépistage du paludisme effectués sur les 4 patients </a:t>
            </a:r>
            <a:br>
              <a:rPr lang="fr-FR" sz="2200" dirty="0"/>
            </a:br>
            <a:r>
              <a:rPr lang="fr-FR" sz="2200" dirty="0"/>
              <a:t>se sont révélés négatifs.</a:t>
            </a:r>
          </a:p>
          <a:p>
            <a:pPr marL="228600" lvl="0" indent="-76200" algn="l" rtl="0">
              <a:lnSpc>
                <a:spcPct val="100000"/>
              </a:lnSpc>
              <a:spcBef>
                <a:spcPts val="600"/>
              </a:spcBef>
              <a:spcAft>
                <a:spcPts val="0"/>
              </a:spcAft>
              <a:buClr>
                <a:schemeClr val="dk1"/>
              </a:buClr>
              <a:buSzPts val="2400"/>
              <a:buNone/>
            </a:pPr>
            <a:endParaRPr lang="fr-FR" sz="2400" dirty="0"/>
          </a:p>
        </p:txBody>
      </p:sp>
      <p:sp>
        <p:nvSpPr>
          <p:cNvPr id="585" name="Google Shape;585;p2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Font typeface="Arial"/>
              <a:buNone/>
            </a:pPr>
            <a:r>
              <a:rPr lang="fr-FR" dirty="0"/>
              <a:t>À la fin de cette leçon, vous pourrez :</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Identifier les membres d'équipe dont vous aurez besoin pour  l'</a:t>
            </a:r>
            <a:r>
              <a:rPr lang="fr-FR" dirty="0"/>
              <a:t>investigation</a:t>
            </a:r>
            <a:r>
              <a:rPr lang="fr-FR" sz="2400" dirty="0"/>
              <a:t> </a:t>
            </a:r>
            <a:r>
              <a:rPr lang="fr-FR" dirty="0"/>
              <a:t>d’une flambée</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Confirmer l'existence d'un</a:t>
            </a:r>
            <a:r>
              <a:rPr lang="fr-FR" dirty="0"/>
              <a:t>e flambée</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Élaborer une définition de cas d'une</a:t>
            </a:r>
            <a:r>
              <a:rPr lang="fr-FR" dirty="0"/>
              <a:t> </a:t>
            </a:r>
            <a:r>
              <a:rPr lang="fr-FR" sz="2400" dirty="0"/>
              <a:t>flam</a:t>
            </a:r>
            <a:r>
              <a:rPr lang="fr-FR" dirty="0"/>
              <a:t>bée </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Rechercher systématique des cas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Élaborer un plan d'analyse</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Résumer les </a:t>
            </a:r>
            <a:r>
              <a:rPr lang="fr-FR" dirty="0"/>
              <a:t>cas </a:t>
            </a:r>
            <a:r>
              <a:rPr lang="fr-FR" sz="2400" dirty="0"/>
              <a:t>en fonction de la date, du lieu et de la personne</a:t>
            </a:r>
            <a:endParaRPr lang="fr-FR" dirty="0"/>
          </a:p>
          <a:p>
            <a:pPr marL="0" lvl="0" indent="0" algn="l" rtl="0">
              <a:lnSpc>
                <a:spcPct val="100000"/>
              </a:lnSpc>
              <a:spcBef>
                <a:spcPts val="1000"/>
              </a:spcBef>
              <a:spcAft>
                <a:spcPts val="0"/>
              </a:spcAft>
              <a:buClr>
                <a:schemeClr val="dk1"/>
              </a:buClr>
              <a:buSzPts val="2800"/>
              <a:buFont typeface="Arial"/>
              <a:buNone/>
            </a:pPr>
            <a:endParaRPr lang="fr-FR"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3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b="1" u="sng" dirty="0"/>
              <a:t>Question 1</a:t>
            </a:r>
            <a:r>
              <a:rPr lang="fr-FR" b="1" dirty="0"/>
              <a:t> : </a:t>
            </a:r>
            <a:r>
              <a:rPr lang="fr-FR" dirty="0"/>
              <a:t>Quelles mesures l'agent de surveillance doit-il prendre après avoir été informé des cas ? </a:t>
            </a:r>
          </a:p>
          <a:p>
            <a:pPr marL="228600" lvl="0" indent="-76200" algn="l" rtl="0">
              <a:lnSpc>
                <a:spcPct val="115000"/>
              </a:lnSpc>
              <a:spcBef>
                <a:spcPts val="1200"/>
              </a:spcBef>
              <a:spcAft>
                <a:spcPts val="0"/>
              </a:spcAft>
              <a:buClr>
                <a:schemeClr val="dk1"/>
              </a:buClr>
              <a:buSzPts val="2400"/>
              <a:buNone/>
            </a:pPr>
            <a:endParaRPr lang="fr-FR" sz="2400" dirty="0"/>
          </a:p>
        </p:txBody>
      </p:sp>
      <p:sp>
        <p:nvSpPr>
          <p:cNvPr id="592" name="Google Shape;592;p30"/>
          <p:cNvSpPr txBox="1">
            <a:spLocks noGrp="1"/>
          </p:cNvSpPr>
          <p:nvPr>
            <p:ph type="title"/>
          </p:nvPr>
        </p:nvSpPr>
        <p:spPr>
          <a:xfrm>
            <a:off x="700500" y="456384"/>
            <a:ext cx="100494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(3/3)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3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1</a:t>
            </a:r>
            <a:r>
              <a:rPr lang="fr-FR" b="1" dirty="0"/>
              <a:t> : </a:t>
            </a:r>
            <a:r>
              <a:rPr lang="fr-FR" dirty="0"/>
              <a:t>Quelles mesures l'agent de surveillance doit-il prendre après avoir été informé des cas ? </a:t>
            </a:r>
          </a:p>
          <a:p>
            <a:pPr marL="228600" lvl="0" indent="-228600" algn="l" rtl="0">
              <a:lnSpc>
                <a:spcPct val="100000"/>
              </a:lnSpc>
              <a:spcBef>
                <a:spcPts val="600"/>
              </a:spcBef>
              <a:spcAft>
                <a:spcPts val="0"/>
              </a:spcAft>
              <a:buClr>
                <a:schemeClr val="dk1"/>
              </a:buClr>
              <a:buSzPts val="2800"/>
              <a:buChar char="•"/>
            </a:pPr>
            <a:r>
              <a:rPr lang="fr-FR" sz="2800" b="1" u="sng" dirty="0"/>
              <a:t>Réponse</a:t>
            </a:r>
            <a:r>
              <a:rPr lang="fr-FR" sz="2800" b="1" dirty="0"/>
              <a:t> :</a:t>
            </a:r>
            <a:endParaRPr lang="fr-FR" dirty="0"/>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Le responsable de la surveillance a informé le contact du système national de surveillance électronique du groupe de cas. </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Les symptômes correspondaient à la leptospirose, qui figure sur la liste des maladies à déclaration obligatoire.</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Le responsable de la surveillance a comparé le nombre de cas avec les données historiques de surveillance de la leptospirose afin de déterminer s’il y a une flambée. Les données comprenaient à la fois des cas confirmés et des cas probables.</a:t>
            </a:r>
          </a:p>
          <a:p>
            <a:pPr marL="228600" lvl="0" indent="-50800" algn="l" rtl="0">
              <a:lnSpc>
                <a:spcPct val="100000"/>
              </a:lnSpc>
              <a:spcBef>
                <a:spcPts val="1100"/>
              </a:spcBef>
              <a:spcAft>
                <a:spcPts val="0"/>
              </a:spcAft>
              <a:buClr>
                <a:schemeClr val="dk1"/>
              </a:buClr>
              <a:buSzPts val="2800"/>
              <a:buNone/>
            </a:pPr>
            <a:endParaRPr lang="fr-FR" dirty="0"/>
          </a:p>
        </p:txBody>
      </p:sp>
      <p:sp>
        <p:nvSpPr>
          <p:cNvPr id="599" name="Google Shape;599;p31"/>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3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spcBef>
                <a:spcPts val="0"/>
              </a:spcBef>
              <a:buSzPts val="1800"/>
              <a:buNone/>
            </a:pPr>
            <a:r>
              <a:rPr lang="fr-FR" sz="1800" b="1" dirty="0">
                <a:latin typeface="Arial"/>
                <a:ea typeface="Arial"/>
                <a:cs typeface="Arial"/>
                <a:sym typeface="Arial"/>
              </a:rPr>
              <a:t>Tableau : Cas humains confirmés et probables </a:t>
            </a:r>
            <a:r>
              <a:rPr lang="fr-FR" sz="1800" b="1" dirty="0"/>
              <a:t>de leptospirose </a:t>
            </a:r>
            <a:r>
              <a:rPr lang="fr-FR" sz="1800" b="1" dirty="0">
                <a:latin typeface="Arial"/>
                <a:ea typeface="Arial"/>
                <a:cs typeface="Arial"/>
                <a:sym typeface="Arial"/>
              </a:rPr>
              <a:t>par an, 2015-2023</a:t>
            </a: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606" name="Google Shape;606;p3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Maladie après une inondation</a:t>
            </a:r>
          </a:p>
        </p:txBody>
      </p:sp>
      <p:graphicFrame>
        <p:nvGraphicFramePr>
          <p:cNvPr id="607" name="Google Shape;607;p32"/>
          <p:cNvGraphicFramePr/>
          <p:nvPr>
            <p:extLst>
              <p:ext uri="{D42A27DB-BD31-4B8C-83A1-F6EECF244321}">
                <p14:modId xmlns:p14="http://schemas.microsoft.com/office/powerpoint/2010/main" val="3800610194"/>
              </p:ext>
            </p:extLst>
          </p:nvPr>
        </p:nvGraphicFramePr>
        <p:xfrm>
          <a:off x="968416" y="2117373"/>
          <a:ext cx="8233700" cy="4231875"/>
        </p:xfrm>
        <a:graphic>
          <a:graphicData uri="http://schemas.openxmlformats.org/drawingml/2006/table">
            <a:tbl>
              <a:tblPr firstRow="1" firstCol="1" bandRow="1">
                <a:noFill/>
                <a:tableStyleId>{C743632A-B6E9-4E29-BBF9-A4B2B3BE89E1}</a:tableStyleId>
              </a:tblPr>
              <a:tblGrid>
                <a:gridCol w="985875">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525050">
                  <a:extLst>
                    <a:ext uri="{9D8B030D-6E8A-4147-A177-3AD203B41FA5}">
                      <a16:colId xmlns:a16="http://schemas.microsoft.com/office/drawing/2014/main" val="20002"/>
                    </a:ext>
                  </a:extLst>
                </a:gridCol>
                <a:gridCol w="615300">
                  <a:extLst>
                    <a:ext uri="{9D8B030D-6E8A-4147-A177-3AD203B41FA5}">
                      <a16:colId xmlns:a16="http://schemas.microsoft.com/office/drawing/2014/main" val="20003"/>
                    </a:ext>
                  </a:extLst>
                </a:gridCol>
                <a:gridCol w="611700">
                  <a:extLst>
                    <a:ext uri="{9D8B030D-6E8A-4147-A177-3AD203B41FA5}">
                      <a16:colId xmlns:a16="http://schemas.microsoft.com/office/drawing/2014/main" val="20004"/>
                    </a:ext>
                  </a:extLst>
                </a:gridCol>
                <a:gridCol w="652225">
                  <a:extLst>
                    <a:ext uri="{9D8B030D-6E8A-4147-A177-3AD203B41FA5}">
                      <a16:colId xmlns:a16="http://schemas.microsoft.com/office/drawing/2014/main" val="20005"/>
                    </a:ext>
                  </a:extLst>
                </a:gridCol>
                <a:gridCol w="615300">
                  <a:extLst>
                    <a:ext uri="{9D8B030D-6E8A-4147-A177-3AD203B41FA5}">
                      <a16:colId xmlns:a16="http://schemas.microsoft.com/office/drawing/2014/main" val="20006"/>
                    </a:ext>
                  </a:extLst>
                </a:gridCol>
                <a:gridCol w="610800">
                  <a:extLst>
                    <a:ext uri="{9D8B030D-6E8A-4147-A177-3AD203B41FA5}">
                      <a16:colId xmlns:a16="http://schemas.microsoft.com/office/drawing/2014/main" val="20007"/>
                    </a:ext>
                  </a:extLst>
                </a:gridCol>
                <a:gridCol w="652225">
                  <a:extLst>
                    <a:ext uri="{9D8B030D-6E8A-4147-A177-3AD203B41FA5}">
                      <a16:colId xmlns:a16="http://schemas.microsoft.com/office/drawing/2014/main" val="20008"/>
                    </a:ext>
                  </a:extLst>
                </a:gridCol>
                <a:gridCol w="627900">
                  <a:extLst>
                    <a:ext uri="{9D8B030D-6E8A-4147-A177-3AD203B41FA5}">
                      <a16:colId xmlns:a16="http://schemas.microsoft.com/office/drawing/2014/main" val="20009"/>
                    </a:ext>
                  </a:extLst>
                </a:gridCol>
                <a:gridCol w="611700">
                  <a:extLst>
                    <a:ext uri="{9D8B030D-6E8A-4147-A177-3AD203B41FA5}">
                      <a16:colId xmlns:a16="http://schemas.microsoft.com/office/drawing/2014/main" val="20010"/>
                    </a:ext>
                  </a:extLst>
                </a:gridCol>
                <a:gridCol w="640525">
                  <a:extLst>
                    <a:ext uri="{9D8B030D-6E8A-4147-A177-3AD203B41FA5}">
                      <a16:colId xmlns:a16="http://schemas.microsoft.com/office/drawing/2014/main" val="20011"/>
                    </a:ext>
                  </a:extLst>
                </a:gridCol>
                <a:gridCol w="627900">
                  <a:extLst>
                    <a:ext uri="{9D8B030D-6E8A-4147-A177-3AD203B41FA5}">
                      <a16:colId xmlns:a16="http://schemas.microsoft.com/office/drawing/2014/main" val="20012"/>
                    </a:ext>
                  </a:extLst>
                </a:gridCol>
              </a:tblGrid>
              <a:tr h="383925">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Année</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Jan</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Fév</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Mar</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Avr</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Mai</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Jun</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Jul</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Août</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Sep</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Oct</a:t>
                      </a:r>
                      <a:endParaRPr sz="1400" u="none" strike="noStrike" cap="none" dirty="0">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Nov</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Déc</a:t>
                      </a:r>
                      <a:endParaRPr sz="1400" u="none" strike="noStrike" cap="none">
                        <a:solidFill>
                          <a:schemeClr val="dk1"/>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2015</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0</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0</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5</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2016</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2</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2017</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3</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5</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5</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9</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2018</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2019</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3</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5</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2020</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6</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7</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2021</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3</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7"/>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2022</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8"/>
                  </a:ext>
                </a:extLst>
              </a:tr>
              <a:tr h="335450">
                <a:tc>
                  <a:txBody>
                    <a:bodyPr/>
                    <a:lstStyle/>
                    <a:p>
                      <a:pPr marL="0" marR="0" lvl="0" indent="0" algn="ctr" rtl="0">
                        <a:lnSpc>
                          <a:spcPct val="115000"/>
                        </a:lnSpc>
                        <a:spcBef>
                          <a:spcPts val="0"/>
                        </a:spcBef>
                        <a:spcAft>
                          <a:spcPts val="0"/>
                        </a:spcAft>
                        <a:buNone/>
                      </a:pPr>
                      <a:r>
                        <a:rPr lang="fr-FR" sz="1400" u="none" strike="noStrike" cap="none">
                          <a:solidFill>
                            <a:srgbClr val="000000"/>
                          </a:solidFill>
                          <a:latin typeface="Arial"/>
                          <a:ea typeface="Arial"/>
                          <a:cs typeface="Arial"/>
                          <a:sym typeface="Arial"/>
                        </a:rPr>
                        <a:t>2023</a:t>
                      </a:r>
                      <a:endParaRPr sz="1400" u="none" strike="noStrike" cap="none">
                        <a:latin typeface="Times New Roman"/>
                        <a:ea typeface="Times New Roman"/>
                        <a:cs typeface="Times New Roman"/>
                        <a:sym typeface="Times New Roman"/>
                      </a:endParaRPr>
                    </a:p>
                  </a:txBody>
                  <a:tcPr marL="45725" marR="457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6</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905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9"/>
                  </a:ext>
                </a:extLst>
              </a:tr>
              <a:tr h="335450">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Moyenne</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lvl="0" indent="0" algn="l" rtl="0">
                        <a:spcBef>
                          <a:spcPts val="0"/>
                        </a:spcBef>
                        <a:spcAft>
                          <a:spcPts val="0"/>
                        </a:spcAft>
                        <a:buNone/>
                      </a:pPr>
                      <a:r>
                        <a:rPr lang="fr-FR"/>
                        <a:t>0,7</a:t>
                      </a:r>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lvl="0" indent="0" algn="l" rtl="0">
                        <a:spcBef>
                          <a:spcPts val="0"/>
                        </a:spcBef>
                        <a:spcAft>
                          <a:spcPts val="0"/>
                        </a:spcAft>
                        <a:buNone/>
                      </a:pPr>
                      <a:r>
                        <a:rPr lang="fr-FR"/>
                        <a:t>0,7</a:t>
                      </a:r>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r>
                        <a:rPr lang="fr-F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a:t>1,</a:t>
                      </a: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r>
                        <a:rPr lang="fr-FR"/>
                        <a:t>,</a:t>
                      </a:r>
                      <a:r>
                        <a:rPr lang="fr-FR" sz="1400" u="none" strike="noStrike" cap="none">
                          <a:solidFill>
                            <a:schemeClr val="dk1"/>
                          </a:solidFill>
                        </a:rPr>
                        <a:t>6</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dirty="0">
                          <a:solidFill>
                            <a:srgbClr val="FF0000"/>
                          </a:solidFill>
                        </a:rPr>
                        <a:t> ?</a:t>
                      </a:r>
                      <a:endParaRPr sz="16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a:solidFill>
                            <a:srgbClr val="FF0000"/>
                          </a:solidFill>
                        </a:rPr>
                        <a:t>? </a:t>
                      </a:r>
                      <a:endParaRPr sz="16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dirty="0">
                          <a:solidFill>
                            <a:srgbClr val="FF0000"/>
                          </a:solidFill>
                        </a:rPr>
                        <a:t> ?</a:t>
                      </a:r>
                      <a:endParaRPr sz="16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r>
                        <a:rPr lang="fr-FR" dirty="0"/>
                        <a:t>,</a:t>
                      </a:r>
                      <a:r>
                        <a:rPr lang="fr-FR" sz="1400" u="none" strike="noStrike" cap="none" dirty="0">
                          <a:solidFill>
                            <a:schemeClr val="dk1"/>
                          </a:solidFill>
                        </a:rPr>
                        <a:t>2</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r>
                        <a:rPr lang="fr-FR"/>
                        <a:t>,</a:t>
                      </a:r>
                      <a:r>
                        <a:rPr lang="fr-FR" sz="1400" u="none" strike="noStrike" cap="none">
                          <a:solidFill>
                            <a:schemeClr val="dk1"/>
                          </a:solidFill>
                        </a:rPr>
                        <a:t>9</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r>
                        <a:rPr lang="fr-FR"/>
                        <a:t>,</a:t>
                      </a:r>
                      <a:r>
                        <a:rPr lang="fr-FR" sz="1400" u="none" strike="noStrike" cap="none">
                          <a:solidFill>
                            <a:schemeClr val="dk1"/>
                          </a:solidFill>
                        </a:rPr>
                        <a:t>4</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r>
                        <a:rPr lang="fr-FR"/>
                        <a:t>,</a:t>
                      </a:r>
                      <a:r>
                        <a:rPr lang="fr-FR" sz="1400" u="none" strike="noStrike" cap="none">
                          <a:solidFill>
                            <a:schemeClr val="dk1"/>
                          </a:solidFill>
                        </a:rPr>
                        <a:t>3</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905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0"/>
                  </a:ext>
                </a:extLst>
              </a:tr>
              <a:tr h="493450">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Médiane</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0</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1</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a:solidFill>
                            <a:schemeClr val="dk1"/>
                          </a:solidFill>
                        </a:rPr>
                        <a:t>2</a:t>
                      </a:r>
                      <a:endParaRPr sz="1400" u="none" strike="noStrike" cap="none">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dirty="0">
                          <a:solidFill>
                            <a:srgbClr val="FF0000"/>
                          </a:solidFill>
                        </a:rPr>
                        <a:t> ?</a:t>
                      </a:r>
                      <a:endParaRPr sz="16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a:solidFill>
                            <a:srgbClr val="FF0000"/>
                          </a:solidFill>
                        </a:rPr>
                        <a:t>? </a:t>
                      </a:r>
                      <a:endParaRPr sz="1600" b="1" u="none" strike="noStrike" cap="none">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600" b="1" u="none" strike="noStrike" cap="none" dirty="0">
                          <a:solidFill>
                            <a:srgbClr val="FF0000"/>
                          </a:solidFill>
                        </a:rPr>
                        <a:t> ?</a:t>
                      </a:r>
                      <a:endParaRPr sz="1600" b="1" u="none" strike="noStrike" cap="none" dirty="0">
                        <a:solidFill>
                          <a:srgbClr val="FF0000"/>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1</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15000"/>
                        </a:lnSpc>
                        <a:spcBef>
                          <a:spcPts val="0"/>
                        </a:spcBef>
                        <a:spcAft>
                          <a:spcPts val="0"/>
                        </a:spcAft>
                        <a:buNone/>
                      </a:pPr>
                      <a:r>
                        <a:rPr lang="fr-FR" sz="1400" u="none" strike="noStrike" cap="none" dirty="0">
                          <a:solidFill>
                            <a:schemeClr val="dk1"/>
                          </a:solidFill>
                        </a:rPr>
                        <a:t>0</a:t>
                      </a:r>
                      <a:endParaRPr sz="1400" u="none" strike="noStrike" cap="none" dirty="0">
                        <a:solidFill>
                          <a:schemeClr val="dk1"/>
                        </a:solidFill>
                        <a:latin typeface="Times New Roman"/>
                        <a:ea typeface="Times New Roman"/>
                        <a:cs typeface="Times New Roman"/>
                        <a:sym typeface="Times New Roman"/>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11"/>
                  </a:ext>
                </a:extLst>
              </a:tr>
            </a:tbl>
          </a:graphicData>
        </a:graphic>
      </p:graphicFrame>
      <p:sp>
        <p:nvSpPr>
          <p:cNvPr id="608" name="Google Shape;608;p32"/>
          <p:cNvSpPr txBox="1"/>
          <p:nvPr/>
        </p:nvSpPr>
        <p:spPr>
          <a:xfrm>
            <a:off x="9528275" y="2921368"/>
            <a:ext cx="2485866" cy="17542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r>
              <a:rPr lang="fr-FR" sz="1800" b="1" u="sng" dirty="0">
                <a:solidFill>
                  <a:schemeClr val="dk1"/>
                </a:solidFill>
                <a:latin typeface="Arial"/>
                <a:ea typeface="Arial"/>
                <a:cs typeface="Arial"/>
                <a:sym typeface="Arial"/>
              </a:rPr>
              <a:t>Question 2</a:t>
            </a:r>
            <a:r>
              <a:rPr lang="fr-FR" sz="1800" b="1" dirty="0">
                <a:solidFill>
                  <a:schemeClr val="dk1"/>
                </a:solidFill>
                <a:latin typeface="Arial"/>
                <a:ea typeface="Arial"/>
                <a:cs typeface="Arial"/>
                <a:sym typeface="Arial"/>
              </a:rPr>
              <a:t> : </a:t>
            </a:r>
            <a:br>
              <a:rPr lang="fr-FR" sz="1800" b="1" u="sng"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Calculez la médiane et la moyenne pour les mois de juin, juillet et août de 2015 </a:t>
            </a:r>
            <a:br>
              <a:rPr lang="fr-FR" sz="1800"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à 2023.</a:t>
            </a: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13"/>
        <p:cNvGrpSpPr/>
        <p:nvPr/>
      </p:nvGrpSpPr>
      <p:grpSpPr>
        <a:xfrm>
          <a:off x="0" y="0"/>
          <a:ext cx="0" cy="0"/>
          <a:chOff x="0" y="0"/>
          <a:chExt cx="0" cy="0"/>
        </a:xfrm>
      </p:grpSpPr>
      <p:sp>
        <p:nvSpPr>
          <p:cNvPr id="614" name="Google Shape;614;p33"/>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600"/>
              <a:buChar char="•"/>
            </a:pPr>
            <a:r>
              <a:rPr lang="fr-FR" sz="2600" b="1" u="sng" dirty="0"/>
              <a:t>Question 2</a:t>
            </a:r>
            <a:r>
              <a:rPr lang="fr-FR" sz="2600" b="1" dirty="0"/>
              <a:t> : </a:t>
            </a:r>
            <a:r>
              <a:rPr lang="fr-FR" sz="2600" dirty="0"/>
              <a:t>Calculez la moyenne et la médiane pour les mois de juin, juillet et août</a:t>
            </a:r>
            <a:endParaRPr lang="fr-FR" dirty="0"/>
          </a:p>
          <a:p>
            <a:pPr marL="228600" lvl="0" indent="-228600" algn="l" rtl="0">
              <a:lnSpc>
                <a:spcPct val="150000"/>
              </a:lnSpc>
              <a:spcBef>
                <a:spcPts val="0"/>
              </a:spcBef>
              <a:spcAft>
                <a:spcPts val="0"/>
              </a:spcAft>
              <a:buClr>
                <a:schemeClr val="dk1"/>
              </a:buClr>
              <a:buSzPts val="2600"/>
              <a:buChar char="•"/>
            </a:pPr>
            <a:r>
              <a:rPr lang="fr-FR" sz="2600" b="1" u="sng" dirty="0"/>
              <a:t>Réponse</a:t>
            </a:r>
            <a:r>
              <a:rPr lang="fr-FR" sz="2600" b="1" dirty="0"/>
              <a:t> :</a:t>
            </a:r>
            <a:br>
              <a:rPr lang="fr-FR" sz="2600" b="1" u="sng" dirty="0"/>
            </a:br>
            <a:endParaRPr lang="fr-FR" sz="2600" b="1" u="sng" dirty="0"/>
          </a:p>
          <a:p>
            <a:pPr marL="0" lvl="0" indent="0" algn="l" rtl="0">
              <a:lnSpc>
                <a:spcPct val="115000"/>
              </a:lnSpc>
              <a:spcBef>
                <a:spcPts val="0"/>
              </a:spcBef>
              <a:spcAft>
                <a:spcPts val="0"/>
              </a:spcAft>
              <a:buClr>
                <a:schemeClr val="dk1"/>
              </a:buClr>
              <a:buSzPts val="2400"/>
              <a:buNone/>
            </a:pPr>
            <a:endParaRPr lang="fr-FR" sz="2400" b="1" i="1" u="sng" dirty="0">
              <a:solidFill>
                <a:srgbClr val="0059C0"/>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rgbClr val="0059C0"/>
              </a:buClr>
              <a:buSzPts val="1800"/>
              <a:buNone/>
            </a:pPr>
            <a:br>
              <a:rPr lang="fr-FR" sz="1800" b="1" i="1" u="sng" dirty="0">
                <a:solidFill>
                  <a:srgbClr val="0059C0"/>
                </a:solidFill>
                <a:latin typeface="Times New Roman"/>
                <a:ea typeface="Times New Roman"/>
                <a:cs typeface="Times New Roman"/>
                <a:sym typeface="Times New Roman"/>
              </a:rPr>
            </a:br>
            <a:endParaRPr lang="fr-FR" sz="1800" b="1" i="1" u="sng" dirty="0">
              <a:solidFill>
                <a:srgbClr val="0059C0"/>
              </a:solidFill>
              <a:latin typeface="Times New Roman"/>
              <a:ea typeface="Times New Roman"/>
              <a:cs typeface="Times New Roman"/>
              <a:sym typeface="Times New Roman"/>
            </a:endParaRPr>
          </a:p>
          <a:p>
            <a:pPr marL="0" lvl="0" indent="0" algn="l" rtl="0">
              <a:lnSpc>
                <a:spcPct val="115000"/>
              </a:lnSpc>
              <a:spcBef>
                <a:spcPts val="0"/>
              </a:spcBef>
              <a:spcAft>
                <a:spcPts val="0"/>
              </a:spcAft>
              <a:buClr>
                <a:schemeClr val="dk1"/>
              </a:buClr>
              <a:buSzPts val="1800"/>
              <a:buNone/>
            </a:pPr>
            <a:endParaRPr lang="fr-FR" sz="1800" dirty="0">
              <a:latin typeface="Times New Roman"/>
              <a:ea typeface="Times New Roman"/>
              <a:cs typeface="Times New Roman"/>
              <a:sym typeface="Times New Roman"/>
            </a:endParaRPr>
          </a:p>
          <a:p>
            <a:pPr marL="0" lvl="0" indent="0" algn="l" rtl="0">
              <a:lnSpc>
                <a:spcPct val="100000"/>
              </a:lnSpc>
              <a:spcBef>
                <a:spcPts val="5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p:txBody>
      </p:sp>
      <p:sp>
        <p:nvSpPr>
          <p:cNvPr id="615" name="Google Shape;615;p33"/>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graphicFrame>
        <p:nvGraphicFramePr>
          <p:cNvPr id="616" name="Google Shape;616;p33"/>
          <p:cNvGraphicFramePr/>
          <p:nvPr>
            <p:extLst>
              <p:ext uri="{D42A27DB-BD31-4B8C-83A1-F6EECF244321}">
                <p14:modId xmlns:p14="http://schemas.microsoft.com/office/powerpoint/2010/main" val="3975876118"/>
              </p:ext>
            </p:extLst>
          </p:nvPr>
        </p:nvGraphicFramePr>
        <p:xfrm>
          <a:off x="2128520" y="3429000"/>
          <a:ext cx="8128000" cy="1371630"/>
        </p:xfrm>
        <a:graphic>
          <a:graphicData uri="http://schemas.openxmlformats.org/drawingml/2006/table">
            <a:tbl>
              <a:tblPr firstRow="1" bandRow="1">
                <a:noFill/>
                <a:tableStyleId>{C743632A-B6E9-4E29-BBF9-A4B2B3BE89E1}</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50">
                <a:tc>
                  <a:txBody>
                    <a:bodyPr/>
                    <a:lstStyle/>
                    <a:p>
                      <a:pPr marL="0" marR="0" lvl="0" indent="0" algn="ctr" rtl="0">
                        <a:spcBef>
                          <a:spcPts val="0"/>
                        </a:spcBef>
                        <a:spcAft>
                          <a:spcPts val="0"/>
                        </a:spcAft>
                        <a:buNone/>
                      </a:pPr>
                      <a:endParaRPr sz="2400"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rPr>
                        <a:t>Juin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rPr>
                        <a:t>Juillet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rPr>
                        <a:t>Août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fr-FR" sz="2400" u="none" strike="noStrike" cap="none">
                          <a:solidFill>
                            <a:schemeClr val="dk1"/>
                          </a:solidFill>
                        </a:rPr>
                        <a:t>Moyenne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rPr>
                        <a:t>24/9 = 2</a:t>
                      </a:r>
                      <a:r>
                        <a:rPr lang="fr-FR" sz="2400"/>
                        <a:t>,</a:t>
                      </a:r>
                      <a:r>
                        <a:rPr lang="fr-FR" sz="2400" u="none" strike="noStrike" cap="none">
                          <a:solidFill>
                            <a:schemeClr val="dk1"/>
                          </a:solidFill>
                        </a:rPr>
                        <a:t>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400" u="none" strike="noStrike" cap="none">
                          <a:solidFill>
                            <a:schemeClr val="dk1"/>
                          </a:solidFill>
                        </a:rPr>
                        <a:t>33/9=3</a:t>
                      </a:r>
                      <a:r>
                        <a:rPr lang="fr-FR" sz="2400"/>
                        <a:t>,</a:t>
                      </a:r>
                      <a:r>
                        <a:rPr lang="fr-FR" sz="2400" u="none" strike="noStrike" cap="none">
                          <a:solidFill>
                            <a:schemeClr val="dk1"/>
                          </a:solidFill>
                        </a:rPr>
                        <a:t>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400" u="none" strike="noStrike" cap="none">
                          <a:solidFill>
                            <a:schemeClr val="dk1"/>
                          </a:solidFill>
                        </a:rPr>
                        <a:t>41/9=4</a:t>
                      </a:r>
                      <a:r>
                        <a:rPr lang="fr-FR" sz="2400"/>
                        <a:t>,</a:t>
                      </a:r>
                      <a:r>
                        <a:rPr lang="fr-FR" sz="2400" u="none" strike="noStrike" cap="none">
                          <a:solidFill>
                            <a:schemeClr val="dk1"/>
                          </a:solidFill>
                        </a:rPr>
                        <a:t>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fr-FR" sz="2400" u="none" strike="noStrike" cap="none" dirty="0">
                          <a:solidFill>
                            <a:schemeClr val="dk1"/>
                          </a:solidFill>
                        </a:rPr>
                        <a:t>Médiane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rPr>
                        <a:t>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400" u="none" strike="noStrike" cap="none">
                          <a:solidFill>
                            <a:schemeClr val="dk1"/>
                          </a:solidFill>
                        </a:rPr>
                        <a:t>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400" u="none" strike="noStrike" cap="none" dirty="0">
                          <a:solidFill>
                            <a:schemeClr val="dk1"/>
                          </a:solidFill>
                        </a:rPr>
                        <a:t>4</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3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b="1" u="sng" dirty="0"/>
              <a:t>Question 3</a:t>
            </a:r>
            <a:r>
              <a:rPr lang="fr-FR" b="1" dirty="0"/>
              <a:t> : </a:t>
            </a:r>
            <a:r>
              <a:rPr lang="fr-FR" dirty="0"/>
              <a:t>S'agit-il d'une flambée ? Sur la base de votre analyse, recommanderiez-vous une enquête plus approfondie ? </a:t>
            </a:r>
          </a:p>
          <a:p>
            <a:pPr marL="0" lvl="0" indent="0" algn="l" rtl="0">
              <a:lnSpc>
                <a:spcPct val="115000"/>
              </a:lnSpc>
              <a:spcBef>
                <a:spcPts val="0"/>
              </a:spcBef>
              <a:spcAft>
                <a:spcPts val="0"/>
              </a:spcAft>
              <a:buClr>
                <a:schemeClr val="dk1"/>
              </a:buClr>
              <a:buSzPts val="2400"/>
              <a:buNone/>
            </a:pPr>
            <a:endParaRPr lang="fr-FR" sz="2400" dirty="0"/>
          </a:p>
          <a:p>
            <a:pPr marL="0" lvl="0" indent="0" algn="l" rtl="0">
              <a:lnSpc>
                <a:spcPct val="115000"/>
              </a:lnSpc>
              <a:spcBef>
                <a:spcPts val="0"/>
              </a:spcBef>
              <a:spcAft>
                <a:spcPts val="0"/>
              </a:spcAft>
              <a:buClr>
                <a:schemeClr val="dk1"/>
              </a:buClr>
              <a:buSzPts val="2400"/>
              <a:buNone/>
            </a:pPr>
            <a:endParaRPr lang="fr-FR" sz="2400" b="1" i="1" u="sng" dirty="0">
              <a:solidFill>
                <a:srgbClr val="0059C0"/>
              </a:solidFill>
              <a:latin typeface="Times New Roman"/>
              <a:ea typeface="Times New Roman"/>
              <a:cs typeface="Times New Roman"/>
              <a:sym typeface="Times New Roman"/>
            </a:endParaRPr>
          </a:p>
          <a:p>
            <a:pPr marL="0" lvl="0" indent="0" algn="l" rtl="0">
              <a:lnSpc>
                <a:spcPct val="100000"/>
              </a:lnSpc>
              <a:spcBef>
                <a:spcPts val="5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p:txBody>
      </p:sp>
      <p:sp>
        <p:nvSpPr>
          <p:cNvPr id="623" name="Google Shape;623;p3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Maladie après une inondation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35"/>
          <p:cNvSpPr txBox="1">
            <a:spLocks noGrp="1"/>
          </p:cNvSpPr>
          <p:nvPr>
            <p:ph type="body" idx="1"/>
          </p:nvPr>
        </p:nvSpPr>
        <p:spPr>
          <a:xfrm>
            <a:off x="838199" y="1478857"/>
            <a:ext cx="10787743"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15000"/>
              </a:lnSpc>
              <a:spcBef>
                <a:spcPts val="0"/>
              </a:spcBef>
              <a:spcAft>
                <a:spcPts val="0"/>
              </a:spcAft>
              <a:buClr>
                <a:schemeClr val="dk1"/>
              </a:buClr>
              <a:buSzPts val="2800"/>
              <a:buChar char="•"/>
            </a:pPr>
            <a:r>
              <a:rPr lang="fr-FR" b="1" u="sng" dirty="0"/>
              <a:t>Question 3</a:t>
            </a:r>
            <a:r>
              <a:rPr lang="fr-FR" b="1" dirty="0"/>
              <a:t> : </a:t>
            </a:r>
            <a:r>
              <a:rPr lang="fr-FR" dirty="0"/>
              <a:t>S'agit-il d'une flambée ? Sur la base de votre analyse, recommanderiez-vous une enquête plus approfondie ? </a:t>
            </a:r>
          </a:p>
          <a:p>
            <a:pPr marL="228600" lvl="0" indent="-50800" algn="l" rtl="0">
              <a:lnSpc>
                <a:spcPct val="115000"/>
              </a:lnSpc>
              <a:spcBef>
                <a:spcPts val="0"/>
              </a:spcBef>
              <a:spcAft>
                <a:spcPts val="0"/>
              </a:spcAft>
              <a:buClr>
                <a:schemeClr val="dk1"/>
              </a:buClr>
              <a:buSzPts val="2800"/>
              <a:buNone/>
            </a:pPr>
            <a:endParaRPr lang="fr-FR" b="1" u="sng" dirty="0"/>
          </a:p>
          <a:p>
            <a:pPr marL="228600" lvl="0" indent="-228600" algn="l" rtl="0">
              <a:lnSpc>
                <a:spcPct val="115000"/>
              </a:lnSpc>
              <a:spcBef>
                <a:spcPts val="0"/>
              </a:spcBef>
              <a:spcAft>
                <a:spcPts val="0"/>
              </a:spcAft>
              <a:buClr>
                <a:schemeClr val="dk1"/>
              </a:buClr>
              <a:buSzPts val="2800"/>
              <a:buChar char="•"/>
            </a:pPr>
            <a:r>
              <a:rPr lang="fr-FR" b="1" u="sng" dirty="0"/>
              <a:t>Réponse</a:t>
            </a:r>
            <a:r>
              <a:rPr lang="fr-FR" b="1" dirty="0"/>
              <a:t> :</a:t>
            </a:r>
          </a:p>
          <a:p>
            <a:pPr marL="800100" lvl="1" indent="-342900" algn="l" rtl="0">
              <a:lnSpc>
                <a:spcPct val="115000"/>
              </a:lnSpc>
              <a:spcBef>
                <a:spcPts val="0"/>
              </a:spcBef>
              <a:spcAft>
                <a:spcPts val="0"/>
              </a:spcAft>
              <a:buSzPts val="2400"/>
              <a:buFont typeface="Wingdings" panose="05000000000000000000" pitchFamily="2" charset="2"/>
              <a:buChar char="§"/>
            </a:pPr>
            <a:r>
              <a:rPr lang="fr-FR" dirty="0"/>
              <a:t>Neuf cas observés en deux jours, c'est plus que ce que la communauté observe habituellement en moyenne pendant tout le mois de juillet (moyenne = 3,7). Ce groupe doit faire l'objet d'une enquête plus approfondie afin de déterminer s'il s'agit d'une véritable flambée.</a:t>
            </a:r>
          </a:p>
          <a:p>
            <a:pPr marL="0" lvl="0" indent="0" algn="l" rtl="0">
              <a:lnSpc>
                <a:spcPct val="115000"/>
              </a:lnSpc>
              <a:spcBef>
                <a:spcPts val="0"/>
              </a:spcBef>
              <a:spcAft>
                <a:spcPts val="0"/>
              </a:spcAft>
              <a:buClr>
                <a:schemeClr val="dk1"/>
              </a:buClr>
              <a:buSzPts val="2800"/>
              <a:buNone/>
            </a:pPr>
            <a:endParaRPr lang="fr-FR" b="1" dirty="0"/>
          </a:p>
          <a:p>
            <a:pPr marL="0" lvl="0" indent="0" algn="l" rtl="0">
              <a:lnSpc>
                <a:spcPct val="115000"/>
              </a:lnSpc>
              <a:spcBef>
                <a:spcPts val="0"/>
              </a:spcBef>
              <a:spcAft>
                <a:spcPts val="0"/>
              </a:spcAft>
              <a:buClr>
                <a:schemeClr val="dk1"/>
              </a:buClr>
              <a:buSzPts val="2400"/>
              <a:buNone/>
            </a:pPr>
            <a:endParaRPr lang="fr-FR" sz="2400" dirty="0"/>
          </a:p>
          <a:p>
            <a:pPr marL="0" lvl="0" indent="0" algn="l" rtl="0">
              <a:lnSpc>
                <a:spcPct val="115000"/>
              </a:lnSpc>
              <a:spcBef>
                <a:spcPts val="0"/>
              </a:spcBef>
              <a:spcAft>
                <a:spcPts val="0"/>
              </a:spcAft>
              <a:buClr>
                <a:schemeClr val="dk1"/>
              </a:buClr>
              <a:buSzPts val="2400"/>
              <a:buNone/>
            </a:pPr>
            <a:endParaRPr lang="fr-FR" sz="2400" b="1" i="1" u="sng" dirty="0">
              <a:solidFill>
                <a:srgbClr val="0059C0"/>
              </a:solidFill>
              <a:latin typeface="Times New Roman"/>
              <a:ea typeface="Times New Roman"/>
              <a:cs typeface="Times New Roman"/>
              <a:sym typeface="Times New Roman"/>
            </a:endParaRPr>
          </a:p>
          <a:p>
            <a:pPr marL="0" lvl="0" indent="0" algn="l" rtl="0">
              <a:lnSpc>
                <a:spcPct val="100000"/>
              </a:lnSpc>
              <a:spcBef>
                <a:spcPts val="5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a:p>
            <a:pPr marL="0" lvl="0" indent="0" algn="l" rtl="0">
              <a:lnSpc>
                <a:spcPct val="100000"/>
              </a:lnSpc>
              <a:spcBef>
                <a:spcPts val="1000"/>
              </a:spcBef>
              <a:spcAft>
                <a:spcPts val="0"/>
              </a:spcAft>
              <a:buClr>
                <a:schemeClr val="dk1"/>
              </a:buClr>
              <a:buSzPts val="2400"/>
              <a:buNone/>
            </a:pPr>
            <a:endParaRPr lang="fr-FR" sz="2400" dirty="0"/>
          </a:p>
        </p:txBody>
      </p:sp>
      <p:sp>
        <p:nvSpPr>
          <p:cNvPr id="630" name="Google Shape;630;p35"/>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3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Lire à ce sujet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Leptospirose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Définition de cas de l'OMS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Définition de cas du US CDC</a:t>
            </a:r>
          </a:p>
        </p:txBody>
      </p:sp>
      <p:sp>
        <p:nvSpPr>
          <p:cNvPr id="637" name="Google Shape;637;p3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(1/2)</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3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4</a:t>
            </a:r>
            <a:r>
              <a:rPr lang="fr-FR" b="1" dirty="0"/>
              <a:t> : </a:t>
            </a:r>
            <a:r>
              <a:rPr lang="fr-FR" dirty="0"/>
              <a:t>Créez des définitions de cas de flambée pour les cas humains probables et confirmés.</a:t>
            </a:r>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644" name="Google Shape;644;p3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(2/2)</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49"/>
        <p:cNvGrpSpPr/>
        <p:nvPr/>
      </p:nvGrpSpPr>
      <p:grpSpPr>
        <a:xfrm>
          <a:off x="0" y="0"/>
          <a:ext cx="0" cy="0"/>
          <a:chOff x="0" y="0"/>
          <a:chExt cx="0" cy="0"/>
        </a:xfrm>
      </p:grpSpPr>
      <p:sp>
        <p:nvSpPr>
          <p:cNvPr id="650" name="Google Shape;650;p3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4</a:t>
            </a:r>
            <a:r>
              <a:rPr lang="fr-FR" b="1" dirty="0"/>
              <a:t> : </a:t>
            </a:r>
            <a:r>
              <a:rPr lang="fr-FR" dirty="0"/>
              <a:t>Créez des définitions de cas de flambée pour les cas humains probables et confirmés</a:t>
            </a:r>
            <a:r>
              <a:rPr lang="fr-FR" i="1" dirty="0"/>
              <a:t>.</a:t>
            </a:r>
            <a:endParaRPr i="1" dirty="0"/>
          </a:p>
          <a:p>
            <a:pPr marL="228600" lvl="0" indent="-50800" algn="l" rtl="0">
              <a:lnSpc>
                <a:spcPct val="100000"/>
              </a:lnSpc>
              <a:spcBef>
                <a:spcPts val="1000"/>
              </a:spcBef>
              <a:spcAft>
                <a:spcPts val="0"/>
              </a:spcAft>
              <a:buClr>
                <a:schemeClr val="dk1"/>
              </a:buClr>
              <a:buSzPts val="2800"/>
              <a:buNone/>
            </a:pPr>
            <a:endParaRPr b="1" u="sng" dirty="0"/>
          </a:p>
          <a:p>
            <a:pPr marL="228600" lvl="0" indent="-228600" algn="l" rtl="0">
              <a:lnSpc>
                <a:spcPct val="100000"/>
              </a:lnSpc>
              <a:spcBef>
                <a:spcPts val="1000"/>
              </a:spcBef>
              <a:spcAft>
                <a:spcPts val="0"/>
              </a:spcAft>
              <a:buClr>
                <a:schemeClr val="dk1"/>
              </a:buClr>
              <a:buSzPts val="2800"/>
              <a:buChar char="•"/>
            </a:pPr>
            <a:r>
              <a:rPr lang="fr-FR" b="1" u="sng" dirty="0"/>
              <a:t>Réponse possible</a:t>
            </a:r>
            <a:r>
              <a:rPr lang="fr-FR" b="1" dirty="0"/>
              <a:t> :</a:t>
            </a:r>
            <a:endParaRPr dirty="0"/>
          </a:p>
          <a:p>
            <a:pPr lvl="1" indent="-457200" algn="l" rtl="0">
              <a:lnSpc>
                <a:spcPct val="100000"/>
              </a:lnSpc>
              <a:spcBef>
                <a:spcPts val="1000"/>
              </a:spcBef>
              <a:spcAft>
                <a:spcPts val="0"/>
              </a:spcAft>
              <a:buSzPts val="2800"/>
              <a:buFont typeface="Wingdings" panose="05000000000000000000" pitchFamily="2" charset="2"/>
              <a:buChar char="§"/>
            </a:pPr>
            <a:r>
              <a:rPr lang="fr-FR" sz="2800" dirty="0"/>
              <a:t>Probable : cas présentant des symptômes compatibles </a:t>
            </a:r>
            <a:r>
              <a:rPr lang="fr-FR" sz="2800" u="sng" dirty="0"/>
              <a:t>et</a:t>
            </a:r>
            <a:endParaRPr dirty="0"/>
          </a:p>
          <a:p>
            <a:pPr marL="1143000" lvl="2" indent="-228600" algn="l" rtl="0">
              <a:lnSpc>
                <a:spcPct val="100000"/>
              </a:lnSpc>
              <a:spcBef>
                <a:spcPts val="1000"/>
              </a:spcBef>
              <a:spcAft>
                <a:spcPts val="0"/>
              </a:spcAft>
              <a:buSzPts val="2400"/>
              <a:buChar char="‒"/>
            </a:pPr>
            <a:r>
              <a:rPr lang="fr-FR" sz="2400" dirty="0"/>
              <a:t>Lien épidémiologique (temps et lieu) </a:t>
            </a:r>
            <a:r>
              <a:rPr lang="fr-FR" sz="2400" u="sng" dirty="0"/>
              <a:t>ou</a:t>
            </a:r>
            <a:endParaRPr dirty="0"/>
          </a:p>
          <a:p>
            <a:pPr marL="1143000" lvl="2" indent="-228600" algn="l" rtl="0">
              <a:lnSpc>
                <a:spcPct val="100000"/>
              </a:lnSpc>
              <a:spcBef>
                <a:spcPts val="1000"/>
              </a:spcBef>
              <a:spcAft>
                <a:spcPts val="0"/>
              </a:spcAft>
              <a:buSzPts val="2400"/>
              <a:buChar char="‒"/>
            </a:pPr>
            <a:r>
              <a:rPr lang="fr-FR" sz="2400" dirty="0"/>
              <a:t>Tests de laboratoire positifs</a:t>
            </a:r>
            <a:endParaRPr sz="2400" b="1" dirty="0"/>
          </a:p>
          <a:p>
            <a:pPr lvl="1" indent="-457200" algn="l" rtl="0">
              <a:lnSpc>
                <a:spcPct val="100000"/>
              </a:lnSpc>
              <a:spcBef>
                <a:spcPts val="1000"/>
              </a:spcBef>
              <a:spcAft>
                <a:spcPts val="0"/>
              </a:spcAft>
              <a:buSzPts val="2800"/>
              <a:buFont typeface="Wingdings" panose="05000000000000000000" pitchFamily="2" charset="2"/>
              <a:buChar char="§"/>
            </a:pPr>
            <a:r>
              <a:rPr lang="fr-FR" sz="2800" dirty="0"/>
              <a:t>Confirmé </a:t>
            </a:r>
            <a:r>
              <a:rPr lang="fr-FR" sz="2800" b="1" dirty="0"/>
              <a:t>: </a:t>
            </a:r>
            <a:r>
              <a:rPr lang="fr-FR" sz="2800" dirty="0"/>
              <a:t>cas probable confirmé en laboratoire</a:t>
            </a:r>
            <a:endParaRPr dirty="0"/>
          </a:p>
          <a:p>
            <a:pPr marL="0" lvl="0" indent="0" algn="l" rtl="0">
              <a:lnSpc>
                <a:spcPct val="100000"/>
              </a:lnSpc>
              <a:spcBef>
                <a:spcPts val="1000"/>
              </a:spcBef>
              <a:spcAft>
                <a:spcPts val="0"/>
              </a:spcAft>
              <a:buClr>
                <a:schemeClr val="dk1"/>
              </a:buClr>
              <a:buSzPts val="3200"/>
              <a:buNone/>
            </a:pPr>
            <a:endParaRPr sz="3200" dirty="0"/>
          </a:p>
          <a:p>
            <a:pPr marL="0" lvl="0" indent="0" algn="l" rtl="0">
              <a:lnSpc>
                <a:spcPct val="100000"/>
              </a:lnSpc>
              <a:spcBef>
                <a:spcPts val="1000"/>
              </a:spcBef>
              <a:spcAft>
                <a:spcPts val="0"/>
              </a:spcAft>
              <a:buClr>
                <a:schemeClr val="dk1"/>
              </a:buClr>
              <a:buSzPts val="3200"/>
              <a:buNone/>
            </a:pPr>
            <a:endParaRPr sz="3200" dirty="0"/>
          </a:p>
          <a:p>
            <a:pPr marL="0" lvl="0" indent="0" algn="l" rtl="0">
              <a:lnSpc>
                <a:spcPct val="100000"/>
              </a:lnSpc>
              <a:spcBef>
                <a:spcPts val="1000"/>
              </a:spcBef>
              <a:spcAft>
                <a:spcPts val="0"/>
              </a:spcAft>
              <a:buClr>
                <a:schemeClr val="dk1"/>
              </a:buClr>
              <a:buSzPts val="3200"/>
              <a:buNone/>
            </a:pPr>
            <a:endParaRPr sz="3200" dirty="0"/>
          </a:p>
        </p:txBody>
      </p:sp>
      <p:sp>
        <p:nvSpPr>
          <p:cNvPr id="651" name="Google Shape;651;p38"/>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endParaRPr sz="3600" dirty="0">
              <a:latin typeface="Franklin Gothic Medium" panose="020B06030201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3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5</a:t>
            </a:r>
            <a:r>
              <a:rPr lang="fr-FR" b="1" dirty="0"/>
              <a:t> : </a:t>
            </a:r>
            <a:r>
              <a:rPr lang="fr-FR" dirty="0"/>
              <a:t>En quoi la définition d'une flambée diffère-t-elle de la définition d'un cas de surveillance ?</a:t>
            </a:r>
            <a:endParaRPr lang="fr-FR" b="1"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658" name="Google Shape;658;p3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Maladie consécutive à une inondation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
          <p:cNvSpPr/>
          <p:nvPr/>
        </p:nvSpPr>
        <p:spPr>
          <a:xfrm>
            <a:off x="877198" y="2194358"/>
            <a:ext cx="2800970" cy="1806259"/>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Étapes 1 à 6</a:t>
            </a:r>
          </a:p>
        </p:txBody>
      </p:sp>
      <p:sp>
        <p:nvSpPr>
          <p:cNvPr id="310" name="Google Shape;310;p4"/>
          <p:cNvSpPr/>
          <p:nvPr/>
        </p:nvSpPr>
        <p:spPr>
          <a:xfrm>
            <a:off x="4734513" y="2193228"/>
            <a:ext cx="2800970" cy="1809797"/>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Étapes 7 à 10</a:t>
            </a:r>
            <a:endParaRPr lang="fr-FR" dirty="0"/>
          </a:p>
        </p:txBody>
      </p:sp>
      <p:sp>
        <p:nvSpPr>
          <p:cNvPr id="311" name="Google Shape;311;p4"/>
          <p:cNvSpPr/>
          <p:nvPr/>
        </p:nvSpPr>
        <p:spPr>
          <a:xfrm>
            <a:off x="8591828" y="2193228"/>
            <a:ext cx="2800970" cy="1808028"/>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800" b="1" i="0" u="none" strike="noStrike" cap="none" dirty="0">
                <a:solidFill>
                  <a:schemeClr val="dk1"/>
                </a:solidFill>
                <a:latin typeface="Arial"/>
                <a:ea typeface="Arial"/>
                <a:cs typeface="Arial"/>
                <a:sym typeface="Arial"/>
              </a:rPr>
              <a:t>R</a:t>
            </a:r>
            <a:r>
              <a:rPr lang="fr-FR" sz="2800" b="1" dirty="0">
                <a:solidFill>
                  <a:schemeClr val="dk1"/>
                </a:solidFill>
              </a:rPr>
              <a:t>i</a:t>
            </a:r>
            <a:r>
              <a:rPr lang="fr-FR" sz="2800" b="1" i="0" u="none" strike="noStrike" cap="none" dirty="0">
                <a:solidFill>
                  <a:schemeClr val="dk1"/>
                </a:solidFill>
                <a:latin typeface="Arial"/>
                <a:ea typeface="Arial"/>
                <a:cs typeface="Arial"/>
                <a:sym typeface="Arial"/>
              </a:rPr>
              <a:t>poste</a:t>
            </a:r>
            <a:endParaRPr lang="fr-FR" dirty="0"/>
          </a:p>
          <a:p>
            <a:pPr marL="0" marR="0" lvl="1" indent="0" algn="ctr" rtl="0">
              <a:spcBef>
                <a:spcPts val="0"/>
              </a:spcBef>
              <a:spcAft>
                <a:spcPts val="0"/>
              </a:spcAft>
              <a:buNone/>
            </a:pPr>
            <a:r>
              <a:rPr lang="fr-FR" sz="2800" b="0" i="0" u="none" strike="noStrike" cap="none" dirty="0">
                <a:solidFill>
                  <a:schemeClr val="dk1"/>
                </a:solidFill>
                <a:latin typeface="Arial"/>
                <a:ea typeface="Arial"/>
                <a:cs typeface="Arial"/>
                <a:sym typeface="Arial"/>
              </a:rPr>
              <a:t>Étapes 11 </a:t>
            </a:r>
            <a:r>
              <a:rPr lang="fr-FR" sz="2800" dirty="0">
                <a:solidFill>
                  <a:schemeClr val="dk1"/>
                </a:solidFill>
                <a:latin typeface="Arial"/>
                <a:ea typeface="Arial"/>
                <a:cs typeface="Arial"/>
                <a:sym typeface="Arial"/>
              </a:rPr>
              <a:t>à </a:t>
            </a:r>
            <a:r>
              <a:rPr lang="fr-FR" sz="2800" b="0" i="0" u="none" strike="noStrike" cap="none" dirty="0">
                <a:solidFill>
                  <a:schemeClr val="dk1"/>
                </a:solidFill>
                <a:latin typeface="Arial"/>
                <a:ea typeface="Arial"/>
                <a:cs typeface="Arial"/>
                <a:sym typeface="Arial"/>
              </a:rPr>
              <a:t>13</a:t>
            </a:r>
            <a:endParaRPr lang="fr-FR" dirty="0"/>
          </a:p>
        </p:txBody>
      </p:sp>
      <p:sp>
        <p:nvSpPr>
          <p:cNvPr id="312" name="Google Shape;312;p4"/>
          <p:cNvSpPr/>
          <p:nvPr/>
        </p:nvSpPr>
        <p:spPr>
          <a:xfrm>
            <a:off x="3818637" y="2763900"/>
            <a:ext cx="775406" cy="666683"/>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313" name="Google Shape;313;p4"/>
          <p:cNvSpPr/>
          <p:nvPr/>
        </p:nvSpPr>
        <p:spPr>
          <a:xfrm>
            <a:off x="7675952" y="2782789"/>
            <a:ext cx="775406" cy="701333"/>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 name="Title 3">
            <a:extLst>
              <a:ext uri="{FF2B5EF4-FFF2-40B4-BE49-F238E27FC236}">
                <a16:creationId xmlns:a16="http://schemas.microsoft.com/office/drawing/2014/main" id="{9C5BA7AA-CC5B-FAE7-9399-F830E1CB6BD2}"/>
              </a:ext>
            </a:extLst>
          </p:cNvPr>
          <p:cNvSpPr>
            <a:spLocks noGrp="1"/>
          </p:cNvSpPr>
          <p:nvPr>
            <p:ph type="title"/>
          </p:nvPr>
        </p:nvSpPr>
        <p:spPr>
          <a:xfrm>
            <a:off x="838199" y="457200"/>
            <a:ext cx="10787743" cy="800100"/>
          </a:xfrm>
        </p:spPr>
        <p:txBody>
          <a:bodyPr/>
          <a:lstStyle/>
          <a:p>
            <a:r>
              <a:rPr lang="fr-FR" sz="3800" dirty="0">
                <a:solidFill>
                  <a:schemeClr val="dk1"/>
                </a:solidFill>
                <a:latin typeface="Franklin Gothic Medium" panose="020B0603020102020204" pitchFamily="34" charset="0"/>
                <a:ea typeface="Libre Franklin Medium"/>
                <a:cs typeface="Libre Franklin Medium"/>
                <a:sym typeface="Libre Franklin Medium"/>
              </a:rPr>
              <a:t>Phases d'une investigation de flambée</a:t>
            </a:r>
            <a:br>
              <a:rPr lang="fr-FR" sz="3800" dirty="0">
                <a:solidFill>
                  <a:schemeClr val="dk1"/>
                </a:solidFill>
                <a:latin typeface="Franklin Gothic Medium" panose="020B0603020102020204" pitchFamily="34" charset="0"/>
                <a:ea typeface="Libre Franklin Medium"/>
                <a:cs typeface="Libre Franklin Medium"/>
                <a:sym typeface="Libre Franklin Medium"/>
              </a:rPr>
            </a:br>
            <a:endParaRPr lang="fr-FR" sz="3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4" name="Google Shape;664;p4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5</a:t>
            </a:r>
            <a:r>
              <a:rPr lang="fr-FR" b="1" dirty="0"/>
              <a:t> : </a:t>
            </a:r>
            <a:r>
              <a:rPr lang="fr-FR" dirty="0"/>
              <a:t>En quoi la définition de cas d’une flambée diffère-t-elle de la définition d'un cas de surveillance ?</a:t>
            </a:r>
          </a:p>
          <a:p>
            <a:pPr marL="228600" lvl="0" indent="-50800" algn="l" rtl="0">
              <a:lnSpc>
                <a:spcPct val="100000"/>
              </a:lnSpc>
              <a:spcBef>
                <a:spcPts val="1000"/>
              </a:spcBef>
              <a:spcAft>
                <a:spcPts val="0"/>
              </a:spcAft>
              <a:buClr>
                <a:schemeClr val="dk1"/>
              </a:buClr>
              <a:buSzPts val="2800"/>
              <a:buNone/>
            </a:pPr>
            <a:endParaRPr lang="fr-F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 </a:t>
            </a:r>
            <a:endParaRPr lang="fr-FR" dirty="0"/>
          </a:p>
          <a:p>
            <a:pPr lvl="1" indent="-457200" algn="l" rtl="0">
              <a:lnSpc>
                <a:spcPct val="100000"/>
              </a:lnSpc>
              <a:spcBef>
                <a:spcPts val="1000"/>
              </a:spcBef>
              <a:spcAft>
                <a:spcPts val="0"/>
              </a:spcAft>
              <a:buSzPts val="2800"/>
              <a:buFont typeface="Wingdings" panose="05000000000000000000" pitchFamily="2" charset="2"/>
              <a:buChar char="§"/>
            </a:pPr>
            <a:r>
              <a:rPr lang="fr-FR" sz="2800" dirty="0"/>
              <a:t>La définition d'un cas de flambée comprend des limites de temps et de lieu, et parfois de personne.</a:t>
            </a: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665" name="Google Shape;665;p40"/>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4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6</a:t>
            </a:r>
            <a:r>
              <a:rPr lang="fr-FR" b="1" dirty="0"/>
              <a:t> : </a:t>
            </a:r>
            <a:r>
              <a:rPr lang="fr-FR" dirty="0"/>
              <a:t>D'après vos connaissances sur la leptospirose, quels autres ministères/agences le responsable de la surveillance devrait-il envisager de notifier et pourquoi ?</a:t>
            </a:r>
          </a:p>
        </p:txBody>
      </p:sp>
      <p:sp>
        <p:nvSpPr>
          <p:cNvPr id="672" name="Google Shape;672;p4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Maladie après une inondation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4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6</a:t>
            </a:r>
            <a:r>
              <a:rPr lang="fr-FR" b="1" dirty="0"/>
              <a:t> : </a:t>
            </a:r>
            <a:r>
              <a:rPr lang="fr-FR" dirty="0"/>
              <a:t>D'après vos connaissances sur la leptospirose, quels autres ministères/agences le responsable de la surveillance devrait-il envisager de notifier et pourquoi ? </a:t>
            </a:r>
          </a:p>
          <a:p>
            <a:pPr marL="228600" lvl="0" indent="-50800" algn="l" rtl="0">
              <a:lnSpc>
                <a:spcPct val="100000"/>
              </a:lnSpc>
              <a:spcBef>
                <a:spcPts val="1000"/>
              </a:spcBef>
              <a:spcAft>
                <a:spcPts val="0"/>
              </a:spcAft>
              <a:buClr>
                <a:schemeClr val="dk1"/>
              </a:buClr>
              <a:buSzPts val="2800"/>
              <a:buNone/>
            </a:pPr>
            <a:endParaRPr lang="fr-F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Puisque la leptospirose étant une zoonose et l'organisme étant présent dans les réservoirs animaux et l'environnement, il convient de contacter les ministères responsables des maladies animales touchant les animaux domestiques et sauvages, ainsi que ceux responsables de l'hygiène de l'environnement.</a:t>
            </a:r>
          </a:p>
        </p:txBody>
      </p:sp>
      <p:sp>
        <p:nvSpPr>
          <p:cNvPr id="679" name="Google Shape;679;p42"/>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7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84"/>
        <p:cNvGrpSpPr/>
        <p:nvPr/>
      </p:nvGrpSpPr>
      <p:grpSpPr>
        <a:xfrm>
          <a:off x="0" y="0"/>
          <a:ext cx="0" cy="0"/>
          <a:chOff x="0" y="0"/>
          <a:chExt cx="0" cy="0"/>
        </a:xfrm>
      </p:grpSpPr>
      <p:sp>
        <p:nvSpPr>
          <p:cNvPr id="685" name="Google Shape;685;p43"/>
          <p:cNvSpPr txBox="1">
            <a:spLocks noGrp="1"/>
          </p:cNvSpPr>
          <p:nvPr>
            <p:ph type="body" idx="1"/>
          </p:nvPr>
        </p:nvSpPr>
        <p:spPr>
          <a:xfrm>
            <a:off x="838200" y="1310363"/>
            <a:ext cx="90297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909C9C"/>
              </a:buClr>
              <a:buSzPts val="2800"/>
              <a:buNone/>
            </a:pPr>
            <a:r>
              <a:rPr lang="fr-FR" sz="2600" dirty="0">
                <a:solidFill>
                  <a:srgbClr val="909C9C"/>
                </a:solidFill>
              </a:rPr>
              <a:t>Étape 1 : Se préparer pour le travail de terrain</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2 : Identifier l'existence d’une flambée</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3 : Vérifier le diagnostic</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4 : Élaborer une définition de cas</a:t>
            </a:r>
            <a:endParaRPr lang="fr-FR" sz="2600" dirty="0"/>
          </a:p>
          <a:p>
            <a:pPr marL="0" lvl="0" indent="0" algn="l" rtl="0">
              <a:lnSpc>
                <a:spcPct val="100000"/>
              </a:lnSpc>
              <a:spcBef>
                <a:spcPts val="1172"/>
              </a:spcBef>
              <a:spcAft>
                <a:spcPts val="0"/>
              </a:spcAft>
              <a:buClr>
                <a:schemeClr val="dk1"/>
              </a:buClr>
              <a:buSzPts val="2800"/>
              <a:buNone/>
            </a:pPr>
            <a:r>
              <a:rPr lang="fr-FR" sz="2600" dirty="0"/>
              <a:t>Étape 5 : Rechercher systématique des cas et enregistrement l’information</a:t>
            </a:r>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6 : Effectuer une épidémiologie descriptive</a:t>
            </a:r>
            <a:endParaRPr lang="fr-FR" sz="2600" dirty="0"/>
          </a:p>
        </p:txBody>
      </p:sp>
      <p:sp>
        <p:nvSpPr>
          <p:cNvPr id="686" name="Google Shape;686;p43"/>
          <p:cNvSpPr txBox="1">
            <a:spLocks noGrp="1"/>
          </p:cNvSpPr>
          <p:nvPr>
            <p:ph type="title"/>
          </p:nvPr>
        </p:nvSpPr>
        <p:spPr>
          <a:xfrm>
            <a:off x="838199" y="465909"/>
            <a:ext cx="10787743"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3800" dirty="0">
                <a:latin typeface="Franklin Gothic Medium" panose="020B0603020102020204" pitchFamily="34" charset="0"/>
              </a:rPr>
              <a:t>Étape 5 : Recherche et enregistrement des cas</a:t>
            </a:r>
          </a:p>
        </p:txBody>
      </p:sp>
      <p:grpSp>
        <p:nvGrpSpPr>
          <p:cNvPr id="687" name="Google Shape;687;p43"/>
          <p:cNvGrpSpPr/>
          <p:nvPr/>
        </p:nvGrpSpPr>
        <p:grpSpPr>
          <a:xfrm>
            <a:off x="2009552" y="5319296"/>
            <a:ext cx="8000173" cy="1142750"/>
            <a:chOff x="1969411" y="5140567"/>
            <a:chExt cx="8104111" cy="1201504"/>
          </a:xfrm>
        </p:grpSpPr>
        <p:sp>
          <p:nvSpPr>
            <p:cNvPr id="688" name="Google Shape;688;p43"/>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689" name="Google Shape;689;p43"/>
            <p:cNvSpPr/>
            <p:nvPr/>
          </p:nvSpPr>
          <p:spPr>
            <a:xfrm>
              <a:off x="4985678" y="5140567"/>
              <a:ext cx="2071577"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a:t>
              </a:r>
              <a:br>
                <a:rPr lang="fr-FR" sz="2400" dirty="0">
                  <a:solidFill>
                    <a:schemeClr val="dk1"/>
                  </a:solidFill>
                  <a:latin typeface="Arial"/>
                  <a:ea typeface="Arial"/>
                  <a:cs typeface="Arial"/>
                  <a:sym typeface="Arial"/>
                </a:rPr>
              </a:br>
              <a:r>
                <a:rPr lang="fr-FR" sz="2400" dirty="0">
                  <a:solidFill>
                    <a:schemeClr val="dk1"/>
                  </a:solidFill>
                  <a:latin typeface="Arial"/>
                  <a:ea typeface="Arial"/>
                  <a:cs typeface="Arial"/>
                  <a:sym typeface="Arial"/>
                </a:rPr>
                <a:t>7 à 10</a:t>
              </a:r>
              <a:endParaRPr lang="fr-FR" dirty="0"/>
            </a:p>
          </p:txBody>
        </p:sp>
        <p:sp>
          <p:nvSpPr>
            <p:cNvPr id="690" name="Google Shape;690;p43"/>
            <p:cNvSpPr/>
            <p:nvPr/>
          </p:nvSpPr>
          <p:spPr>
            <a:xfrm>
              <a:off x="8001945" y="5140567"/>
              <a:ext cx="2071577"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a:t>
              </a:r>
              <a:br>
                <a:rPr lang="fr-FR" sz="2400" b="0" i="0" u="none" strike="noStrike" cap="none" dirty="0">
                  <a:solidFill>
                    <a:schemeClr val="dk1"/>
                  </a:solidFill>
                  <a:latin typeface="Arial"/>
                  <a:ea typeface="Arial"/>
                  <a:cs typeface="Arial"/>
                  <a:sym typeface="Arial"/>
                </a:rPr>
              </a:br>
              <a:r>
                <a:rPr lang="fr-FR" sz="2400" b="0" i="0" u="none" strike="noStrike" cap="none" dirty="0">
                  <a:solidFill>
                    <a:schemeClr val="dk1"/>
                  </a:solidFill>
                  <a:latin typeface="Arial"/>
                  <a:ea typeface="Arial"/>
                  <a:cs typeface="Arial"/>
                  <a:sym typeface="Arial"/>
                </a:rPr>
                <a:t>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691" name="Google Shape;691;p43"/>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692" name="Google Shape;692;p43"/>
            <p:cNvSpPr/>
            <p:nvPr/>
          </p:nvSpPr>
          <p:spPr>
            <a:xfrm>
              <a:off x="7242857" y="5437143"/>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4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Contact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Structures sanitaires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Laboratoires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Agents de santé communautaires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Agents de santé animale/agents de surveillance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Pharmaciens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Guérisseurs traditionnels</a:t>
            </a:r>
          </a:p>
        </p:txBody>
      </p:sp>
      <p:sp>
        <p:nvSpPr>
          <p:cNvPr id="699" name="Google Shape;699;p44"/>
          <p:cNvSpPr txBox="1">
            <a:spLocks noGrp="1"/>
          </p:cNvSpPr>
          <p:nvPr>
            <p:ph type="title"/>
          </p:nvPr>
        </p:nvSpPr>
        <p:spPr>
          <a:xfrm>
            <a:off x="838199" y="457200"/>
            <a:ext cx="11130643"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Trouvez des cas de manière systématique (1/2)</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4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Parlez-en aux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Agents de surveillance dans d'autres districts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Patients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Médecins du secteur privé</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Vétérinaires, </a:t>
            </a:r>
            <a:r>
              <a:rPr lang="fr-FR" dirty="0" err="1"/>
              <a:t>paravets</a:t>
            </a:r>
            <a:r>
              <a:rPr lang="fr-FR" dirty="0"/>
              <a:t>, propriétaires d'animaux et entreprises d'approvisionnement en animaux</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médias ?</a:t>
            </a:r>
          </a:p>
          <a:p>
            <a:pPr marL="228600" lvl="0" indent="-228600" algn="l" rtl="0">
              <a:lnSpc>
                <a:spcPct val="100000"/>
              </a:lnSpc>
              <a:spcBef>
                <a:spcPts val="1000"/>
              </a:spcBef>
              <a:spcAft>
                <a:spcPts val="0"/>
              </a:spcAft>
              <a:buClr>
                <a:schemeClr val="dk1"/>
              </a:buClr>
              <a:buSzPts val="2800"/>
              <a:buChar char="•"/>
            </a:pPr>
            <a:r>
              <a:rPr lang="fr-FR" dirty="0"/>
              <a:t>Recherche de cas dans la communauté</a:t>
            </a:r>
          </a:p>
        </p:txBody>
      </p:sp>
      <p:sp>
        <p:nvSpPr>
          <p:cNvPr id="706" name="Google Shape;706;p45"/>
          <p:cNvSpPr txBox="1">
            <a:spLocks noGrp="1"/>
          </p:cNvSpPr>
          <p:nvPr>
            <p:ph type="title"/>
          </p:nvPr>
        </p:nvSpPr>
        <p:spPr>
          <a:xfrm>
            <a:off x="838200" y="457200"/>
            <a:ext cx="11114314"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Trouvez des cas de manière systématique (2/2)</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4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dirty="0"/>
              <a:t>Scénario - Partie 2 : </a:t>
            </a:r>
            <a:r>
              <a:rPr lang="fr-FR" dirty="0"/>
              <a:t>L'</a:t>
            </a:r>
            <a:r>
              <a:rPr lang="fr-FR" dirty="0">
                <a:latin typeface="Arial"/>
                <a:ea typeface="Arial"/>
                <a:cs typeface="Arial"/>
                <a:sym typeface="Arial"/>
              </a:rPr>
              <a:t>agent de surveillance a enquêté sur l'épidémie de leptospirose. Il a visité les structures sanitaires et a dressé une liste d</a:t>
            </a:r>
            <a:r>
              <a:rPr lang="fr-FR" dirty="0"/>
              <a:t>e cas.</a:t>
            </a:r>
            <a:r>
              <a:rPr lang="fr-FR" dirty="0">
                <a:latin typeface="Arial"/>
                <a:ea typeface="Arial"/>
                <a:cs typeface="Arial"/>
                <a:sym typeface="Arial"/>
              </a:rPr>
              <a:t> </a:t>
            </a:r>
            <a:endParaRPr lang="fr-FR" dirty="0"/>
          </a:p>
          <a:p>
            <a:pPr marL="0" lvl="0" indent="0" algn="l" rtl="0">
              <a:lnSpc>
                <a:spcPct val="100000"/>
              </a:lnSpc>
              <a:spcBef>
                <a:spcPts val="1100"/>
              </a:spcBef>
              <a:spcAft>
                <a:spcPts val="0"/>
              </a:spcAft>
              <a:buClr>
                <a:schemeClr val="dk1"/>
              </a:buClr>
              <a:buSzPts val="2800"/>
              <a:buNone/>
            </a:pPr>
            <a:endParaRPr lang="fr-FR" dirty="0"/>
          </a:p>
        </p:txBody>
      </p:sp>
      <p:sp>
        <p:nvSpPr>
          <p:cNvPr id="713" name="Google Shape;713;p4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(1/3)</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graphicFrame>
        <p:nvGraphicFramePr>
          <p:cNvPr id="719" name="Google Shape;719;p47"/>
          <p:cNvGraphicFramePr/>
          <p:nvPr>
            <p:extLst>
              <p:ext uri="{D42A27DB-BD31-4B8C-83A1-F6EECF244321}">
                <p14:modId xmlns:p14="http://schemas.microsoft.com/office/powerpoint/2010/main" val="3231381933"/>
              </p:ext>
            </p:extLst>
          </p:nvPr>
        </p:nvGraphicFramePr>
        <p:xfrm>
          <a:off x="600550" y="1878797"/>
          <a:ext cx="10515600" cy="4318025"/>
        </p:xfrm>
        <a:graphic>
          <a:graphicData uri="http://schemas.openxmlformats.org/drawingml/2006/table">
            <a:tbl>
              <a:tblPr>
                <a:noFill/>
                <a:tableStyleId>{069B912A-36C6-443E-B340-D69F32E338C0}</a:tableStyleId>
              </a:tblPr>
              <a:tblGrid>
                <a:gridCol w="908000">
                  <a:extLst>
                    <a:ext uri="{9D8B030D-6E8A-4147-A177-3AD203B41FA5}">
                      <a16:colId xmlns:a16="http://schemas.microsoft.com/office/drawing/2014/main" val="20000"/>
                    </a:ext>
                  </a:extLst>
                </a:gridCol>
                <a:gridCol w="1221675">
                  <a:extLst>
                    <a:ext uri="{9D8B030D-6E8A-4147-A177-3AD203B41FA5}">
                      <a16:colId xmlns:a16="http://schemas.microsoft.com/office/drawing/2014/main" val="20001"/>
                    </a:ext>
                  </a:extLst>
                </a:gridCol>
                <a:gridCol w="941025">
                  <a:extLst>
                    <a:ext uri="{9D8B030D-6E8A-4147-A177-3AD203B41FA5}">
                      <a16:colId xmlns:a16="http://schemas.microsoft.com/office/drawing/2014/main" val="20002"/>
                    </a:ext>
                  </a:extLst>
                </a:gridCol>
                <a:gridCol w="770121">
                  <a:extLst>
                    <a:ext uri="{9D8B030D-6E8A-4147-A177-3AD203B41FA5}">
                      <a16:colId xmlns:a16="http://schemas.microsoft.com/office/drawing/2014/main" val="20003"/>
                    </a:ext>
                  </a:extLst>
                </a:gridCol>
                <a:gridCol w="1210979">
                  <a:extLst>
                    <a:ext uri="{9D8B030D-6E8A-4147-A177-3AD203B41FA5}">
                      <a16:colId xmlns:a16="http://schemas.microsoft.com/office/drawing/2014/main" val="20004"/>
                    </a:ext>
                  </a:extLst>
                </a:gridCol>
                <a:gridCol w="775925">
                  <a:extLst>
                    <a:ext uri="{9D8B030D-6E8A-4147-A177-3AD203B41FA5}">
                      <a16:colId xmlns:a16="http://schemas.microsoft.com/office/drawing/2014/main" val="20005"/>
                    </a:ext>
                  </a:extLst>
                </a:gridCol>
                <a:gridCol w="1138025">
                  <a:extLst>
                    <a:ext uri="{9D8B030D-6E8A-4147-A177-3AD203B41FA5}">
                      <a16:colId xmlns:a16="http://schemas.microsoft.com/office/drawing/2014/main" val="20006"/>
                    </a:ext>
                  </a:extLst>
                </a:gridCol>
                <a:gridCol w="701150">
                  <a:extLst>
                    <a:ext uri="{9D8B030D-6E8A-4147-A177-3AD203B41FA5}">
                      <a16:colId xmlns:a16="http://schemas.microsoft.com/office/drawing/2014/main" val="20007"/>
                    </a:ext>
                  </a:extLst>
                </a:gridCol>
                <a:gridCol w="1139125">
                  <a:extLst>
                    <a:ext uri="{9D8B030D-6E8A-4147-A177-3AD203B41FA5}">
                      <a16:colId xmlns:a16="http://schemas.microsoft.com/office/drawing/2014/main" val="20008"/>
                    </a:ext>
                  </a:extLst>
                </a:gridCol>
                <a:gridCol w="948775">
                  <a:extLst>
                    <a:ext uri="{9D8B030D-6E8A-4147-A177-3AD203B41FA5}">
                      <a16:colId xmlns:a16="http://schemas.microsoft.com/office/drawing/2014/main" val="20009"/>
                    </a:ext>
                  </a:extLst>
                </a:gridCol>
                <a:gridCol w="760800">
                  <a:extLst>
                    <a:ext uri="{9D8B030D-6E8A-4147-A177-3AD203B41FA5}">
                      <a16:colId xmlns:a16="http://schemas.microsoft.com/office/drawing/2014/main" val="20010"/>
                    </a:ext>
                  </a:extLst>
                </a:gridCol>
              </a:tblGrid>
              <a:tr h="564850">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dirty="0">
                        <a:solidFill>
                          <a:schemeClr val="dk1"/>
                        </a:solidFill>
                        <a:latin typeface="Arial"/>
                        <a:ea typeface="Arial"/>
                        <a:cs typeface="Arial"/>
                        <a:sym typeface="Arial"/>
                      </a:endParaRPr>
                    </a:p>
                  </a:txBody>
                  <a:tcPr marL="45725" marR="45725"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gridSpan="5">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Signes/ Symptômes</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Laboratoire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hMerge="1">
                  <a:txBody>
                    <a:bodyPr/>
                    <a:lstStyle/>
                    <a:p>
                      <a:endParaRPr lang="fr-FR"/>
                    </a:p>
                  </a:txBody>
                  <a:tcPr/>
                </a:tc>
                <a:tc gridSpan="2">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Données démographiques</a:t>
                      </a:r>
                      <a:endParaRPr/>
                    </a:p>
                  </a:txBody>
                  <a:tcPr marL="45725" marR="45725" marT="45725" marB="45725" anchor="b"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hMerge="1">
                  <a:txBody>
                    <a:bodyPr/>
                    <a:lstStyle/>
                    <a:p>
                      <a:endParaRPr lang="fr-FR"/>
                    </a:p>
                  </a:txBody>
                  <a:tcPr/>
                </a:tc>
                <a:extLst>
                  <a:ext uri="{0D108BD9-81ED-4DB2-BD59-A6C34878D82A}">
                    <a16:rowId xmlns:a16="http://schemas.microsoft.com/office/drawing/2014/main" val="10000"/>
                  </a:ext>
                </a:extLst>
              </a:tr>
              <a:tr h="80270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District/Nombre de cas</a:t>
                      </a:r>
                      <a:endParaRPr dirty="0"/>
                    </a:p>
                  </a:txBody>
                  <a:tcPr marL="45725" marR="45725" marT="45725" marB="45725" anchor="b"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Date du début des symptômes</a:t>
                      </a:r>
                      <a:endParaRPr dirty="0"/>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Fièvre &gt;37C</a:t>
                      </a:r>
                      <a:endParaRPr sz="1800" u="none" strike="noStrike" cap="none">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Maux de tête</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Douleurs musculaires</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defTabSz="914400" rtl="0" eaLnBrk="1" fontAlgn="auto" latinLnBrk="0" hangingPunct="1">
                        <a:lnSpc>
                          <a:spcPct val="100000"/>
                        </a:lnSpc>
                        <a:spcBef>
                          <a:spcPts val="0"/>
                        </a:spcBef>
                        <a:spcAft>
                          <a:spcPts val="0"/>
                        </a:spcAft>
                        <a:buClr>
                          <a:srgbClr val="A50021"/>
                        </a:buClr>
                        <a:buSzPts val="1600"/>
                        <a:buFont typeface="Noto Sans Symbols"/>
                        <a:buNone/>
                        <a:tabLst/>
                        <a:defRPr/>
                      </a:pPr>
                      <a:r>
                        <a:rPr lang="fr-FR" sz="1600" b="0" i="0" u="none" strike="noStrike" cap="none" dirty="0">
                          <a:solidFill>
                            <a:schemeClr val="dk1"/>
                          </a:solidFill>
                          <a:latin typeface="Arial"/>
                          <a:ea typeface="Arial"/>
                          <a:cs typeface="Arial"/>
                          <a:sym typeface="Arial"/>
                        </a:rPr>
                        <a:t>Signes</a:t>
                      </a:r>
                    </a:p>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G-I </a:t>
                      </a:r>
                      <a:endParaRPr dirty="0"/>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Jaunisse</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PCR</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Sérologie</a:t>
                      </a:r>
                      <a:endParaRPr sz="1600" b="0" i="0" u="none" strike="noStrike" cap="none">
                        <a:solidFill>
                          <a:schemeClr val="dk1"/>
                        </a:solidFill>
                        <a:latin typeface="Arial"/>
                        <a:ea typeface="Arial"/>
                        <a:cs typeface="Arial"/>
                        <a:sym typeface="Arial"/>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Âge</a:t>
                      </a:r>
                      <a:endParaRPr dirty="0"/>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Sexe</a:t>
                      </a:r>
                      <a:endParaRPr dirty="0"/>
                    </a:p>
                  </a:txBody>
                  <a:tcPr marL="45725" marR="45725" marT="45725" marB="45725" anchor="b"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6367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A1</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25-Juin-24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29</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0097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A2</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25-Juin-24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36</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5112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A3</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26-Juin-24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32</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3410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A4</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24-Juin-24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10</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35112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A5</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25-Juin-24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6</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6942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B6</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24-Juin-24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12</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313500">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B7</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22-Juin-24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15</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305950">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B8</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21-Juin-24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35</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326050">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B9</a:t>
                      </a:r>
                      <a:endParaRPr sz="1600" b="0" i="0" u="none" strike="noStrike" cap="none">
                        <a:solidFill>
                          <a:schemeClr val="dk1"/>
                        </a:solidFill>
                        <a:latin typeface="Arial"/>
                        <a:ea typeface="Arial"/>
                        <a:cs typeface="Arial"/>
                        <a:sym typeface="Arial"/>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19-Juin-24</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a:solidFill>
                            <a:schemeClr val="dk1"/>
                          </a:solidFill>
                        </a:rPr>
                        <a:t>O</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a:solidFill>
                            <a:schemeClr val="dk1"/>
                          </a:solidFill>
                          <a:latin typeface="Arial"/>
                          <a:ea typeface="Arial"/>
                          <a:cs typeface="Arial"/>
                          <a:sym typeface="Arial"/>
                        </a:rPr>
                        <a:t>62</a:t>
                      </a: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600" b="0" i="0" u="none" strike="noStrike" cap="none" dirty="0">
                          <a:solidFill>
                            <a:schemeClr val="dk1"/>
                          </a:solidFill>
                          <a:latin typeface="Arial"/>
                          <a:ea typeface="Arial"/>
                          <a:cs typeface="Arial"/>
                          <a:sym typeface="Arial"/>
                        </a:rPr>
                        <a:t>M</a:t>
                      </a:r>
                      <a:endParaRPr sz="1600" b="0" i="0" u="none" strike="noStrike" cap="none" dirty="0">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
        <p:nvSpPr>
          <p:cNvPr id="720" name="Google Shape;720;p4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(2/3)</a:t>
            </a:r>
          </a:p>
        </p:txBody>
      </p:sp>
      <p:sp>
        <p:nvSpPr>
          <p:cNvPr id="721" name="Google Shape;721;p47"/>
          <p:cNvSpPr txBox="1"/>
          <p:nvPr/>
        </p:nvSpPr>
        <p:spPr>
          <a:xfrm>
            <a:off x="3036169" y="1379828"/>
            <a:ext cx="6841478"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Liste des cas de leptospirose : Cas humains</a:t>
            </a:r>
          </a:p>
        </p:txBody>
      </p:sp>
      <p:sp>
        <p:nvSpPr>
          <p:cNvPr id="722" name="Google Shape;722;p47"/>
          <p:cNvSpPr txBox="1"/>
          <p:nvPr/>
        </p:nvSpPr>
        <p:spPr>
          <a:xfrm>
            <a:off x="4927350" y="6324024"/>
            <a:ext cx="20340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O = Oui N = Non</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4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7</a:t>
            </a:r>
            <a:r>
              <a:rPr lang="fr-FR" b="1" dirty="0"/>
              <a:t> : </a:t>
            </a:r>
            <a:r>
              <a:rPr lang="fr-FR" dirty="0"/>
              <a:t>Y a-t-il des groupes spécifiques de </a:t>
            </a:r>
            <a:br>
              <a:rPr lang="fr-FR" dirty="0"/>
            </a:br>
            <a:r>
              <a:rPr lang="fr-FR" dirty="0"/>
              <a:t>personnes concernées ?</a:t>
            </a:r>
          </a:p>
        </p:txBody>
      </p:sp>
      <p:sp>
        <p:nvSpPr>
          <p:cNvPr id="729" name="Google Shape;729;p4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consécutive à une inondation (3/3)</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49"/>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7</a:t>
            </a:r>
            <a:r>
              <a:rPr lang="fr-FR" b="1" dirty="0"/>
              <a:t> : </a:t>
            </a:r>
            <a:r>
              <a:rPr lang="fr-FR" dirty="0"/>
              <a:t>Y a-t-il des groupes spécifiques de personnes concernées ?</a:t>
            </a:r>
          </a:p>
          <a:p>
            <a:pPr marL="228600" lvl="0" indent="-50800" algn="l" rtl="0">
              <a:lnSpc>
                <a:spcPct val="100000"/>
              </a:lnSpc>
              <a:spcBef>
                <a:spcPts val="500"/>
              </a:spcBef>
              <a:spcAft>
                <a:spcPts val="0"/>
              </a:spcAft>
              <a:buClr>
                <a:schemeClr val="dk1"/>
              </a:buClr>
              <a:buSzPts val="2800"/>
              <a:buNone/>
            </a:pPr>
            <a:endParaRPr lang="fr-F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Âge : les cas sont âgés de 6 à 62 ans</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Le sexe : Il y a 5 mâles et 4 femelles</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Il semble donc que tous les âges, tous les hommes et toutes les femmes soient touchés. Ainsi, aucun groupe spécifique ne semble être plus touché que d'autres. </a:t>
            </a:r>
          </a:p>
        </p:txBody>
      </p:sp>
      <p:sp>
        <p:nvSpPr>
          <p:cNvPr id="736" name="Google Shape;736;p49"/>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3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600" dirty="0"/>
              <a:t>Étape 1 : Se préparer pour le travail de terrain</a:t>
            </a:r>
          </a:p>
          <a:p>
            <a:pPr marL="0" lvl="0" indent="0" algn="l" rtl="0">
              <a:lnSpc>
                <a:spcPct val="100000"/>
              </a:lnSpc>
              <a:spcBef>
                <a:spcPts val="1172"/>
              </a:spcBef>
              <a:spcAft>
                <a:spcPts val="0"/>
              </a:spcAft>
              <a:buClr>
                <a:schemeClr val="dk1"/>
              </a:buClr>
              <a:buSzPts val="2800"/>
              <a:buNone/>
            </a:pPr>
            <a:r>
              <a:rPr lang="fr-FR" sz="2600" dirty="0"/>
              <a:t>Étape 2 : Confirmer la flambée</a:t>
            </a:r>
          </a:p>
          <a:p>
            <a:pPr marL="0" lvl="0" indent="0" algn="l" rtl="0">
              <a:lnSpc>
                <a:spcPct val="100000"/>
              </a:lnSpc>
              <a:spcBef>
                <a:spcPts val="1172"/>
              </a:spcBef>
              <a:spcAft>
                <a:spcPts val="0"/>
              </a:spcAft>
              <a:buClr>
                <a:schemeClr val="dk1"/>
              </a:buClr>
              <a:buSzPts val="2800"/>
              <a:buNone/>
            </a:pPr>
            <a:r>
              <a:rPr lang="fr-FR" sz="2600" dirty="0"/>
              <a:t>Étape 3 : Vérifier le diagnostic</a:t>
            </a:r>
          </a:p>
          <a:p>
            <a:pPr marL="0" lvl="0" indent="0" algn="l" rtl="0">
              <a:lnSpc>
                <a:spcPct val="100000"/>
              </a:lnSpc>
              <a:spcBef>
                <a:spcPts val="1172"/>
              </a:spcBef>
              <a:spcAft>
                <a:spcPts val="0"/>
              </a:spcAft>
              <a:buClr>
                <a:schemeClr val="dk1"/>
              </a:buClr>
              <a:buSzPts val="2800"/>
              <a:buNone/>
            </a:pPr>
            <a:r>
              <a:rPr lang="fr-FR" sz="2600" dirty="0"/>
              <a:t>Étape 4 : Élaborer une définition de cas</a:t>
            </a:r>
          </a:p>
          <a:p>
            <a:pPr marL="1433513" lvl="0" indent="-1433513" algn="l" rtl="0">
              <a:lnSpc>
                <a:spcPct val="100000"/>
              </a:lnSpc>
              <a:spcBef>
                <a:spcPts val="1172"/>
              </a:spcBef>
              <a:spcAft>
                <a:spcPts val="0"/>
              </a:spcAft>
              <a:buClr>
                <a:schemeClr val="dk1"/>
              </a:buClr>
              <a:buSzPts val="2800"/>
              <a:buNone/>
            </a:pPr>
            <a:r>
              <a:rPr lang="fr-FR" sz="2600" dirty="0"/>
              <a:t>Étape 5 : Rechercher systématiquement les cas et </a:t>
            </a:r>
            <a:br>
              <a:rPr lang="fr-FR" sz="2600" dirty="0"/>
            </a:br>
            <a:r>
              <a:rPr lang="fr-FR" sz="2600" dirty="0"/>
              <a:t>enregistrer l’information</a:t>
            </a:r>
          </a:p>
          <a:p>
            <a:pPr marL="0" lvl="0" indent="0" algn="l" rtl="0">
              <a:lnSpc>
                <a:spcPct val="100000"/>
              </a:lnSpc>
              <a:spcBef>
                <a:spcPts val="1172"/>
              </a:spcBef>
              <a:spcAft>
                <a:spcPts val="0"/>
              </a:spcAft>
              <a:buClr>
                <a:schemeClr val="dk1"/>
              </a:buClr>
              <a:buSzPts val="2800"/>
              <a:buNone/>
            </a:pPr>
            <a:r>
              <a:rPr lang="fr-FR" sz="2600" dirty="0"/>
              <a:t>Étape 6 : Effectuer une épidémiologie descriptive</a:t>
            </a:r>
          </a:p>
        </p:txBody>
      </p:sp>
      <p:grpSp>
        <p:nvGrpSpPr>
          <p:cNvPr id="321" name="Google Shape;321;p5"/>
          <p:cNvGrpSpPr/>
          <p:nvPr/>
        </p:nvGrpSpPr>
        <p:grpSpPr>
          <a:xfrm>
            <a:off x="7529599" y="1478857"/>
            <a:ext cx="4047358" cy="1769267"/>
            <a:chOff x="7529599" y="1478857"/>
            <a:chExt cx="4047358" cy="1885482"/>
          </a:xfrm>
        </p:grpSpPr>
        <p:sp>
          <p:nvSpPr>
            <p:cNvPr id="322" name="Google Shape;322;p5"/>
            <p:cNvSpPr txBox="1"/>
            <p:nvPr/>
          </p:nvSpPr>
          <p:spPr>
            <a:xfrm>
              <a:off x="8129021" y="1691617"/>
              <a:ext cx="3447936" cy="16727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dirty="0">
                  <a:solidFill>
                    <a:schemeClr val="dk1"/>
                  </a:solidFill>
                  <a:latin typeface="Arial"/>
                  <a:ea typeface="Arial"/>
                  <a:cs typeface="Arial"/>
                  <a:sym typeface="Arial"/>
                </a:rPr>
                <a:t>Les étapes 1 à 3 peuvent être effectuées simultanément ou dans n'importe quel ordre</a:t>
              </a:r>
              <a:endParaRPr dirty="0"/>
            </a:p>
          </p:txBody>
        </p:sp>
        <p:sp>
          <p:nvSpPr>
            <p:cNvPr id="323" name="Google Shape;323;p5"/>
            <p:cNvSpPr/>
            <p:nvPr/>
          </p:nvSpPr>
          <p:spPr>
            <a:xfrm>
              <a:off x="7529599" y="1478857"/>
              <a:ext cx="457200" cy="1625850"/>
            </a:xfrm>
            <a:prstGeom prst="rightBrace">
              <a:avLst>
                <a:gd name="adj1" fmla="val 8333"/>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000000"/>
                </a:solidFill>
                <a:latin typeface="Calibri"/>
                <a:ea typeface="Calibri"/>
                <a:cs typeface="Calibri"/>
                <a:sym typeface="Calibri"/>
              </a:endParaRPr>
            </a:p>
          </p:txBody>
        </p:sp>
      </p:grpSp>
      <p:grpSp>
        <p:nvGrpSpPr>
          <p:cNvPr id="324" name="Google Shape;324;p5"/>
          <p:cNvGrpSpPr/>
          <p:nvPr/>
        </p:nvGrpSpPr>
        <p:grpSpPr>
          <a:xfrm>
            <a:off x="1319251" y="5379143"/>
            <a:ext cx="8494218" cy="1142750"/>
            <a:chOff x="1969411" y="5140567"/>
            <a:chExt cx="8343959" cy="1201504"/>
          </a:xfrm>
        </p:grpSpPr>
        <p:sp>
          <p:nvSpPr>
            <p:cNvPr id="325" name="Google Shape;325;p5"/>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326" name="Google Shape;326;p5"/>
            <p:cNvSpPr/>
            <p:nvPr/>
          </p:nvSpPr>
          <p:spPr>
            <a:xfrm>
              <a:off x="4985677" y="5140567"/>
              <a:ext cx="2163392"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327" name="Google Shape;327;p5"/>
            <p:cNvSpPr/>
            <p:nvPr/>
          </p:nvSpPr>
          <p:spPr>
            <a:xfrm>
              <a:off x="8001944" y="5140567"/>
              <a:ext cx="2311426"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328" name="Google Shape;328;p5"/>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329" name="Google Shape;329;p5"/>
            <p:cNvSpPr/>
            <p:nvPr/>
          </p:nvSpPr>
          <p:spPr>
            <a:xfrm>
              <a:off x="7288764" y="5451978"/>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
        <p:nvSpPr>
          <p:cNvPr id="330" name="Google Shape;330;p5"/>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Phase descriptive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5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 responsable de la surveillance humaine a contacté son homologue du ministère de l'élevage et lui a demandé si des cas potentiels de leptospirose avaient été observés au cours de la même période. </a:t>
            </a:r>
          </a:p>
          <a:p>
            <a:pPr marL="228600" lvl="0" indent="-228600" algn="l" rtl="0">
              <a:lnSpc>
                <a:spcPct val="100000"/>
              </a:lnSpc>
              <a:spcBef>
                <a:spcPts val="600"/>
              </a:spcBef>
              <a:spcAft>
                <a:spcPts val="0"/>
              </a:spcAft>
              <a:buClr>
                <a:schemeClr val="dk1"/>
              </a:buClr>
              <a:buSzPts val="2800"/>
              <a:buChar char="•"/>
            </a:pPr>
            <a:r>
              <a:rPr lang="fr-FR" dirty="0"/>
              <a:t>Le responsable de la surveillance vétérinaire a fourni des informations sur 7 cas d'animaux identifiés depuis les inondations de juillet.</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latin typeface="Arial"/>
                <a:ea typeface="Arial"/>
                <a:cs typeface="Arial"/>
                <a:sym typeface="Arial"/>
              </a:rPr>
              <a:t>Des cadavres de bovins ont été trouvés 19 juillet</a:t>
            </a:r>
            <a:endParaRPr lang="fr-FR" dirty="0"/>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D</a:t>
            </a:r>
            <a:r>
              <a:rPr lang="fr-FR" dirty="0">
                <a:latin typeface="Arial"/>
                <a:ea typeface="Arial"/>
                <a:cs typeface="Arial"/>
                <a:sym typeface="Arial"/>
              </a:rPr>
              <a:t>es chiens ont été identifiés le 22 juillet et échantillonnés le 24 juillet</a:t>
            </a:r>
          </a:p>
          <a:p>
            <a:pPr marL="0" lvl="0" indent="0" algn="l" rtl="0">
              <a:lnSpc>
                <a:spcPct val="100000"/>
              </a:lnSpc>
              <a:spcBef>
                <a:spcPts val="1100"/>
              </a:spcBef>
              <a:spcAft>
                <a:spcPts val="0"/>
              </a:spcAft>
              <a:buClr>
                <a:schemeClr val="dk1"/>
              </a:buClr>
              <a:buSzPts val="3200"/>
              <a:buNone/>
            </a:pPr>
            <a:endParaRPr lang="fr-FR" sz="3200" dirty="0"/>
          </a:p>
        </p:txBody>
      </p:sp>
      <p:sp>
        <p:nvSpPr>
          <p:cNvPr id="743" name="Google Shape;743;p5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(1/3)</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48"/>
        <p:cNvGrpSpPr/>
        <p:nvPr/>
      </p:nvGrpSpPr>
      <p:grpSpPr>
        <a:xfrm>
          <a:off x="0" y="0"/>
          <a:ext cx="0" cy="0"/>
          <a:chOff x="0" y="0"/>
          <a:chExt cx="0" cy="0"/>
        </a:xfrm>
      </p:grpSpPr>
      <p:graphicFrame>
        <p:nvGraphicFramePr>
          <p:cNvPr id="749" name="Google Shape;749;p51"/>
          <p:cNvGraphicFramePr/>
          <p:nvPr>
            <p:extLst>
              <p:ext uri="{D42A27DB-BD31-4B8C-83A1-F6EECF244321}">
                <p14:modId xmlns:p14="http://schemas.microsoft.com/office/powerpoint/2010/main" val="1561165491"/>
              </p:ext>
            </p:extLst>
          </p:nvPr>
        </p:nvGraphicFramePr>
        <p:xfrm>
          <a:off x="503276" y="1815144"/>
          <a:ext cx="11185450" cy="4381950"/>
        </p:xfrm>
        <a:graphic>
          <a:graphicData uri="http://schemas.openxmlformats.org/drawingml/2006/table">
            <a:tbl>
              <a:tblPr>
                <a:noFill/>
                <a:tableStyleId>{069B912A-36C6-443E-B340-D69F32E338C0}</a:tableStyleId>
              </a:tblPr>
              <a:tblGrid>
                <a:gridCol w="868324">
                  <a:extLst>
                    <a:ext uri="{9D8B030D-6E8A-4147-A177-3AD203B41FA5}">
                      <a16:colId xmlns:a16="http://schemas.microsoft.com/office/drawing/2014/main" val="20000"/>
                    </a:ext>
                  </a:extLst>
                </a:gridCol>
                <a:gridCol w="930729">
                  <a:extLst>
                    <a:ext uri="{9D8B030D-6E8A-4147-A177-3AD203B41FA5}">
                      <a16:colId xmlns:a16="http://schemas.microsoft.com/office/drawing/2014/main" val="20001"/>
                    </a:ext>
                  </a:extLst>
                </a:gridCol>
                <a:gridCol w="754147">
                  <a:extLst>
                    <a:ext uri="{9D8B030D-6E8A-4147-A177-3AD203B41FA5}">
                      <a16:colId xmlns:a16="http://schemas.microsoft.com/office/drawing/2014/main" val="20002"/>
                    </a:ext>
                  </a:extLst>
                </a:gridCol>
                <a:gridCol w="1313075">
                  <a:extLst>
                    <a:ext uri="{9D8B030D-6E8A-4147-A177-3AD203B41FA5}">
                      <a16:colId xmlns:a16="http://schemas.microsoft.com/office/drawing/2014/main" val="20003"/>
                    </a:ext>
                  </a:extLst>
                </a:gridCol>
                <a:gridCol w="1167175">
                  <a:extLst>
                    <a:ext uri="{9D8B030D-6E8A-4147-A177-3AD203B41FA5}">
                      <a16:colId xmlns:a16="http://schemas.microsoft.com/office/drawing/2014/main" val="20004"/>
                    </a:ext>
                  </a:extLst>
                </a:gridCol>
                <a:gridCol w="1337400">
                  <a:extLst>
                    <a:ext uri="{9D8B030D-6E8A-4147-A177-3AD203B41FA5}">
                      <a16:colId xmlns:a16="http://schemas.microsoft.com/office/drawing/2014/main" val="20005"/>
                    </a:ext>
                  </a:extLst>
                </a:gridCol>
                <a:gridCol w="1726450">
                  <a:extLst>
                    <a:ext uri="{9D8B030D-6E8A-4147-A177-3AD203B41FA5}">
                      <a16:colId xmlns:a16="http://schemas.microsoft.com/office/drawing/2014/main" val="20006"/>
                    </a:ext>
                  </a:extLst>
                </a:gridCol>
                <a:gridCol w="1458975">
                  <a:extLst>
                    <a:ext uri="{9D8B030D-6E8A-4147-A177-3AD203B41FA5}">
                      <a16:colId xmlns:a16="http://schemas.microsoft.com/office/drawing/2014/main" val="20007"/>
                    </a:ext>
                  </a:extLst>
                </a:gridCol>
                <a:gridCol w="948325">
                  <a:extLst>
                    <a:ext uri="{9D8B030D-6E8A-4147-A177-3AD203B41FA5}">
                      <a16:colId xmlns:a16="http://schemas.microsoft.com/office/drawing/2014/main" val="20008"/>
                    </a:ext>
                  </a:extLst>
                </a:gridCol>
                <a:gridCol w="680850">
                  <a:extLst>
                    <a:ext uri="{9D8B030D-6E8A-4147-A177-3AD203B41FA5}">
                      <a16:colId xmlns:a16="http://schemas.microsoft.com/office/drawing/2014/main" val="20009"/>
                    </a:ext>
                  </a:extLst>
                </a:gridCol>
              </a:tblGrid>
              <a:tr h="319525">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45725" marR="45725"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gridSpan="5">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Présentation clinique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Laboratoire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gridSpan="2">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Signalisation</a:t>
                      </a:r>
                      <a:endParaRPr/>
                    </a:p>
                  </a:txBody>
                  <a:tcPr marL="45725" marR="45725" marT="45725" marB="45725" anchor="b"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hMerge="1">
                  <a:txBody>
                    <a:bodyPr/>
                    <a:lstStyle/>
                    <a:p>
                      <a:endParaRPr lang="fr-FR"/>
                    </a:p>
                  </a:txBody>
                  <a:tcPr/>
                </a:tc>
                <a:extLst>
                  <a:ext uri="{0D108BD9-81ED-4DB2-BD59-A6C34878D82A}">
                    <a16:rowId xmlns:a16="http://schemas.microsoft.com/office/drawing/2014/main" val="10000"/>
                  </a:ext>
                </a:extLst>
              </a:tr>
              <a:tr h="551900">
                <a:tc>
                  <a:txBody>
                    <a:bodyPr/>
                    <a:lstStyle/>
                    <a:p>
                      <a:pPr marL="0" marR="0" lvl="0" indent="0" algn="ctr" rtl="0">
                        <a:lnSpc>
                          <a:spcPct val="100000"/>
                        </a:lnSpc>
                        <a:spcBef>
                          <a:spcPts val="0"/>
                        </a:spcBef>
                        <a:spcAft>
                          <a:spcPts val="0"/>
                        </a:spcAft>
                        <a:buClr>
                          <a:srgbClr val="A50021"/>
                        </a:buClr>
                        <a:buSzPts val="1600"/>
                        <a:buFont typeface="Noto Sans Symbols"/>
                        <a:buNone/>
                      </a:pPr>
                      <a:r>
                        <a:rPr lang="en-US" sz="1600" b="0" i="0" u="none" strike="noStrike" cap="none" dirty="0">
                          <a:solidFill>
                            <a:schemeClr val="dk1"/>
                          </a:solidFill>
                          <a:latin typeface="Arial"/>
                          <a:cs typeface="Arial"/>
                          <a:sym typeface="Arial"/>
                        </a:rPr>
                        <a:t>N</a:t>
                      </a:r>
                      <a:r>
                        <a:rPr lang="fr-FR" sz="1600" b="0" i="0" u="none" strike="noStrike" cap="none" dirty="0">
                          <a:solidFill>
                            <a:schemeClr val="dk1"/>
                          </a:solidFill>
                          <a:latin typeface="Arial"/>
                          <a:cs typeface="Arial"/>
                          <a:sym typeface="Arial"/>
                        </a:rPr>
                        <a:t>ombre de cas</a:t>
                      </a:r>
                      <a:endParaRPr dirty="0"/>
                    </a:p>
                  </a:txBody>
                  <a:tcPr marL="45725" marR="45725" marT="45725" marB="45725" anchor="b"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Espèces</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Fièvre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Gastro-intestinal</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Jaunisse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Résultats</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Résultats de l</a:t>
                      </a:r>
                      <a:r>
                        <a:rPr lang="fr-FR" sz="1600">
                          <a:solidFill>
                            <a:schemeClr val="dk1"/>
                          </a:solidFill>
                        </a:rPr>
                        <a:t>a nécr</a:t>
                      </a:r>
                      <a:r>
                        <a:rPr lang="fr-FR" sz="1600" b="0" i="0" u="none" strike="noStrike" cap="none">
                          <a:solidFill>
                            <a:schemeClr val="dk1"/>
                          </a:solidFill>
                          <a:latin typeface="Arial"/>
                          <a:ea typeface="Arial"/>
                          <a:cs typeface="Arial"/>
                          <a:sym typeface="Arial"/>
                        </a:rPr>
                        <a:t>opsie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Sérologie</a:t>
                      </a:r>
                      <a:endParaRPr/>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Âge</a:t>
                      </a:r>
                      <a:endParaRPr dirty="0"/>
                    </a:p>
                  </a:txBody>
                  <a:tcPr marL="45725" marR="45725" marT="45725" marB="45725" anchor="b"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Sexe</a:t>
                      </a:r>
                      <a:endParaRPr dirty="0"/>
                    </a:p>
                  </a:txBody>
                  <a:tcPr marL="45725" marR="45725" marT="45725" marB="45725" anchor="b"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46475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1</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Bétail</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Mort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Noyé</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Pas d'échantillon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Adulte</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475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2</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Bétail</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Mort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Noyé</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Pas d'échantillon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Adulte</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46475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3</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Bétail</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Mort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 </a:t>
                      </a:r>
                      <a:r>
                        <a:rPr lang="fr-FR" sz="1600">
                          <a:solidFill>
                            <a:schemeClr val="dk1"/>
                          </a:solidFill>
                        </a:rPr>
                        <a:t>Affamé</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Pas d'échantillon</a:t>
                      </a: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Veau</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46475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4</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Bétail</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Mort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a:solidFill>
                            <a:schemeClr val="dk1"/>
                          </a:solidFill>
                        </a:rPr>
                        <a:t>Af</a:t>
                      </a:r>
                      <a:r>
                        <a:rPr lang="fr-FR" sz="1600" b="0" i="0" u="none" strike="noStrike" cap="none">
                          <a:solidFill>
                            <a:schemeClr val="dk1"/>
                          </a:solidFill>
                          <a:latin typeface="Arial"/>
                          <a:ea typeface="Arial"/>
                          <a:cs typeface="Arial"/>
                          <a:sym typeface="Arial"/>
                        </a:rPr>
                        <a:t>fam</a:t>
                      </a:r>
                      <a:r>
                        <a:rPr lang="fr-FR" sz="1600">
                          <a:solidFill>
                            <a:schemeClr val="dk1"/>
                          </a:solidFill>
                        </a:rPr>
                        <a:t>é</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Pas d'échantillon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Veau</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7072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5</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Chien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Oui</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Vivant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Adulte</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70725">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6</a:t>
                      </a:r>
                      <a:endParaRPr/>
                    </a:p>
                  </a:txBody>
                  <a:tcPr marL="91825" marR="91825" marT="0" marB="0" anchor="ctr"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Chien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Oui</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Oui</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rgbClr val="000000"/>
                          </a:solidFill>
                          <a:latin typeface="Arial"/>
                          <a:ea typeface="Arial"/>
                          <a:cs typeface="Arial"/>
                          <a:sym typeface="Arial"/>
                        </a:rPr>
                        <a:t>Non</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Vivant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Adulte</a:t>
                      </a:r>
                      <a:endParaRPr/>
                    </a:p>
                  </a:txBody>
                  <a:tcPr marL="91825" marR="91825" marT="0" marB="0" anchor="ctr"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F</a:t>
                      </a:r>
                      <a:endParaRPr/>
                    </a:p>
                  </a:txBody>
                  <a:tcPr marL="91825" marR="91825" marT="0" marB="0" anchor="ctr"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929500">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7</a:t>
                      </a:r>
                      <a:endParaRPr/>
                    </a:p>
                  </a:txBody>
                  <a:tcPr marL="91825" marR="91825" marT="0" marB="0" anchorCtr="1">
                    <a:lnL w="2857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Chien</a:t>
                      </a:r>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endParaRPr sz="1600" b="0" i="0" u="none" strike="noStrike" cap="none">
                        <a:solidFill>
                          <a:schemeClr val="dk1"/>
                        </a:solidFill>
                        <a:latin typeface="Arial"/>
                        <a:ea typeface="Arial"/>
                        <a:cs typeface="Arial"/>
                        <a:sym typeface="Arial"/>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Oui</a:t>
                      </a:r>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Oui</a:t>
                      </a:r>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Mort</a:t>
                      </a:r>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Hémorragies d’organes, hypertrophie </a:t>
                      </a:r>
                      <a:br>
                        <a:rPr lang="fr-FR" sz="1600" b="0" i="0" u="none" strike="noStrike" cap="none" dirty="0">
                          <a:solidFill>
                            <a:schemeClr val="dk1"/>
                          </a:solidFill>
                          <a:latin typeface="Arial"/>
                          <a:ea typeface="Arial"/>
                          <a:cs typeface="Arial"/>
                          <a:sym typeface="Arial"/>
                        </a:rPr>
                      </a:br>
                      <a:r>
                        <a:rPr lang="fr-FR" sz="1600" b="0" i="0" u="none" strike="noStrike" cap="none" dirty="0">
                          <a:solidFill>
                            <a:schemeClr val="dk1"/>
                          </a:solidFill>
                          <a:latin typeface="Arial"/>
                          <a:ea typeface="Arial"/>
                          <a:cs typeface="Arial"/>
                          <a:sym typeface="Arial"/>
                        </a:rPr>
                        <a:t>des reins</a:t>
                      </a:r>
                      <a:endParaRPr sz="1600" b="0" i="0" u="none" strike="noStrike" cap="none" dirty="0">
                        <a:solidFill>
                          <a:schemeClr val="dk1"/>
                        </a:solidFill>
                        <a:latin typeface="Arial"/>
                        <a:ea typeface="Arial"/>
                        <a:cs typeface="Arial"/>
                        <a:sym typeface="Arial"/>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t>
                      </a:r>
                      <a:endParaRPr sz="1600" b="0" i="0" u="none" strike="noStrike" cap="none">
                        <a:solidFill>
                          <a:schemeClr val="dk1"/>
                        </a:solidFill>
                        <a:latin typeface="Arial"/>
                        <a:ea typeface="Arial"/>
                        <a:cs typeface="Arial"/>
                        <a:sym typeface="Arial"/>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a:solidFill>
                            <a:schemeClr val="dk1"/>
                          </a:solidFill>
                          <a:latin typeface="Arial"/>
                          <a:ea typeface="Arial"/>
                          <a:cs typeface="Arial"/>
                          <a:sym typeface="Arial"/>
                        </a:rPr>
                        <a:t>Adulte</a:t>
                      </a:r>
                      <a:endParaRPr/>
                    </a:p>
                  </a:txBody>
                  <a:tcPr marL="91825" marR="91825" marT="0" marB="0" anchorCtr="1">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A50021"/>
                        </a:buClr>
                        <a:buSzPts val="1600"/>
                        <a:buFont typeface="Noto Sans Symbols"/>
                        <a:buNone/>
                      </a:pPr>
                      <a:r>
                        <a:rPr lang="fr-FR" sz="1600" b="0" i="0" u="none" strike="noStrike" cap="none" dirty="0">
                          <a:solidFill>
                            <a:schemeClr val="dk1"/>
                          </a:solidFill>
                          <a:latin typeface="Arial"/>
                          <a:ea typeface="Arial"/>
                          <a:cs typeface="Arial"/>
                          <a:sym typeface="Arial"/>
                        </a:rPr>
                        <a:t>M</a:t>
                      </a:r>
                      <a:endParaRPr dirty="0"/>
                    </a:p>
                  </a:txBody>
                  <a:tcPr marL="91825" marR="91825" marT="0" marB="0" anchorCtr="1">
                    <a:lnL w="12700"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750" name="Google Shape;750;p5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(2/3)</a:t>
            </a:r>
          </a:p>
        </p:txBody>
      </p:sp>
      <p:sp>
        <p:nvSpPr>
          <p:cNvPr id="751" name="Google Shape;751;p51"/>
          <p:cNvSpPr txBox="1"/>
          <p:nvPr/>
        </p:nvSpPr>
        <p:spPr>
          <a:xfrm>
            <a:off x="1460665" y="1297618"/>
            <a:ext cx="840773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Liste des cas de leptospirose : Cas d'animaux trouvés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52"/>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8</a:t>
            </a:r>
            <a:r>
              <a:rPr lang="fr-FR" b="1" dirty="0"/>
              <a:t> : </a:t>
            </a:r>
            <a:r>
              <a:rPr lang="fr-FR" dirty="0"/>
              <a:t>Y a-t-il des variables dans cette liste qui sont différentes de celles de la liste des cas humains ?</a:t>
            </a:r>
          </a:p>
        </p:txBody>
      </p:sp>
      <p:sp>
        <p:nvSpPr>
          <p:cNvPr id="758" name="Google Shape;758;p5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Maladie après une inondation (3/3)</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63"/>
        <p:cNvGrpSpPr/>
        <p:nvPr/>
      </p:nvGrpSpPr>
      <p:grpSpPr>
        <a:xfrm>
          <a:off x="0" y="0"/>
          <a:ext cx="0" cy="0"/>
          <a:chOff x="0" y="0"/>
          <a:chExt cx="0" cy="0"/>
        </a:xfrm>
      </p:grpSpPr>
      <p:sp>
        <p:nvSpPr>
          <p:cNvPr id="764" name="Google Shape;764;p53"/>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sng" dirty="0"/>
              <a:t>Question 8</a:t>
            </a:r>
            <a:r>
              <a:rPr lang="fr-FR" b="1" dirty="0"/>
              <a:t> : </a:t>
            </a:r>
            <a:r>
              <a:rPr lang="fr-FR" dirty="0"/>
              <a:t>Y a-t-il des variables dans cette liste qui sont différentes de celles de la liste des cas humains ?</a:t>
            </a:r>
          </a:p>
          <a:p>
            <a:pPr marL="228600" lvl="0" indent="-50800" algn="l" rtl="0">
              <a:lnSpc>
                <a:spcPct val="100000"/>
              </a:lnSpc>
              <a:spcBef>
                <a:spcPts val="500"/>
              </a:spcBef>
              <a:spcAft>
                <a:spcPts val="0"/>
              </a:spcAft>
              <a:buClr>
                <a:schemeClr val="dk1"/>
              </a:buClr>
              <a:buSzPts val="2800"/>
              <a:buNone/>
            </a:pPr>
            <a:endParaRPr lang="fr-FR" b="1" u="sng" dirty="0"/>
          </a:p>
          <a:p>
            <a:pPr marL="228600" lvl="0" indent="-228600" algn="l" rtl="0">
              <a:lnSpc>
                <a:spcPct val="100000"/>
              </a:lnSpc>
              <a:spcBef>
                <a:spcPts val="1000"/>
              </a:spcBef>
              <a:spcAft>
                <a:spcPts val="0"/>
              </a:spcAft>
              <a:buClr>
                <a:schemeClr val="dk1"/>
              </a:buClr>
              <a:buSzPts val="2800"/>
              <a:buChar char="•"/>
            </a:pPr>
            <a:r>
              <a:rPr lang="fr-FR" b="1" u="sng" dirty="0"/>
              <a:t>Réponse</a:t>
            </a:r>
            <a:r>
              <a:rPr lang="fr-FR" b="1" dirty="0"/>
              <a:t> :</a:t>
            </a:r>
            <a:endParaRPr lang="fr-FR" dirty="0"/>
          </a:p>
          <a:p>
            <a:pPr marL="800100" lvl="1" indent="-342900" algn="l" rtl="0">
              <a:lnSpc>
                <a:spcPct val="100000"/>
              </a:lnSpc>
              <a:spcBef>
                <a:spcPts val="1100"/>
              </a:spcBef>
              <a:spcAft>
                <a:spcPts val="0"/>
              </a:spcAft>
              <a:buSzPts val="2400"/>
              <a:buFont typeface="Wingdings" panose="05000000000000000000" pitchFamily="2" charset="2"/>
              <a:buChar char="§"/>
            </a:pPr>
            <a:r>
              <a:rPr lang="fr-FR" dirty="0"/>
              <a:t>Espèces</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Nécropsie</a:t>
            </a:r>
          </a:p>
          <a:p>
            <a:pPr marL="800100" lvl="1" indent="-342900" algn="l" rtl="0">
              <a:lnSpc>
                <a:spcPct val="100000"/>
              </a:lnSpc>
              <a:spcBef>
                <a:spcPts val="600"/>
              </a:spcBef>
              <a:spcAft>
                <a:spcPts val="0"/>
              </a:spcAft>
              <a:buSzPts val="2400"/>
              <a:buFont typeface="Wingdings" panose="05000000000000000000" pitchFamily="2" charset="2"/>
              <a:buChar char="§"/>
            </a:pPr>
            <a:r>
              <a:rPr lang="fr-FR" dirty="0"/>
              <a:t>Signalement (description de l'animal)</a:t>
            </a:r>
          </a:p>
        </p:txBody>
      </p:sp>
      <p:sp>
        <p:nvSpPr>
          <p:cNvPr id="765" name="Google Shape;765;p53"/>
          <p:cNvSpPr txBox="1">
            <a:spLocks noGrp="1"/>
          </p:cNvSpPr>
          <p:nvPr>
            <p:ph type="title"/>
          </p:nvPr>
        </p:nvSpPr>
        <p:spPr>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600" dirty="0">
                <a:latin typeface="Franklin Gothic Medium" panose="020B0603020102020204" pitchFamily="34" charset="0"/>
              </a:rPr>
              <a:t>Maladie après une inondation Réponse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6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6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6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5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Rage (1/8)</a:t>
            </a:r>
          </a:p>
        </p:txBody>
      </p:sp>
      <p:sp>
        <p:nvSpPr>
          <p:cNvPr id="772" name="Google Shape;772;p54"/>
          <p:cNvSpPr txBox="1"/>
          <p:nvPr/>
        </p:nvSpPr>
        <p:spPr>
          <a:xfrm>
            <a:off x="2062566" y="2775770"/>
            <a:ext cx="8067000" cy="954300"/>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rgbClr val="000000"/>
                </a:solidFill>
                <a:latin typeface="Arial"/>
                <a:ea typeface="Arial"/>
                <a:cs typeface="Arial"/>
                <a:sym typeface="Arial"/>
              </a:rPr>
              <a:t>Pour réaliser l'exercice, veuillez vous reporter à votre </a:t>
            </a:r>
            <a:r>
              <a:rPr lang="fr-FR" sz="2800"/>
              <a:t>cahier</a:t>
            </a:r>
            <a:r>
              <a:rPr lang="fr-FR" sz="2800">
                <a:solidFill>
                  <a:srgbClr val="000000"/>
                </a:solidFill>
                <a:latin typeface="Arial"/>
                <a:ea typeface="Arial"/>
                <a:cs typeface="Arial"/>
                <a:sym typeface="Arial"/>
              </a:rPr>
              <a:t> d'exercices du participant.</a:t>
            </a:r>
            <a:endParaRPr sz="2800" strike="sngStrike">
              <a:solidFill>
                <a:srgbClr val="000000"/>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5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1</a:t>
            </a:r>
            <a:r>
              <a:rPr lang="fr-FR" b="1" dirty="0"/>
              <a:t> : </a:t>
            </a:r>
            <a:r>
              <a:rPr lang="fr-FR" dirty="0"/>
              <a:t>Comment rechercheriez-vous des cas humains ?</a:t>
            </a: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779" name="Google Shape;779;p5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(2/8)</a:t>
            </a:r>
            <a:endParaRPr lang="fr-FR" dirty="0">
              <a:latin typeface="Franklin Gothic Medium" panose="020B0603020102020204"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785" name="Google Shape;785;p5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2</a:t>
            </a:r>
            <a:r>
              <a:rPr lang="fr-FR" b="1" dirty="0"/>
              <a:t> : </a:t>
            </a:r>
            <a:r>
              <a:rPr lang="fr-FR" dirty="0"/>
              <a:t>Comment rechercheriez-vous des cas concernant des animaux ?</a:t>
            </a: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786" name="Google Shape;786;p5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(3/8)</a:t>
            </a:r>
            <a:endParaRPr lang="fr-FR" dirty="0">
              <a:latin typeface="Franklin Gothic Medium" panose="020B060302010202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sp>
        <p:nvSpPr>
          <p:cNvPr id="792" name="Google Shape;792;p5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3</a:t>
            </a:r>
            <a:r>
              <a:rPr lang="fr-FR" b="1" dirty="0"/>
              <a:t> : </a:t>
            </a:r>
            <a:r>
              <a:rPr lang="fr-FR" dirty="0"/>
              <a:t>Quelles informations collecteriez-vous sur les cas de rage chez l'homme ?</a:t>
            </a: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793" name="Google Shape;793;p5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(4/8)</a:t>
            </a:r>
            <a:endParaRPr lang="fr-FR" dirty="0">
              <a:latin typeface="Franklin Gothic Medium" panose="020B0603020102020204"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98"/>
        <p:cNvGrpSpPr/>
        <p:nvPr/>
      </p:nvGrpSpPr>
      <p:grpSpPr>
        <a:xfrm>
          <a:off x="0" y="0"/>
          <a:ext cx="0" cy="0"/>
          <a:chOff x="0" y="0"/>
          <a:chExt cx="0" cy="0"/>
        </a:xfrm>
      </p:grpSpPr>
      <p:sp>
        <p:nvSpPr>
          <p:cNvPr id="799" name="Google Shape;799;p5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4</a:t>
            </a:r>
            <a:r>
              <a:rPr lang="fr-FR" b="1" dirty="0"/>
              <a:t> : </a:t>
            </a:r>
            <a:r>
              <a:rPr lang="fr-FR" dirty="0"/>
              <a:t>Quelles informations collecteriez-vous sur les cas de rage chez les animaux ?</a:t>
            </a: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800" name="Google Shape;800;p5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(5/8)</a:t>
            </a:r>
            <a:endParaRPr lang="fr-FR" dirty="0">
              <a:latin typeface="Franklin Gothic Medium" panose="020B0603020102020204"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g342693f771d_0_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7" lvl="0" indent="0" algn="l" rtl="0">
              <a:lnSpc>
                <a:spcPct val="100000"/>
              </a:lnSpc>
              <a:spcBef>
                <a:spcPts val="0"/>
              </a:spcBef>
              <a:spcAft>
                <a:spcPts val="0"/>
              </a:spcAft>
              <a:buClr>
                <a:schemeClr val="dk1"/>
              </a:buClr>
              <a:buSzPts val="2800"/>
              <a:buNone/>
            </a:pPr>
            <a:r>
              <a:rPr lang="fr-FR" b="1" u="sng" dirty="0"/>
              <a:t>Question 5</a:t>
            </a:r>
            <a:r>
              <a:rPr lang="fr-FR" b="1" dirty="0"/>
              <a:t> : </a:t>
            </a:r>
            <a:r>
              <a:rPr lang="fr-FR" dirty="0"/>
              <a:t>Pourquoi la recherche des cas est-elle importante?</a:t>
            </a: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807" name="Google Shape;807;g342693f771d_0_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highlight>
                  <a:schemeClr val="lt1"/>
                </a:highlight>
                <a:latin typeface="Franklin Gothic Medium" panose="020B0603020102020204" pitchFamily="34" charset="0"/>
                <a:sym typeface="Libre Franklin Medium"/>
              </a:rPr>
              <a:t>Rage (6/8)</a:t>
            </a:r>
            <a:endParaRPr lang="fr-FR" dirty="0">
              <a:highlight>
                <a:schemeClr val="lt1"/>
              </a:highlight>
              <a:latin typeface="Franklin Gothic Medium" panose="020B06030201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6"/>
          <p:cNvSpPr txBox="1">
            <a:spLocks noGrp="1"/>
          </p:cNvSpPr>
          <p:nvPr>
            <p:ph type="body" idx="1"/>
          </p:nvPr>
        </p:nvSpPr>
        <p:spPr>
          <a:xfrm>
            <a:off x="838200" y="1478857"/>
            <a:ext cx="10467109"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mj-lt"/>
              <a:buAutoNum type="alphaUcPeriod"/>
            </a:pPr>
            <a:r>
              <a:rPr lang="fr-FR" sz="2800" dirty="0"/>
              <a:t>Constituer une équipe</a:t>
            </a:r>
          </a:p>
          <a:p>
            <a:pPr marL="514350" lvl="0" indent="-514350">
              <a:spcBef>
                <a:spcPts val="1172"/>
              </a:spcBef>
              <a:buClr>
                <a:srgbClr val="A6A6A6"/>
              </a:buClr>
              <a:buFont typeface="+mj-lt"/>
              <a:buAutoNum type="alphaUcPeriod"/>
            </a:pPr>
            <a:r>
              <a:rPr lang="fr-FR" dirty="0">
                <a:solidFill>
                  <a:srgbClr val="A6A6A6"/>
                </a:solidFill>
              </a:rPr>
              <a:t>Prendre les dispositions </a:t>
            </a:r>
            <a:r>
              <a:rPr lang="fr-FR" sz="2800" dirty="0">
                <a:solidFill>
                  <a:srgbClr val="A6A6A6"/>
                </a:solidFill>
              </a:rPr>
              <a:t>administratives </a:t>
            </a:r>
            <a:r>
              <a:rPr lang="fr-FR" dirty="0">
                <a:solidFill>
                  <a:srgbClr val="A6A6A6"/>
                </a:solidFill>
              </a:rPr>
              <a:t>nécessaires</a:t>
            </a:r>
            <a:r>
              <a:rPr lang="fr-FR" sz="2800" dirty="0">
                <a:solidFill>
                  <a:srgbClr val="A6A6A6"/>
                </a:solidFill>
              </a:rPr>
              <a:t> de </a:t>
            </a:r>
            <a:r>
              <a:rPr lang="fr-FR" dirty="0">
                <a:solidFill>
                  <a:srgbClr val="A6A6A6"/>
                </a:solidFill>
              </a:rPr>
              <a:t>personnel, de </a:t>
            </a:r>
            <a:r>
              <a:rPr lang="fr-FR" sz="2800" dirty="0">
                <a:solidFill>
                  <a:srgbClr val="A6A6A6"/>
                </a:solidFill>
              </a:rPr>
              <a:t>finances, </a:t>
            </a:r>
            <a:r>
              <a:rPr lang="fr-FR" dirty="0">
                <a:solidFill>
                  <a:srgbClr val="A6A6A6"/>
                </a:solidFill>
              </a:rPr>
              <a:t>et de </a:t>
            </a:r>
            <a:r>
              <a:rPr lang="fr-FR" sz="2800" dirty="0">
                <a:solidFill>
                  <a:srgbClr val="A6A6A6"/>
                </a:solidFill>
              </a:rPr>
              <a:t>logistique</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dirty="0">
                <a:solidFill>
                  <a:srgbClr val="A6A6A6"/>
                </a:solidFill>
              </a:rPr>
              <a:t>En savoir plus sur la maladie confirmée ou les </a:t>
            </a:r>
            <a:br>
              <a:rPr lang="fr-FR" dirty="0">
                <a:solidFill>
                  <a:srgbClr val="A6A6A6"/>
                </a:solidFill>
              </a:rPr>
            </a:br>
            <a:r>
              <a:rPr lang="fr-FR" dirty="0">
                <a:solidFill>
                  <a:srgbClr val="A6A6A6"/>
                </a:solidFill>
              </a:rPr>
              <a:t>maladies suspectes</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sz="2800" dirty="0">
                <a:solidFill>
                  <a:srgbClr val="A6A6A6"/>
                </a:solidFill>
              </a:rPr>
              <a:t>Collaborer avec d'autres ministères, agences partenaires et contacts locaux</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sz="2800" dirty="0">
                <a:solidFill>
                  <a:srgbClr val="A6A6A6"/>
                </a:solidFill>
              </a:rPr>
              <a:t>Coordonner une investigation multisectorielle en cas de suspicion ou de confirmation d'une zoonose</a:t>
            </a:r>
            <a:endParaRPr lang="fr-FR" dirty="0"/>
          </a:p>
        </p:txBody>
      </p:sp>
      <p:sp>
        <p:nvSpPr>
          <p:cNvPr id="337" name="Google Shape;337;p6"/>
          <p:cNvSpPr txBox="1">
            <a:spLocks noGrp="1"/>
          </p:cNvSpPr>
          <p:nvPr>
            <p:ph type="title"/>
          </p:nvPr>
        </p:nvSpPr>
        <p:spPr>
          <a:xfrm>
            <a:off x="623457" y="457200"/>
            <a:ext cx="10917381"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4000"/>
              <a:buFont typeface="Libre Franklin Medium"/>
              <a:buNone/>
            </a:pPr>
            <a:r>
              <a:rPr lang="fr-FR" sz="3800" dirty="0">
                <a:solidFill>
                  <a:srgbClr val="000000"/>
                </a:solidFill>
                <a:latin typeface="Franklin Gothic Medium" panose="020B0603020102020204" pitchFamily="34" charset="0"/>
              </a:rPr>
              <a:t>Étape 1 : Se préparer pour le </a:t>
            </a:r>
            <a:r>
              <a:rPr lang="fr-FR" sz="3800" dirty="0">
                <a:latin typeface="Franklin Gothic Medium" panose="020B0603020102020204" pitchFamily="34" charset="0"/>
              </a:rPr>
              <a:t>travail de terrain (1/4)</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6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6</a:t>
            </a:r>
            <a:r>
              <a:rPr lang="fr-FR" b="1" dirty="0"/>
              <a:t> : </a:t>
            </a:r>
            <a:r>
              <a:rPr lang="fr-FR" dirty="0"/>
              <a:t>Comment les ministères pourraient-ils communiquer pendant l'enquête ? Pendant la surveillance </a:t>
            </a:r>
            <a:br>
              <a:rPr lang="fr-FR" dirty="0"/>
            </a:br>
            <a:r>
              <a:rPr lang="fr-FR" dirty="0"/>
              <a:t>de routine ?</a:t>
            </a:r>
            <a:endParaRPr lang="fr-FR" b="1" dirty="0">
              <a:solidFill>
                <a:srgbClr val="006600"/>
              </a:solidFill>
            </a:endParaRPr>
          </a:p>
          <a:p>
            <a:pPr marL="685800" lvl="1" indent="-76200" algn="l" rtl="0">
              <a:lnSpc>
                <a:spcPct val="100000"/>
              </a:lnSpc>
              <a:spcBef>
                <a:spcPts val="1000"/>
              </a:spcBef>
              <a:spcAft>
                <a:spcPts val="0"/>
              </a:spcAft>
              <a:buSzPts val="2400"/>
              <a:buNone/>
            </a:pPr>
            <a:endParaRPr lang="fr-FR" dirty="0"/>
          </a:p>
        </p:txBody>
      </p:sp>
      <p:sp>
        <p:nvSpPr>
          <p:cNvPr id="814" name="Google Shape;814;p6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(7/8)</a:t>
            </a:r>
            <a:endParaRPr lang="fr-FR" dirty="0">
              <a:latin typeface="Franklin Gothic Medium" panose="020B0603020102020204"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6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588" lvl="0" indent="0" algn="l" rtl="0">
              <a:lnSpc>
                <a:spcPct val="100000"/>
              </a:lnSpc>
              <a:spcBef>
                <a:spcPts val="0"/>
              </a:spcBef>
              <a:spcAft>
                <a:spcPts val="0"/>
              </a:spcAft>
              <a:buClr>
                <a:schemeClr val="dk1"/>
              </a:buClr>
              <a:buSzPts val="2800"/>
              <a:buNone/>
            </a:pPr>
            <a:r>
              <a:rPr lang="fr-FR" b="1" u="sng" dirty="0"/>
              <a:t>Question 7</a:t>
            </a:r>
            <a:r>
              <a:rPr lang="fr-FR" b="1" dirty="0"/>
              <a:t> : </a:t>
            </a:r>
            <a:r>
              <a:rPr lang="fr-FR" dirty="0"/>
              <a:t>Quelles sont les activités à mettre en œuvre lors de la mise en place de la surveillance de la rage et des morsures d'animaux ?</a:t>
            </a:r>
          </a:p>
        </p:txBody>
      </p:sp>
      <p:sp>
        <p:nvSpPr>
          <p:cNvPr id="821" name="Google Shape;821;p6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Rage (8/8)</a:t>
            </a:r>
            <a:endParaRPr lang="fr-FR" dirty="0">
              <a:latin typeface="Franklin Gothic Medium" panose="020B060302010202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827" name="Google Shape;827;p62"/>
          <p:cNvSpPr txBox="1">
            <a:spLocks noGrp="1"/>
          </p:cNvSpPr>
          <p:nvPr>
            <p:ph type="body" idx="1"/>
          </p:nvPr>
        </p:nvSpPr>
        <p:spPr>
          <a:xfrm>
            <a:off x="838200" y="1478857"/>
            <a:ext cx="8296275"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909C9C"/>
              </a:buClr>
              <a:buSzPts val="2800"/>
              <a:buNone/>
            </a:pPr>
            <a:r>
              <a:rPr lang="fr-FR" sz="2600" dirty="0">
                <a:solidFill>
                  <a:srgbClr val="909C9C"/>
                </a:solidFill>
              </a:rPr>
              <a:t>Étape 1 : Se préparer pour le travail de terrain</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2 : Confirmer l'existence d'une flambée</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3 : Vérifier le diagnostic</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4 : Élaborer une définition de cas</a:t>
            </a:r>
            <a:endParaRPr lang="fr-FR" sz="2600" dirty="0"/>
          </a:p>
          <a:p>
            <a:pPr marL="0" lvl="0" indent="0" algn="l" rtl="0">
              <a:lnSpc>
                <a:spcPct val="100000"/>
              </a:lnSpc>
              <a:spcBef>
                <a:spcPts val="1172"/>
              </a:spcBef>
              <a:spcAft>
                <a:spcPts val="0"/>
              </a:spcAft>
              <a:buClr>
                <a:srgbClr val="909C9C"/>
              </a:buClr>
              <a:buSzPts val="2800"/>
              <a:buNone/>
            </a:pPr>
            <a:r>
              <a:rPr lang="fr-FR" sz="2600" dirty="0">
                <a:solidFill>
                  <a:srgbClr val="909C9C"/>
                </a:solidFill>
              </a:rPr>
              <a:t>Étape 5 : Rechercher systématique des cas et enregistrer l’information</a:t>
            </a:r>
            <a:endParaRPr lang="fr-FR" sz="2600" dirty="0"/>
          </a:p>
          <a:p>
            <a:pPr marL="0" lvl="0" indent="0" algn="l" rtl="0">
              <a:lnSpc>
                <a:spcPct val="100000"/>
              </a:lnSpc>
              <a:spcBef>
                <a:spcPts val="1172"/>
              </a:spcBef>
              <a:spcAft>
                <a:spcPts val="0"/>
              </a:spcAft>
              <a:buClr>
                <a:schemeClr val="dk1"/>
              </a:buClr>
              <a:buSzPts val="2800"/>
              <a:buNone/>
            </a:pPr>
            <a:r>
              <a:rPr lang="fr-FR" sz="2600" dirty="0"/>
              <a:t>Étape 6 : Effectuer une épidémiologie descriptive</a:t>
            </a:r>
          </a:p>
        </p:txBody>
      </p:sp>
      <p:sp>
        <p:nvSpPr>
          <p:cNvPr id="828" name="Google Shape;828;p6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3800" dirty="0">
                <a:latin typeface="Franklin Gothic Medium" panose="020B0603020102020204" pitchFamily="34" charset="0"/>
              </a:rPr>
              <a:t>Étape 6 : Effectuer une épidémiologie descriptive</a:t>
            </a:r>
          </a:p>
        </p:txBody>
      </p:sp>
      <p:grpSp>
        <p:nvGrpSpPr>
          <p:cNvPr id="829" name="Google Shape;829;p62"/>
          <p:cNvGrpSpPr/>
          <p:nvPr/>
        </p:nvGrpSpPr>
        <p:grpSpPr>
          <a:xfrm>
            <a:off x="1445267" y="5379143"/>
            <a:ext cx="8321751" cy="1142750"/>
            <a:chOff x="1969411" y="5140567"/>
            <a:chExt cx="8429867" cy="1201504"/>
          </a:xfrm>
        </p:grpSpPr>
        <p:sp>
          <p:nvSpPr>
            <p:cNvPr id="830" name="Google Shape;830;p62"/>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831" name="Google Shape;831;p62"/>
            <p:cNvSpPr/>
            <p:nvPr/>
          </p:nvSpPr>
          <p:spPr>
            <a:xfrm>
              <a:off x="4985678" y="5140567"/>
              <a:ext cx="2291351"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832" name="Google Shape;832;p62"/>
            <p:cNvSpPr/>
            <p:nvPr/>
          </p:nvSpPr>
          <p:spPr>
            <a:xfrm>
              <a:off x="8001944" y="5140567"/>
              <a:ext cx="2397334"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833" name="Google Shape;833;p62"/>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834" name="Google Shape;834;p62"/>
            <p:cNvSpPr/>
            <p:nvPr/>
          </p:nvSpPr>
          <p:spPr>
            <a:xfrm>
              <a:off x="7352744" y="5430242"/>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63"/>
          <p:cNvSpPr/>
          <p:nvPr/>
        </p:nvSpPr>
        <p:spPr>
          <a:xfrm>
            <a:off x="8244466" y="2410122"/>
            <a:ext cx="607123" cy="2462961"/>
          </a:xfrm>
          <a:prstGeom prst="rightBrace">
            <a:avLst>
              <a:gd name="adj1" fmla="val 233333"/>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400"/>
              <a:buFont typeface="Noto Sans Symbols"/>
              <a:buNone/>
            </a:pPr>
            <a:endParaRPr sz="2400">
              <a:solidFill>
                <a:srgbClr val="006600"/>
              </a:solidFill>
              <a:latin typeface="Times New Roman"/>
              <a:ea typeface="Times New Roman"/>
              <a:cs typeface="Times New Roman"/>
              <a:sym typeface="Times New Roman"/>
            </a:endParaRPr>
          </a:p>
        </p:txBody>
      </p:sp>
      <p:sp>
        <p:nvSpPr>
          <p:cNvPr id="841" name="Google Shape;841;p63"/>
          <p:cNvSpPr/>
          <p:nvPr/>
        </p:nvSpPr>
        <p:spPr>
          <a:xfrm>
            <a:off x="8244466" y="4873083"/>
            <a:ext cx="607123" cy="1147652"/>
          </a:xfrm>
          <a:prstGeom prst="rightBrace">
            <a:avLst>
              <a:gd name="adj1" fmla="val 150000"/>
              <a:gd name="adj2" fmla="val 50000"/>
            </a:avLst>
          </a:prstGeom>
          <a:noFill/>
          <a:ln w="38100" cap="flat" cmpd="sng">
            <a:solidFill>
              <a:srgbClr val="00A9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2400"/>
              <a:buFont typeface="Noto Sans Symbols"/>
              <a:buNone/>
            </a:pPr>
            <a:endParaRPr sz="2400">
              <a:solidFill>
                <a:schemeClr val="dk1"/>
              </a:solidFill>
              <a:latin typeface="Times New Roman"/>
              <a:ea typeface="Times New Roman"/>
              <a:cs typeface="Times New Roman"/>
              <a:sym typeface="Times New Roman"/>
            </a:endParaRPr>
          </a:p>
        </p:txBody>
      </p:sp>
      <p:sp>
        <p:nvSpPr>
          <p:cNvPr id="842" name="Google Shape;842;p63"/>
          <p:cNvSpPr txBox="1"/>
          <p:nvPr/>
        </p:nvSpPr>
        <p:spPr>
          <a:xfrm>
            <a:off x="9088463" y="3195326"/>
            <a:ext cx="2446319" cy="8925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953A"/>
              </a:buClr>
              <a:buSzPts val="2600"/>
              <a:buFont typeface="Noto Sans Symbols"/>
              <a:buNone/>
            </a:pPr>
            <a:r>
              <a:rPr lang="fr-FR" sz="2600" b="1" dirty="0">
                <a:solidFill>
                  <a:srgbClr val="00953A"/>
                </a:solidFill>
                <a:sym typeface="Arial"/>
              </a:rPr>
              <a:t>Épidémiologie descriptive</a:t>
            </a:r>
            <a:endParaRPr lang="fr-FR" dirty="0"/>
          </a:p>
        </p:txBody>
      </p:sp>
      <p:sp>
        <p:nvSpPr>
          <p:cNvPr id="843" name="Google Shape;843;p63"/>
          <p:cNvSpPr txBox="1"/>
          <p:nvPr/>
        </p:nvSpPr>
        <p:spPr>
          <a:xfrm>
            <a:off x="8955113" y="5000633"/>
            <a:ext cx="2446319" cy="892512"/>
          </a:xfrm>
          <a:prstGeom prst="rect">
            <a:avLst/>
          </a:prstGeom>
          <a:noFill/>
          <a:ln>
            <a:noFill/>
          </a:ln>
        </p:spPr>
        <p:txBody>
          <a:bodyPr spcFirstLastPara="1" wrap="square" lIns="91425" tIns="45700" rIns="91425" bIns="45700" anchor="t" anchorCtr="0">
            <a:spAutoFit/>
          </a:bodyPr>
          <a:lstStyle/>
          <a:p>
            <a:pPr>
              <a:buClr>
                <a:srgbClr val="00953A"/>
              </a:buClr>
              <a:buSzPts val="2600"/>
            </a:pPr>
            <a:r>
              <a:rPr lang="fr-FR" sz="2600" b="1" dirty="0">
                <a:solidFill>
                  <a:srgbClr val="00953A"/>
                </a:solidFill>
              </a:rPr>
              <a:t>Épidémiologie</a:t>
            </a:r>
            <a:endParaRPr lang="fr-FR" sz="2800" dirty="0"/>
          </a:p>
          <a:p>
            <a:pPr marL="0" marR="0" lvl="0" indent="0" algn="l" rtl="0">
              <a:spcBef>
                <a:spcPts val="0"/>
              </a:spcBef>
              <a:spcAft>
                <a:spcPts val="0"/>
              </a:spcAft>
              <a:buClr>
                <a:srgbClr val="00953A"/>
              </a:buClr>
              <a:buSzPts val="2600"/>
              <a:buFont typeface="Noto Sans Symbols"/>
              <a:buNone/>
            </a:pPr>
            <a:r>
              <a:rPr lang="fr-FR" sz="2600" b="1" dirty="0">
                <a:solidFill>
                  <a:srgbClr val="00953A"/>
                </a:solidFill>
              </a:rPr>
              <a:t>a</a:t>
            </a:r>
            <a:r>
              <a:rPr lang="fr-FR" sz="2600" b="1" dirty="0">
                <a:solidFill>
                  <a:srgbClr val="00953A"/>
                </a:solidFill>
                <a:sym typeface="Arial"/>
              </a:rPr>
              <a:t>nalytique</a:t>
            </a:r>
            <a:endParaRPr lang="fr-FR" dirty="0"/>
          </a:p>
        </p:txBody>
      </p:sp>
      <p:graphicFrame>
        <p:nvGraphicFramePr>
          <p:cNvPr id="844" name="Google Shape;844;p63"/>
          <p:cNvGraphicFramePr/>
          <p:nvPr>
            <p:extLst>
              <p:ext uri="{D42A27DB-BD31-4B8C-83A1-F6EECF244321}">
                <p14:modId xmlns:p14="http://schemas.microsoft.com/office/powerpoint/2010/main" val="1584120252"/>
              </p:ext>
            </p:extLst>
          </p:nvPr>
        </p:nvGraphicFramePr>
        <p:xfrm>
          <a:off x="715946" y="1775961"/>
          <a:ext cx="7303025" cy="4718940"/>
        </p:xfrm>
        <a:graphic>
          <a:graphicData uri="http://schemas.openxmlformats.org/drawingml/2006/table">
            <a:tbl>
              <a:tblPr firstRow="1" bandRow="1">
                <a:noFill/>
                <a:tableStyleId>{C743632A-B6E9-4E29-BBF9-A4B2B3BE89E1}</a:tableStyleId>
              </a:tblPr>
              <a:tblGrid>
                <a:gridCol w="2477825">
                  <a:extLst>
                    <a:ext uri="{9D8B030D-6E8A-4147-A177-3AD203B41FA5}">
                      <a16:colId xmlns:a16="http://schemas.microsoft.com/office/drawing/2014/main" val="20000"/>
                    </a:ext>
                  </a:extLst>
                </a:gridCol>
                <a:gridCol w="4825200">
                  <a:extLst>
                    <a:ext uri="{9D8B030D-6E8A-4147-A177-3AD203B41FA5}">
                      <a16:colId xmlns:a16="http://schemas.microsoft.com/office/drawing/2014/main" val="20001"/>
                    </a:ext>
                  </a:extLst>
                </a:gridCol>
              </a:tblGrid>
              <a:tr h="903825">
                <a:tc>
                  <a:txBody>
                    <a:bodyPr/>
                    <a:lstStyle/>
                    <a:p>
                      <a:pPr marL="0" marR="0" lvl="0" indent="0" algn="ctr" rtl="0">
                        <a:spcBef>
                          <a:spcPts val="0"/>
                        </a:spcBef>
                        <a:spcAft>
                          <a:spcPts val="0"/>
                        </a:spcAft>
                        <a:buNone/>
                      </a:pPr>
                      <a:r>
                        <a:rPr lang="fr-FR" sz="2800" u="none" strike="noStrike" cap="none">
                          <a:solidFill>
                            <a:schemeClr val="dk1"/>
                          </a:solidFill>
                        </a:rPr>
                        <a:t>Journalisme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800" u="none" strike="noStrike" cap="none">
                          <a:solidFill>
                            <a:schemeClr val="dk1"/>
                          </a:solidFill>
                        </a:rPr>
                        <a:t>Épidémiologie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03825">
                <a:tc>
                  <a:txBody>
                    <a:bodyPr/>
                    <a:lstStyle/>
                    <a:p>
                      <a:pPr marL="0" marR="0" lvl="0" indent="0" algn="ctr" rtl="0">
                        <a:spcBef>
                          <a:spcPts val="0"/>
                        </a:spcBef>
                        <a:spcAft>
                          <a:spcPts val="0"/>
                        </a:spcAft>
                        <a:buNone/>
                      </a:pPr>
                      <a:r>
                        <a:rPr lang="fr-FR" sz="2800"/>
                        <a:t>Quoi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800" u="none" strike="noStrike" cap="none">
                          <a:solidFill>
                            <a:schemeClr val="dk1"/>
                          </a:solidFill>
                        </a:rPr>
                        <a:t>Maladie ou caractéristiques cliniques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595050">
                <a:tc>
                  <a:txBody>
                    <a:bodyPr/>
                    <a:lstStyle/>
                    <a:p>
                      <a:pPr marL="0" marR="0" lvl="0" indent="0" algn="ctr" rtl="0">
                        <a:spcBef>
                          <a:spcPts val="0"/>
                        </a:spcBef>
                        <a:spcAft>
                          <a:spcPts val="0"/>
                        </a:spcAft>
                        <a:buNone/>
                      </a:pPr>
                      <a:r>
                        <a:rPr lang="fr-FR" sz="2800" u="none" strike="noStrike" cap="none">
                          <a:solidFill>
                            <a:schemeClr val="dk1"/>
                          </a:solidFill>
                        </a:rPr>
                        <a:t>Quand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800"/>
                        <a:t>Temps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595050">
                <a:tc>
                  <a:txBody>
                    <a:bodyPr/>
                    <a:lstStyle/>
                    <a:p>
                      <a:pPr marL="0" marR="0" lvl="0" indent="0" algn="ctr" rtl="0">
                        <a:spcBef>
                          <a:spcPts val="0"/>
                        </a:spcBef>
                        <a:spcAft>
                          <a:spcPts val="0"/>
                        </a:spcAft>
                        <a:buNone/>
                      </a:pPr>
                      <a:r>
                        <a:rPr lang="fr-FR" sz="2800" u="none" strike="noStrike" cap="none">
                          <a:solidFill>
                            <a:schemeClr val="dk1"/>
                          </a:solidFill>
                        </a:rPr>
                        <a:t>Où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800" u="none" strike="noStrike" cap="none">
                          <a:solidFill>
                            <a:schemeClr val="dk1"/>
                          </a:solidFill>
                        </a:rPr>
                        <a:t>Lieu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595050">
                <a:tc>
                  <a:txBody>
                    <a:bodyPr/>
                    <a:lstStyle/>
                    <a:p>
                      <a:pPr marL="0" marR="0" lvl="0" indent="0" algn="ctr" rtl="0">
                        <a:spcBef>
                          <a:spcPts val="0"/>
                        </a:spcBef>
                        <a:spcAft>
                          <a:spcPts val="0"/>
                        </a:spcAft>
                        <a:buNone/>
                      </a:pPr>
                      <a:r>
                        <a:rPr lang="fr-FR" sz="2800" u="none" strike="noStrike" cap="none">
                          <a:solidFill>
                            <a:schemeClr val="dk1"/>
                          </a:solidFill>
                        </a:rPr>
                        <a:t>Qui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800" u="none" strike="noStrike" cap="none">
                          <a:solidFill>
                            <a:schemeClr val="dk1"/>
                          </a:solidFill>
                        </a:rPr>
                        <a:t>Personne ou animal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1085075">
                <a:tc>
                  <a:txBody>
                    <a:bodyPr/>
                    <a:lstStyle/>
                    <a:p>
                      <a:pPr marL="0" marR="0" lvl="0" indent="0" algn="ctr" rtl="0">
                        <a:spcBef>
                          <a:spcPts val="0"/>
                        </a:spcBef>
                        <a:spcAft>
                          <a:spcPts val="0"/>
                        </a:spcAft>
                        <a:buNone/>
                      </a:pPr>
                      <a:r>
                        <a:rPr lang="fr-FR" sz="2800" u="none" strike="noStrike" cap="none">
                          <a:solidFill>
                            <a:schemeClr val="dk1"/>
                          </a:solidFill>
                        </a:rPr>
                        <a:t>Pourquoi/</a:t>
                      </a:r>
                      <a:br>
                        <a:rPr lang="fr-FR" sz="2800" u="none" strike="noStrike" cap="none">
                          <a:solidFill>
                            <a:schemeClr val="dk1"/>
                          </a:solidFill>
                        </a:rPr>
                      </a:br>
                      <a:r>
                        <a:rPr lang="fr-FR" sz="2800"/>
                        <a:t>C</a:t>
                      </a:r>
                      <a:r>
                        <a:rPr lang="fr-FR" sz="2800" u="none" strike="noStrike" cap="none">
                          <a:solidFill>
                            <a:schemeClr val="dk1"/>
                          </a:solidFill>
                        </a:rPr>
                        <a:t>omment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800" u="none" strike="noStrike" cap="none" dirty="0">
                          <a:solidFill>
                            <a:schemeClr val="dk1"/>
                          </a:solidFill>
                        </a:rPr>
                        <a:t>Cause(s), facteurs de risque, modes de transmission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bl>
          </a:graphicData>
        </a:graphic>
      </p:graphicFrame>
      <p:sp>
        <p:nvSpPr>
          <p:cNvPr id="845" name="Google Shape;845;p63"/>
          <p:cNvSpPr txBox="1"/>
          <p:nvPr/>
        </p:nvSpPr>
        <p:spPr>
          <a:xfrm>
            <a:off x="838199" y="0"/>
            <a:ext cx="11022367"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cinq questions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du journalisme et de l'épidémiologie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4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850"/>
        <p:cNvGrpSpPr/>
        <p:nvPr/>
      </p:nvGrpSpPr>
      <p:grpSpPr>
        <a:xfrm>
          <a:off x="0" y="0"/>
          <a:ext cx="0" cy="0"/>
          <a:chOff x="0" y="0"/>
          <a:chExt cx="0" cy="0"/>
        </a:xfrm>
      </p:grpSpPr>
      <p:sp>
        <p:nvSpPr>
          <p:cNvPr id="851" name="Google Shape;851;p6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Symptômes/observations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Humain : ce que le patient ressent</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L'animal : ce que le propriétaire ou le gardien de l'animal a observé</a:t>
            </a:r>
          </a:p>
          <a:p>
            <a:pPr marL="228600" lvl="0" indent="-228600" algn="l" rtl="0">
              <a:lnSpc>
                <a:spcPct val="100000"/>
              </a:lnSpc>
              <a:spcBef>
                <a:spcPts val="1000"/>
              </a:spcBef>
              <a:spcAft>
                <a:spcPts val="0"/>
              </a:spcAft>
              <a:buClr>
                <a:schemeClr val="dk1"/>
              </a:buClr>
              <a:buSzPts val="2800"/>
              <a:buChar char="•"/>
            </a:pPr>
            <a:r>
              <a:rPr lang="fr-FR" dirty="0"/>
              <a:t>Signes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Ce que révèle l'examen clinique</a:t>
            </a:r>
          </a:p>
          <a:p>
            <a:pPr marL="228600" lvl="0" indent="-228600" algn="l" rtl="0">
              <a:lnSpc>
                <a:spcPct val="100000"/>
              </a:lnSpc>
              <a:spcBef>
                <a:spcPts val="1000"/>
              </a:spcBef>
              <a:spcAft>
                <a:spcPts val="0"/>
              </a:spcAft>
              <a:buClr>
                <a:schemeClr val="dk1"/>
              </a:buClr>
              <a:buSzPts val="2800"/>
              <a:buChar char="•"/>
            </a:pPr>
            <a:r>
              <a:rPr lang="fr-FR" dirty="0"/>
              <a:t>Résultats de laboratoire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Diagnostic définitif</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Autres résultats cliniques</a:t>
            </a:r>
          </a:p>
        </p:txBody>
      </p:sp>
      <p:sp>
        <p:nvSpPr>
          <p:cNvPr id="852" name="Google Shape;852;p6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Caractéristiques cliniques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5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5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5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5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51">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51">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5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59" name="Google Shape;859;p6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200"/>
              <a:buNone/>
            </a:pPr>
            <a:r>
              <a:rPr lang="fr-FR" sz="2200" b="1" dirty="0">
                <a:latin typeface="Arial"/>
                <a:ea typeface="Arial"/>
                <a:cs typeface="Arial"/>
                <a:sym typeface="Arial"/>
              </a:rPr>
              <a:t>Maladies diarrhéiques pendant le Haj chez les voyageurs originaires de 40 pays - </a:t>
            </a:r>
            <a:r>
              <a:rPr lang="fr-FR" sz="2200" b="1" dirty="0"/>
              <a:t>Arabie sa</a:t>
            </a:r>
            <a:r>
              <a:rPr lang="fr-FR" sz="2200" b="1" dirty="0">
                <a:latin typeface="Arial"/>
                <a:ea typeface="Arial"/>
                <a:cs typeface="Arial"/>
                <a:sym typeface="Arial"/>
              </a:rPr>
              <a:t>oudite</a:t>
            </a:r>
            <a:r>
              <a:rPr lang="fr-FR" sz="2200" b="1" dirty="0"/>
              <a:t>, 2011-2013 (n=544)</a:t>
            </a:r>
            <a:endParaRPr lang="fr-FR" dirty="0"/>
          </a:p>
        </p:txBody>
      </p:sp>
      <p:sp>
        <p:nvSpPr>
          <p:cNvPr id="858" name="Google Shape;858;p6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 Caractéristiques cliniques</a:t>
            </a:r>
          </a:p>
        </p:txBody>
      </p:sp>
      <p:sp>
        <p:nvSpPr>
          <p:cNvPr id="860" name="Google Shape;860;p65"/>
          <p:cNvSpPr txBox="1">
            <a:spLocks noGrp="1"/>
          </p:cNvSpPr>
          <p:nvPr>
            <p:ph type="body" idx="2"/>
          </p:nvPr>
        </p:nvSpPr>
        <p:spPr>
          <a:xfrm>
            <a:off x="4765953" y="6461245"/>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Abd El Ghany M, et al. EID</a:t>
            </a:r>
            <a:r>
              <a:rPr lang="fr-FR" sz="1200" i="1"/>
              <a:t>. </a:t>
            </a:r>
            <a:r>
              <a:rPr lang="fr-FR" sz="1200"/>
              <a:t>2017;23:1640-49.</a:t>
            </a:r>
            <a:endParaRPr sz="1200"/>
          </a:p>
        </p:txBody>
      </p:sp>
      <p:graphicFrame>
        <p:nvGraphicFramePr>
          <p:cNvPr id="861" name="Google Shape;861;p65"/>
          <p:cNvGraphicFramePr/>
          <p:nvPr>
            <p:extLst>
              <p:ext uri="{D42A27DB-BD31-4B8C-83A1-F6EECF244321}">
                <p14:modId xmlns:p14="http://schemas.microsoft.com/office/powerpoint/2010/main" val="286293500"/>
              </p:ext>
            </p:extLst>
          </p:nvPr>
        </p:nvGraphicFramePr>
        <p:xfrm>
          <a:off x="4109125" y="2643366"/>
          <a:ext cx="4349075" cy="3170000"/>
        </p:xfrm>
        <a:graphic>
          <a:graphicData uri="http://schemas.openxmlformats.org/drawingml/2006/table">
            <a:tbl>
              <a:tblPr firstRow="1" bandRow="1">
                <a:noFill/>
                <a:tableStyleId>{C743632A-B6E9-4E29-BBF9-A4B2B3BE89E1}</a:tableStyleId>
              </a:tblPr>
              <a:tblGrid>
                <a:gridCol w="3565304">
                  <a:extLst>
                    <a:ext uri="{9D8B030D-6E8A-4147-A177-3AD203B41FA5}">
                      <a16:colId xmlns:a16="http://schemas.microsoft.com/office/drawing/2014/main" val="20000"/>
                    </a:ext>
                  </a:extLst>
                </a:gridCol>
                <a:gridCol w="783771">
                  <a:extLst>
                    <a:ext uri="{9D8B030D-6E8A-4147-A177-3AD203B41FA5}">
                      <a16:colId xmlns:a16="http://schemas.microsoft.com/office/drawing/2014/main" val="20001"/>
                    </a:ext>
                  </a:extLst>
                </a:gridCol>
              </a:tblGrid>
              <a:tr h="370850">
                <a:tc>
                  <a:txBody>
                    <a:bodyPr/>
                    <a:lstStyle/>
                    <a:p>
                      <a:pPr marL="0" marR="0" lvl="0" indent="0" algn="l" rtl="0">
                        <a:spcBef>
                          <a:spcPts val="0"/>
                        </a:spcBef>
                        <a:spcAft>
                          <a:spcPts val="0"/>
                        </a:spcAft>
                        <a:buNone/>
                      </a:pPr>
                      <a:r>
                        <a:rPr lang="fr-FR" sz="2000" u="none" strike="noStrike" cap="none">
                          <a:solidFill>
                            <a:schemeClr val="dk1"/>
                          </a:solidFill>
                        </a:rPr>
                        <a:t>Caractéristique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u="none" strike="noStrike" cap="none">
                          <a:solidFill>
                            <a:schemeClr val="dk1"/>
                          </a:solidFill>
                        </a:rPr>
                        <a: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2000" u="none" strike="noStrike" cap="none" dirty="0"/>
                        <a:t>Selles aqueuses/non formées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a:t>97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fr-FR" sz="2000" dirty="0"/>
                        <a:t>Douleur abdominale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a:t>90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fr-FR" sz="2000" dirty="0"/>
                        <a:t>Fièvre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a:t>29</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fr-FR" sz="2000" dirty="0"/>
                        <a:t>Déshydratation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a:t>25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fr-FR" sz="2000" dirty="0"/>
                        <a:t>Vomissements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dirty="0"/>
                        <a:t>23</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fr-FR" sz="2000"/>
                        <a:t>Sang dans les selles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dirty="0"/>
                        <a:t>9</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6"/>
                  </a:ext>
                </a:extLst>
              </a:tr>
              <a:tr h="370850">
                <a:tc>
                  <a:txBody>
                    <a:bodyPr/>
                    <a:lstStyle/>
                    <a:p>
                      <a:pPr marL="0" marR="0" lvl="0" indent="0" algn="l" rtl="0">
                        <a:spcBef>
                          <a:spcPts val="0"/>
                        </a:spcBef>
                        <a:spcAft>
                          <a:spcPts val="0"/>
                        </a:spcAft>
                        <a:buNone/>
                      </a:pPr>
                      <a:r>
                        <a:rPr lang="fr-FR" sz="2000"/>
                        <a:t>Hospitalisé</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fr-FR" sz="2000" dirty="0"/>
                        <a:t>13</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867" name="Google Shape;867;p6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Histogramme (pas d'espace entre les colonnes adjacentes)</a:t>
            </a:r>
          </a:p>
          <a:p>
            <a:pPr marL="228600" lvl="0" indent="-228600" algn="l" rtl="0">
              <a:lnSpc>
                <a:spcPct val="100000"/>
              </a:lnSpc>
              <a:spcBef>
                <a:spcPts val="1000"/>
              </a:spcBef>
              <a:spcAft>
                <a:spcPts val="0"/>
              </a:spcAft>
              <a:buClr>
                <a:schemeClr val="dk1"/>
              </a:buClr>
              <a:buSzPts val="2800"/>
              <a:buChar char="•"/>
            </a:pPr>
            <a:r>
              <a:rPr lang="fr-FR" sz="2600" dirty="0"/>
              <a:t>Axe des x : Date d'apparition (par heure, jour, semaine, </a:t>
            </a:r>
            <a:br>
              <a:rPr lang="fr-FR" sz="2600" dirty="0"/>
            </a:br>
            <a:r>
              <a:rPr lang="fr-FR" sz="2600" dirty="0"/>
              <a:t>mois, année) </a:t>
            </a:r>
          </a:p>
          <a:p>
            <a:pPr marL="228600" lvl="0" indent="-228600" algn="l" rtl="0">
              <a:lnSpc>
                <a:spcPct val="100000"/>
              </a:lnSpc>
              <a:spcBef>
                <a:spcPts val="1000"/>
              </a:spcBef>
              <a:spcAft>
                <a:spcPts val="0"/>
              </a:spcAft>
              <a:buClr>
                <a:schemeClr val="dk1"/>
              </a:buClr>
              <a:buSzPts val="2800"/>
              <a:buChar char="•"/>
            </a:pPr>
            <a:r>
              <a:rPr lang="fr-FR" sz="2600" dirty="0"/>
              <a:t>Axe des y : Nombre de cas </a:t>
            </a:r>
          </a:p>
          <a:p>
            <a:pPr marL="228600" lvl="0" indent="-228600" algn="l" rtl="0">
              <a:lnSpc>
                <a:spcPct val="100000"/>
              </a:lnSpc>
              <a:spcBef>
                <a:spcPts val="1000"/>
              </a:spcBef>
              <a:spcAft>
                <a:spcPts val="0"/>
              </a:spcAft>
              <a:buClr>
                <a:schemeClr val="dk1"/>
              </a:buClr>
              <a:buSzPts val="2800"/>
              <a:buChar char="•"/>
            </a:pPr>
            <a:r>
              <a:rPr lang="fr-FR" sz="2600" dirty="0"/>
              <a:t>Peut afficher des colonnes ou des « piles de boîtes »</a:t>
            </a:r>
          </a:p>
        </p:txBody>
      </p:sp>
      <p:sp>
        <p:nvSpPr>
          <p:cNvPr id="868" name="Google Shape;868;p6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Temps : Courbes épidémiques</a:t>
            </a:r>
          </a:p>
        </p:txBody>
      </p:sp>
      <p:graphicFrame>
        <p:nvGraphicFramePr>
          <p:cNvPr id="869" name="Google Shape;869;p66"/>
          <p:cNvGraphicFramePr/>
          <p:nvPr>
            <p:extLst>
              <p:ext uri="{D42A27DB-BD31-4B8C-83A1-F6EECF244321}">
                <p14:modId xmlns:p14="http://schemas.microsoft.com/office/powerpoint/2010/main" val="3772610804"/>
              </p:ext>
            </p:extLst>
          </p:nvPr>
        </p:nvGraphicFramePr>
        <p:xfrm>
          <a:off x="2044340" y="3983161"/>
          <a:ext cx="3561804" cy="25805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70" name="Google Shape;870;p66"/>
          <p:cNvGraphicFramePr/>
          <p:nvPr>
            <p:extLst>
              <p:ext uri="{D42A27DB-BD31-4B8C-83A1-F6EECF244321}">
                <p14:modId xmlns:p14="http://schemas.microsoft.com/office/powerpoint/2010/main" val="1728154489"/>
              </p:ext>
            </p:extLst>
          </p:nvPr>
        </p:nvGraphicFramePr>
        <p:xfrm>
          <a:off x="5976257" y="3983161"/>
          <a:ext cx="3561804" cy="260108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875"/>
        <p:cNvGrpSpPr/>
        <p:nvPr/>
      </p:nvGrpSpPr>
      <p:grpSpPr>
        <a:xfrm>
          <a:off x="0" y="0"/>
          <a:ext cx="0" cy="0"/>
          <a:chOff x="0" y="0"/>
          <a:chExt cx="0" cy="0"/>
        </a:xfrm>
      </p:grpSpPr>
      <p:graphicFrame>
        <p:nvGraphicFramePr>
          <p:cNvPr id="876" name="Google Shape;876;p67"/>
          <p:cNvGraphicFramePr/>
          <p:nvPr/>
        </p:nvGraphicFramePr>
        <p:xfrm>
          <a:off x="1424578" y="1396430"/>
          <a:ext cx="2318075" cy="5212080"/>
        </p:xfrm>
        <a:graphic>
          <a:graphicData uri="http://schemas.openxmlformats.org/drawingml/2006/table">
            <a:tbl>
              <a:tblPr>
                <a:noFill/>
                <a:tableStyleId>{069B912A-36C6-443E-B340-D69F32E338C0}</a:tableStyleId>
              </a:tblPr>
              <a:tblGrid>
                <a:gridCol w="621325">
                  <a:extLst>
                    <a:ext uri="{9D8B030D-6E8A-4147-A177-3AD203B41FA5}">
                      <a16:colId xmlns:a16="http://schemas.microsoft.com/office/drawing/2014/main" val="20000"/>
                    </a:ext>
                  </a:extLst>
                </a:gridCol>
                <a:gridCol w="1696750">
                  <a:extLst>
                    <a:ext uri="{9D8B030D-6E8A-4147-A177-3AD203B41FA5}">
                      <a16:colId xmlns:a16="http://schemas.microsoft.com/office/drawing/2014/main" val="20001"/>
                    </a:ext>
                  </a:extLst>
                </a:gridCol>
              </a:tblGrid>
              <a:tr h="254375">
                <a:tc>
                  <a:txBody>
                    <a:bodyPr/>
                    <a:lstStyle/>
                    <a:p>
                      <a:pPr marL="0" marR="0" lvl="0" indent="0" algn="ctr" rtl="0">
                        <a:spcBef>
                          <a:spcPts val="0"/>
                        </a:spcBef>
                        <a:spcAft>
                          <a:spcPts val="0"/>
                        </a:spcAft>
                        <a:buNone/>
                      </a:pPr>
                      <a:r>
                        <a:rPr lang="fr-FR" sz="1800" u="none" strike="noStrike" dirty="0">
                          <a:solidFill>
                            <a:schemeClr val="dk1"/>
                          </a:solidFill>
                          <a:latin typeface="Arial"/>
                          <a:ea typeface="Arial"/>
                          <a:cs typeface="Arial"/>
                          <a:sym typeface="Arial"/>
                        </a:rPr>
                        <a:t>Oct.</a:t>
                      </a:r>
                      <a:endParaRPr sz="1800" b="0" i="0" u="none" strike="noStrike" dirty="0">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Nombre de cas</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1-8</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9</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12</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13</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14</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15</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16</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17</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18</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19</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25437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20</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r h="25437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21</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4"/>
                  </a:ext>
                </a:extLst>
              </a:tr>
              <a:tr h="25437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22</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5"/>
                  </a:ext>
                </a:extLst>
              </a:tr>
              <a:tr h="25437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23</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6"/>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24</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7"/>
                  </a:ext>
                </a:extLst>
              </a:tr>
              <a:tr h="25437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25</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8"/>
                  </a:ext>
                </a:extLst>
              </a:tr>
            </a:tbl>
          </a:graphicData>
        </a:graphic>
      </p:graphicFrame>
      <p:sp>
        <p:nvSpPr>
          <p:cNvPr id="877" name="Google Shape;877;p67"/>
          <p:cNvSpPr txBox="1">
            <a:spLocks noGrp="1"/>
          </p:cNvSpPr>
          <p:nvPr>
            <p:ph type="body" idx="1"/>
          </p:nvPr>
        </p:nvSpPr>
        <p:spPr>
          <a:xfrm>
            <a:off x="4225840" y="1478857"/>
            <a:ext cx="712796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Dates de début de la maladie X, district Y, octobre 2019 (n=56)</a:t>
            </a: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878" name="Google Shape;878;p6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Quelle est l’étendue de l'axe des x ?</a:t>
            </a:r>
          </a:p>
        </p:txBody>
      </p:sp>
      <p:graphicFrame>
        <p:nvGraphicFramePr>
          <p:cNvPr id="879" name="Google Shape;879;p67"/>
          <p:cNvGraphicFramePr/>
          <p:nvPr>
            <p:extLst>
              <p:ext uri="{D42A27DB-BD31-4B8C-83A1-F6EECF244321}">
                <p14:modId xmlns:p14="http://schemas.microsoft.com/office/powerpoint/2010/main" val="4188741078"/>
              </p:ext>
            </p:extLst>
          </p:nvPr>
        </p:nvGraphicFramePr>
        <p:xfrm>
          <a:off x="4418972" y="2339091"/>
          <a:ext cx="6348450" cy="3639945"/>
        </p:xfrm>
        <a:graphic>
          <a:graphicData uri="http://schemas.openxmlformats.org/drawingml/2006/table">
            <a:tbl>
              <a:tblPr>
                <a:noFill/>
                <a:tableStyleId>{069B912A-36C6-443E-B340-D69F32E338C0}</a:tableStyleId>
              </a:tblPr>
              <a:tblGrid>
                <a:gridCol w="1058075">
                  <a:extLst>
                    <a:ext uri="{9D8B030D-6E8A-4147-A177-3AD203B41FA5}">
                      <a16:colId xmlns:a16="http://schemas.microsoft.com/office/drawing/2014/main" val="20000"/>
                    </a:ext>
                  </a:extLst>
                </a:gridCol>
                <a:gridCol w="1058075">
                  <a:extLst>
                    <a:ext uri="{9D8B030D-6E8A-4147-A177-3AD203B41FA5}">
                      <a16:colId xmlns:a16="http://schemas.microsoft.com/office/drawing/2014/main" val="20001"/>
                    </a:ext>
                  </a:extLst>
                </a:gridCol>
                <a:gridCol w="1058075">
                  <a:extLst>
                    <a:ext uri="{9D8B030D-6E8A-4147-A177-3AD203B41FA5}">
                      <a16:colId xmlns:a16="http://schemas.microsoft.com/office/drawing/2014/main" val="20002"/>
                    </a:ext>
                  </a:extLst>
                </a:gridCol>
                <a:gridCol w="1058075">
                  <a:extLst>
                    <a:ext uri="{9D8B030D-6E8A-4147-A177-3AD203B41FA5}">
                      <a16:colId xmlns:a16="http://schemas.microsoft.com/office/drawing/2014/main" val="20003"/>
                    </a:ext>
                  </a:extLst>
                </a:gridCol>
                <a:gridCol w="1058075">
                  <a:extLst>
                    <a:ext uri="{9D8B030D-6E8A-4147-A177-3AD203B41FA5}">
                      <a16:colId xmlns:a16="http://schemas.microsoft.com/office/drawing/2014/main" val="20004"/>
                    </a:ext>
                  </a:extLst>
                </a:gridCol>
                <a:gridCol w="1058075">
                  <a:extLst>
                    <a:ext uri="{9D8B030D-6E8A-4147-A177-3AD203B41FA5}">
                      <a16:colId xmlns:a16="http://schemas.microsoft.com/office/drawing/2014/main" val="20005"/>
                    </a:ext>
                  </a:extLst>
                </a:gridCol>
              </a:tblGrid>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  9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19 oct</a:t>
                      </a:r>
                      <a:endParaRPr dirty="0"/>
                    </a:p>
                  </a:txBody>
                  <a:tcPr marL="13475" marR="1347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11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20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13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20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13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22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13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23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5"/>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18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rgbClr val="000000"/>
                        </a:solidFill>
                        <a:latin typeface="Arial"/>
                        <a:ea typeface="Arial"/>
                        <a:cs typeface="Arial"/>
                        <a:sym typeface="Arial"/>
                      </a:endParaRPr>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6"/>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18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rgbClr val="000000"/>
                        </a:solidFill>
                        <a:latin typeface="Arial"/>
                        <a:ea typeface="Arial"/>
                        <a:cs typeface="Arial"/>
                        <a:sym typeface="Arial"/>
                      </a:endParaRPr>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7"/>
                  </a:ext>
                </a:extLst>
              </a:tr>
              <a:tr h="3729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18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a:solidFill>
                          <a:srgbClr val="000000"/>
                        </a:solidFill>
                        <a:latin typeface="Arial"/>
                        <a:ea typeface="Arial"/>
                        <a:cs typeface="Arial"/>
                        <a:sym typeface="Arial"/>
                      </a:endParaRPr>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8"/>
                  </a:ext>
                </a:extLst>
              </a:tr>
              <a:tr h="228600">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14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15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16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17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19 oct</a:t>
                      </a:r>
                      <a:endParaRPr dirty="0"/>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tc>
                  <a:txBody>
                    <a:bodyPr/>
                    <a:lstStyle/>
                    <a:p>
                      <a:pPr marL="0" marR="0" lvl="0" indent="0" algn="ctr" rtl="0">
                        <a:spcBef>
                          <a:spcPts val="0"/>
                        </a:spcBef>
                        <a:spcAft>
                          <a:spcPts val="0"/>
                        </a:spcAft>
                        <a:buNone/>
                      </a:pPr>
                      <a:endParaRPr sz="1800" b="0" i="0" u="none" strike="noStrike" dirty="0">
                        <a:solidFill>
                          <a:srgbClr val="000000"/>
                        </a:solidFill>
                        <a:latin typeface="Arial"/>
                        <a:ea typeface="Arial"/>
                        <a:cs typeface="Arial"/>
                        <a:sym typeface="Arial"/>
                      </a:endParaRPr>
                    </a:p>
                  </a:txBody>
                  <a:tcPr marL="13475" marR="13475" marT="9525" marB="0" anchor="ctr">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880" name="Google Shape;880;p67"/>
          <p:cNvSpPr txBox="1"/>
          <p:nvPr/>
        </p:nvSpPr>
        <p:spPr>
          <a:xfrm>
            <a:off x="2596609" y="1666074"/>
            <a:ext cx="457200" cy="4985980"/>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fr-FR" sz="1800">
                <a:solidFill>
                  <a:schemeClr val="dk1"/>
                </a:solidFill>
                <a:latin typeface="Arial"/>
                <a:ea typeface="Arial"/>
                <a:cs typeface="Arial"/>
                <a:sym typeface="Arial"/>
              </a:rPr>
              <a:t>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3</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13</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11</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7</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3</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2</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2</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0</a:t>
            </a:r>
            <a:endParaRPr/>
          </a:p>
          <a:p>
            <a:pPr marL="0" marR="0" lvl="0" indent="0" algn="ctr" rtl="0">
              <a:spcBef>
                <a:spcPts val="0"/>
              </a:spcBef>
              <a:spcAft>
                <a:spcPts val="0"/>
              </a:spcAft>
              <a:buNone/>
            </a:pPr>
            <a:r>
              <a:rPr lang="fr-FR" sz="1800">
                <a:solidFill>
                  <a:schemeClr val="dk1"/>
                </a:solidFill>
                <a:latin typeface="Arial"/>
                <a:ea typeface="Arial"/>
                <a:cs typeface="Arial"/>
                <a:sym typeface="Arial"/>
              </a:rPr>
              <a:t>1</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8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8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8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8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8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80">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80">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80">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80">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80">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80">
                                            <p:txEl>
                                              <p:pRg st="14" end="1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880">
                                            <p:txEl>
                                              <p:pRg st="15" end="1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80">
                                            <p:txEl>
                                              <p:pRg st="16" end="1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880">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6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Quelle est l’étendue de l'axe des ordonnées ?</a:t>
            </a:r>
          </a:p>
        </p:txBody>
      </p:sp>
      <p:graphicFrame>
        <p:nvGraphicFramePr>
          <p:cNvPr id="887" name="Google Shape;887;p68"/>
          <p:cNvGraphicFramePr/>
          <p:nvPr>
            <p:extLst>
              <p:ext uri="{D42A27DB-BD31-4B8C-83A1-F6EECF244321}">
                <p14:modId xmlns:p14="http://schemas.microsoft.com/office/powerpoint/2010/main" val="2939881037"/>
              </p:ext>
            </p:extLst>
          </p:nvPr>
        </p:nvGraphicFramePr>
        <p:xfrm>
          <a:off x="3562350" y="1973997"/>
          <a:ext cx="7467600" cy="41982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88" name="Google Shape;888;p68"/>
          <p:cNvGraphicFramePr/>
          <p:nvPr>
            <p:extLst>
              <p:ext uri="{D42A27DB-BD31-4B8C-83A1-F6EECF244321}">
                <p14:modId xmlns:p14="http://schemas.microsoft.com/office/powerpoint/2010/main" val="515919465"/>
              </p:ext>
            </p:extLst>
          </p:nvPr>
        </p:nvGraphicFramePr>
        <p:xfrm>
          <a:off x="1390650" y="1412628"/>
          <a:ext cx="1657350" cy="5212080"/>
        </p:xfrm>
        <a:graphic>
          <a:graphicData uri="http://schemas.openxmlformats.org/drawingml/2006/table">
            <a:tbl>
              <a:tblPr>
                <a:noFill/>
                <a:tableStyleId>{069B912A-36C6-443E-B340-D69F32E338C0}</a:tableStyleId>
              </a:tblPr>
              <a:tblGrid>
                <a:gridCol w="74295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270925">
                <a:tc>
                  <a:txBody>
                    <a:bodyPr/>
                    <a:lstStyle/>
                    <a:p>
                      <a:pPr marL="0" marR="0" lvl="0" indent="0" algn="ctr" rtl="0">
                        <a:spcBef>
                          <a:spcPts val="0"/>
                        </a:spcBef>
                        <a:spcAft>
                          <a:spcPts val="0"/>
                        </a:spcAft>
                        <a:buNone/>
                      </a:pPr>
                      <a:r>
                        <a:rPr lang="fr-FR" sz="1800" u="none" strike="noStrike" dirty="0">
                          <a:solidFill>
                            <a:schemeClr val="dk1"/>
                          </a:solidFill>
                          <a:latin typeface="Arial"/>
                          <a:ea typeface="Arial"/>
                          <a:cs typeface="Arial"/>
                          <a:sym typeface="Arial"/>
                        </a:rPr>
                        <a:t>Oct.</a:t>
                      </a:r>
                      <a:endParaRPr sz="1800" b="0" i="0" u="none" strike="noStrike" dirty="0">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Cas</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41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1-8</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141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9</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12</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13</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3</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14</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15</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13</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8"/>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16</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17</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7</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0"/>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18</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3</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1"/>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19</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2"/>
                  </a:ext>
                </a:extLst>
              </a:tr>
              <a:tr h="27092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20</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3"/>
                  </a:ext>
                </a:extLst>
              </a:tr>
              <a:tr h="27092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21</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4"/>
                  </a:ext>
                </a:extLst>
              </a:tr>
              <a:tr h="27092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22</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5"/>
                  </a:ext>
                </a:extLst>
              </a:tr>
              <a:tr h="270925">
                <a:tc>
                  <a:txBody>
                    <a:bodyPr/>
                    <a:lstStyle/>
                    <a:p>
                      <a:pPr marL="0" marR="0" lvl="0" indent="0" algn="ctr" rtl="0">
                        <a:spcBef>
                          <a:spcPts val="0"/>
                        </a:spcBef>
                        <a:spcAft>
                          <a:spcPts val="0"/>
                        </a:spcAft>
                        <a:buNone/>
                      </a:pPr>
                      <a:r>
                        <a:rPr lang="fr-FR" sz="1800" u="none" strike="noStrike">
                          <a:solidFill>
                            <a:schemeClr val="dk1"/>
                          </a:solidFill>
                          <a:latin typeface="Arial"/>
                          <a:ea typeface="Arial"/>
                          <a:cs typeface="Arial"/>
                          <a:sym typeface="Arial"/>
                        </a:rPr>
                        <a:t>23</a:t>
                      </a:r>
                      <a:endParaRPr sz="1800" b="0" i="0" u="none" strike="noStrike">
                        <a:solidFill>
                          <a:schemeClr val="dk1"/>
                        </a:solidFill>
                        <a:latin typeface="Arial"/>
                        <a:ea typeface="Arial"/>
                        <a:cs typeface="Arial"/>
                        <a:sym typeface="Arial"/>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6"/>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24</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0</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7"/>
                  </a:ext>
                </a:extLst>
              </a:tr>
              <a:tr h="270925">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25</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fr-FR" sz="1800" b="0" i="0" u="none" strike="noStrike">
                          <a:solidFill>
                            <a:schemeClr val="dk1"/>
                          </a:solidFill>
                          <a:latin typeface="Arial"/>
                          <a:ea typeface="Arial"/>
                          <a:cs typeface="Arial"/>
                          <a:sym typeface="Arial"/>
                        </a:rPr>
                        <a:t>1</a:t>
                      </a:r>
                      <a:endParaRPr/>
                    </a:p>
                  </a:txBody>
                  <a:tcPr marL="0" marR="952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18"/>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6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Maintenant, ajoutez les données</a:t>
            </a:r>
          </a:p>
        </p:txBody>
      </p:sp>
      <p:graphicFrame>
        <p:nvGraphicFramePr>
          <p:cNvPr id="895" name="Google Shape;895;p69"/>
          <p:cNvGraphicFramePr/>
          <p:nvPr>
            <p:extLst>
              <p:ext uri="{D42A27DB-BD31-4B8C-83A1-F6EECF244321}">
                <p14:modId xmlns:p14="http://schemas.microsoft.com/office/powerpoint/2010/main" val="3290865071"/>
              </p:ext>
            </p:extLst>
          </p:nvPr>
        </p:nvGraphicFramePr>
        <p:xfrm>
          <a:off x="2526632" y="1973997"/>
          <a:ext cx="7467600" cy="457118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grpSp>
        <p:nvGrpSpPr>
          <p:cNvPr id="343" name="Google Shape;343;p7"/>
          <p:cNvGrpSpPr/>
          <p:nvPr/>
        </p:nvGrpSpPr>
        <p:grpSpPr>
          <a:xfrm>
            <a:off x="921233" y="1487270"/>
            <a:ext cx="9323956" cy="4630954"/>
            <a:chOff x="83033" y="7720"/>
            <a:chExt cx="9323956" cy="4630954"/>
          </a:xfrm>
        </p:grpSpPr>
        <p:sp>
          <p:nvSpPr>
            <p:cNvPr id="344" name="Google Shape;344;p7"/>
            <p:cNvSpPr/>
            <p:nvPr/>
          </p:nvSpPr>
          <p:spPr>
            <a:xfrm>
              <a:off x="4484758" y="1720109"/>
              <a:ext cx="1620103" cy="1391602"/>
            </a:xfrm>
            <a:prstGeom prst="roundRect">
              <a:avLst>
                <a:gd name="adj" fmla="val 16667"/>
              </a:avLst>
            </a:prstGeom>
            <a:solidFill>
              <a:srgbClr val="00953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45" name="Google Shape;345;p7"/>
            <p:cNvSpPr txBox="1"/>
            <p:nvPr/>
          </p:nvSpPr>
          <p:spPr>
            <a:xfrm>
              <a:off x="4552690" y="1788041"/>
              <a:ext cx="1484239" cy="125573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2400"/>
                <a:buFont typeface="Arial"/>
                <a:buNone/>
              </a:pPr>
              <a:r>
                <a:rPr lang="fr-FR" sz="2400" b="1" dirty="0">
                  <a:solidFill>
                    <a:schemeClr val="lt1"/>
                  </a:solidFill>
                  <a:latin typeface="Arial"/>
                  <a:ea typeface="Arial"/>
                  <a:cs typeface="Arial"/>
                  <a:sym typeface="Arial"/>
                </a:rPr>
                <a:t>L'équipe</a:t>
              </a:r>
              <a:endParaRPr lang="fr-FR" dirty="0"/>
            </a:p>
          </p:txBody>
        </p:sp>
        <p:sp>
          <p:nvSpPr>
            <p:cNvPr id="346" name="Google Shape;346;p7"/>
            <p:cNvSpPr/>
            <p:nvPr/>
          </p:nvSpPr>
          <p:spPr>
            <a:xfrm rot="-5400000">
              <a:off x="4946489" y="1371788"/>
              <a:ext cx="696642"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47" name="Google Shape;347;p7"/>
            <p:cNvSpPr/>
            <p:nvPr/>
          </p:nvSpPr>
          <p:spPr>
            <a:xfrm>
              <a:off x="3985030" y="7720"/>
              <a:ext cx="2619559" cy="1015746"/>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48" name="Google Shape;348;p7"/>
            <p:cNvSpPr txBox="1"/>
            <p:nvPr/>
          </p:nvSpPr>
          <p:spPr>
            <a:xfrm>
              <a:off x="4034615" y="57305"/>
              <a:ext cx="2520389" cy="916576"/>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Épidémiologiste</a:t>
              </a:r>
              <a:endParaRPr lang="fr-FR" dirty="0"/>
            </a:p>
          </p:txBody>
        </p:sp>
        <p:sp>
          <p:nvSpPr>
            <p:cNvPr id="349" name="Google Shape;349;p7"/>
            <p:cNvSpPr/>
            <p:nvPr/>
          </p:nvSpPr>
          <p:spPr>
            <a:xfrm rot="-1413597">
              <a:off x="6066716" y="1879766"/>
              <a:ext cx="915243"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50" name="Google Shape;350;p7"/>
            <p:cNvSpPr/>
            <p:nvPr/>
          </p:nvSpPr>
          <p:spPr>
            <a:xfrm>
              <a:off x="6943813" y="695520"/>
              <a:ext cx="2286003" cy="1005835"/>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51" name="Google Shape;351;p7"/>
            <p:cNvSpPr txBox="1"/>
            <p:nvPr/>
          </p:nvSpPr>
          <p:spPr>
            <a:xfrm>
              <a:off x="6992914" y="744621"/>
              <a:ext cx="2187801" cy="907633"/>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Techniciens de laboratoire</a:t>
              </a:r>
              <a:endParaRPr lang="fr-FR" dirty="0"/>
            </a:p>
          </p:txBody>
        </p:sp>
        <p:sp>
          <p:nvSpPr>
            <p:cNvPr id="352" name="Google Shape;352;p7"/>
            <p:cNvSpPr/>
            <p:nvPr/>
          </p:nvSpPr>
          <p:spPr>
            <a:xfrm rot="496553">
              <a:off x="6100955" y="2587740"/>
              <a:ext cx="750370"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53" name="Google Shape;353;p7"/>
            <p:cNvSpPr/>
            <p:nvPr/>
          </p:nvSpPr>
          <p:spPr>
            <a:xfrm>
              <a:off x="6847419" y="2293528"/>
              <a:ext cx="2559570" cy="1068733"/>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54" name="Google Shape;354;p7"/>
            <p:cNvSpPr txBox="1"/>
            <p:nvPr/>
          </p:nvSpPr>
          <p:spPr>
            <a:xfrm>
              <a:off x="6899590" y="2345699"/>
              <a:ext cx="2455228" cy="964391"/>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Agents de santé communautaires</a:t>
              </a:r>
              <a:endParaRPr lang="fr-FR" dirty="0"/>
            </a:p>
          </p:txBody>
        </p:sp>
        <p:sp>
          <p:nvSpPr>
            <p:cNvPr id="355" name="Google Shape;355;p7"/>
            <p:cNvSpPr/>
            <p:nvPr/>
          </p:nvSpPr>
          <p:spPr>
            <a:xfrm rot="2882921">
              <a:off x="5804830" y="3370636"/>
              <a:ext cx="696302"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56" name="Google Shape;356;p7"/>
            <p:cNvSpPr/>
            <p:nvPr/>
          </p:nvSpPr>
          <p:spPr>
            <a:xfrm>
              <a:off x="5694774" y="3629561"/>
              <a:ext cx="2286003" cy="1005835"/>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57" name="Google Shape;357;p7"/>
            <p:cNvSpPr txBox="1"/>
            <p:nvPr/>
          </p:nvSpPr>
          <p:spPr>
            <a:xfrm>
              <a:off x="5743875" y="3678662"/>
              <a:ext cx="2187801" cy="907633"/>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Vétérinaire/ Paravet</a:t>
              </a:r>
              <a:endParaRPr lang="fr-FR" dirty="0"/>
            </a:p>
          </p:txBody>
        </p:sp>
        <p:sp>
          <p:nvSpPr>
            <p:cNvPr id="358" name="Google Shape;358;p7"/>
            <p:cNvSpPr/>
            <p:nvPr/>
          </p:nvSpPr>
          <p:spPr>
            <a:xfrm rot="7949649">
              <a:off x="4065262" y="3372275"/>
              <a:ext cx="706761"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59" name="Google Shape;359;p7"/>
            <p:cNvSpPr/>
            <p:nvPr/>
          </p:nvSpPr>
          <p:spPr>
            <a:xfrm>
              <a:off x="2576182" y="3632839"/>
              <a:ext cx="2286003" cy="1005835"/>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60" name="Google Shape;360;p7"/>
            <p:cNvSpPr txBox="1"/>
            <p:nvPr/>
          </p:nvSpPr>
          <p:spPr>
            <a:xfrm>
              <a:off x="2625283" y="3681940"/>
              <a:ext cx="2187801" cy="907633"/>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Intervieweurs</a:t>
              </a:r>
              <a:endParaRPr lang="fr-FR" dirty="0"/>
            </a:p>
          </p:txBody>
        </p:sp>
        <p:sp>
          <p:nvSpPr>
            <p:cNvPr id="361" name="Google Shape;361;p7"/>
            <p:cNvSpPr/>
            <p:nvPr/>
          </p:nvSpPr>
          <p:spPr>
            <a:xfrm rot="10312658">
              <a:off x="3528383" y="2599423"/>
              <a:ext cx="961196"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62" name="Google Shape;362;p7"/>
            <p:cNvSpPr/>
            <p:nvPr/>
          </p:nvSpPr>
          <p:spPr>
            <a:xfrm>
              <a:off x="139283" y="2284394"/>
              <a:ext cx="3393921" cy="1152292"/>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63" name="Google Shape;363;p7"/>
            <p:cNvSpPr txBox="1"/>
            <p:nvPr/>
          </p:nvSpPr>
          <p:spPr>
            <a:xfrm>
              <a:off x="83033" y="2340644"/>
              <a:ext cx="3393921" cy="1039792"/>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Spécialiste de la santé environnementale</a:t>
              </a:r>
              <a:endParaRPr lang="fr-FR" dirty="0"/>
            </a:p>
          </p:txBody>
        </p:sp>
        <p:sp>
          <p:nvSpPr>
            <p:cNvPr id="364" name="Google Shape;364;p7"/>
            <p:cNvSpPr/>
            <p:nvPr/>
          </p:nvSpPr>
          <p:spPr>
            <a:xfrm rot="-9570389">
              <a:off x="3313612" y="1901439"/>
              <a:ext cx="1209416" cy="0"/>
            </a:xfrm>
            <a:custGeom>
              <a:avLst/>
              <a:gdLst/>
              <a:ahLst/>
              <a:cxnLst/>
              <a:rect l="l" t="t" r="r" b="b"/>
              <a:pathLst>
                <a:path w="120000" h="120000" extrusionOk="0">
                  <a:moveTo>
                    <a:pt x="0" y="0"/>
                  </a:moveTo>
                  <a:lnTo>
                    <a:pt x="120000" y="0"/>
                  </a:lnTo>
                </a:path>
              </a:pathLst>
            </a:custGeom>
            <a:noFill/>
            <a:ln w="38100" cap="flat" cmpd="sng">
              <a:solidFill>
                <a:srgbClr val="00953A"/>
              </a:solidFill>
              <a:prstDash val="solid"/>
              <a:miter lim="800000"/>
              <a:headEnd type="none" w="sm" len="sm"/>
              <a:tailEnd type="none" w="sm" len="sm"/>
            </a:ln>
          </p:spPr>
          <p:txBody>
            <a:bodyPr/>
            <a:lstStyle/>
            <a:p>
              <a:endParaRPr lang="fr-FR" dirty="0"/>
            </a:p>
          </p:txBody>
        </p:sp>
        <p:sp>
          <p:nvSpPr>
            <p:cNvPr id="365" name="Google Shape;365;p7"/>
            <p:cNvSpPr/>
            <p:nvPr/>
          </p:nvSpPr>
          <p:spPr>
            <a:xfrm>
              <a:off x="1065880" y="759609"/>
              <a:ext cx="2286003" cy="1005835"/>
            </a:xfrm>
            <a:prstGeom prst="roundRect">
              <a:avLst>
                <a:gd name="adj" fmla="val 16667"/>
              </a:avLst>
            </a:prstGeom>
            <a:noFill/>
            <a:ln w="317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366" name="Google Shape;366;p7"/>
            <p:cNvSpPr txBox="1"/>
            <p:nvPr/>
          </p:nvSpPr>
          <p:spPr>
            <a:xfrm>
              <a:off x="1114981" y="808710"/>
              <a:ext cx="2187801" cy="907633"/>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Clinicien</a:t>
              </a:r>
              <a:endParaRPr lang="fr-FR" dirty="0"/>
            </a:p>
          </p:txBody>
        </p:sp>
      </p:grpSp>
      <p:sp>
        <p:nvSpPr>
          <p:cNvPr id="367" name="Google Shape;367;p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Constituer une équipe</a:t>
            </a:r>
          </a:p>
        </p:txBody>
      </p:sp>
      <p:sp>
        <p:nvSpPr>
          <p:cNvPr id="368" name="Google Shape;368;p7"/>
          <p:cNvSpPr txBox="1"/>
          <p:nvPr/>
        </p:nvSpPr>
        <p:spPr>
          <a:xfrm>
            <a:off x="5052331" y="6177867"/>
            <a:ext cx="2150273"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D'autres ?</a:t>
            </a:r>
            <a:endParaRPr lang="fr-FR"/>
          </a:p>
        </p:txBody>
      </p:sp>
      <p:cxnSp>
        <p:nvCxnSpPr>
          <p:cNvPr id="369" name="Google Shape;369;p7"/>
          <p:cNvCxnSpPr/>
          <p:nvPr/>
        </p:nvCxnSpPr>
        <p:spPr>
          <a:xfrm>
            <a:off x="6680200" y="4479925"/>
            <a:ext cx="82550" cy="92075"/>
          </a:xfrm>
          <a:prstGeom prst="straightConnector1">
            <a:avLst/>
          </a:prstGeom>
          <a:noFill/>
          <a:ln w="38100" cap="flat" cmpd="sng">
            <a:solidFill>
              <a:srgbClr val="00953A"/>
            </a:solidFill>
            <a:prstDash val="solid"/>
            <a:miter lim="800000"/>
            <a:headEnd type="none" w="sm" len="sm"/>
            <a:tailEnd type="none" w="sm" len="sm"/>
          </a:ln>
        </p:spPr>
      </p:cxnSp>
      <p:cxnSp>
        <p:nvCxnSpPr>
          <p:cNvPr id="370" name="Google Shape;370;p7"/>
          <p:cNvCxnSpPr/>
          <p:nvPr/>
        </p:nvCxnSpPr>
        <p:spPr>
          <a:xfrm flipH="1">
            <a:off x="5451475" y="4422775"/>
            <a:ext cx="98425" cy="106362"/>
          </a:xfrm>
          <a:prstGeom prst="straightConnector1">
            <a:avLst/>
          </a:prstGeom>
          <a:noFill/>
          <a:ln w="38100" cap="flat" cmpd="sng">
            <a:solidFill>
              <a:srgbClr val="00953A"/>
            </a:solidFill>
            <a:prstDash val="solid"/>
            <a:miter lim="800000"/>
            <a:headEnd type="none" w="sm" len="sm"/>
            <a:tailEnd type="none" w="sm" len="sm"/>
          </a:ln>
        </p:spPr>
      </p:cxn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900"/>
        <p:cNvGrpSpPr/>
        <p:nvPr/>
      </p:nvGrpSpPr>
      <p:grpSpPr>
        <a:xfrm>
          <a:off x="0" y="0"/>
          <a:ext cx="0" cy="0"/>
          <a:chOff x="0" y="0"/>
          <a:chExt cx="0" cy="0"/>
        </a:xfrm>
      </p:grpSpPr>
      <p:sp>
        <p:nvSpPr>
          <p:cNvPr id="901" name="Google Shape;901;p7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Avec les données</a:t>
            </a:r>
          </a:p>
        </p:txBody>
      </p:sp>
      <p:graphicFrame>
        <p:nvGraphicFramePr>
          <p:cNvPr id="902" name="Google Shape;902;p70"/>
          <p:cNvGraphicFramePr/>
          <p:nvPr/>
        </p:nvGraphicFramePr>
        <p:xfrm>
          <a:off x="2133600" y="1973998"/>
          <a:ext cx="7848600" cy="4198203"/>
        </p:xfrm>
        <a:graphic>
          <a:graphicData uri="http://schemas.openxmlformats.org/drawingml/2006/chart">
            <c:chart xmlns:c="http://schemas.openxmlformats.org/drawingml/2006/chart" xmlns:r="http://schemas.openxmlformats.org/officeDocument/2006/relationships" r:id="rId3"/>
          </a:graphicData>
        </a:graphic>
      </p:graphicFrame>
      <p:sp>
        <p:nvSpPr>
          <p:cNvPr id="903" name="Google Shape;903;p70"/>
          <p:cNvSpPr txBox="1"/>
          <p:nvPr/>
        </p:nvSpPr>
        <p:spPr>
          <a:xfrm>
            <a:off x="8131624" y="3167400"/>
            <a:ext cx="3569100" cy="954300"/>
          </a:xfrm>
          <a:prstGeom prst="rect">
            <a:avLst/>
          </a:prstGeom>
          <a:noFill/>
          <a:ln w="38100" cap="flat" cmpd="sng">
            <a:solidFill>
              <a:srgbClr val="00973B"/>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rgbClr val="000000"/>
                </a:solidFill>
                <a:sym typeface="Arial"/>
              </a:rPr>
              <a:t>Ajoute</a:t>
            </a:r>
            <a:r>
              <a:rPr lang="fr-FR" sz="2800" dirty="0"/>
              <a:t>z</a:t>
            </a:r>
            <a:r>
              <a:rPr lang="fr-FR" sz="2800" dirty="0">
                <a:solidFill>
                  <a:srgbClr val="000000"/>
                </a:solidFill>
                <a:sym typeface="Arial"/>
              </a:rPr>
              <a:t> des </a:t>
            </a:r>
            <a:r>
              <a:rPr lang="fr-FR" sz="2800" dirty="0"/>
              <a:t>libellés sur les </a:t>
            </a:r>
            <a:r>
              <a:rPr lang="fr-FR" sz="2800" dirty="0">
                <a:solidFill>
                  <a:srgbClr val="000000"/>
                </a:solidFill>
                <a:sym typeface="Arial"/>
              </a:rPr>
              <a:t>axes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7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highlight>
                  <a:srgbClr val="FFFFFF"/>
                </a:highlight>
                <a:latin typeface="Franklin Gothic Medium" panose="020B0603020102020204" pitchFamily="34" charset="0"/>
              </a:rPr>
              <a:t>Avec les titres d'axe</a:t>
            </a:r>
          </a:p>
        </p:txBody>
      </p:sp>
      <p:graphicFrame>
        <p:nvGraphicFramePr>
          <p:cNvPr id="910" name="Google Shape;910;p71"/>
          <p:cNvGraphicFramePr/>
          <p:nvPr>
            <p:extLst>
              <p:ext uri="{D42A27DB-BD31-4B8C-83A1-F6EECF244321}">
                <p14:modId xmlns:p14="http://schemas.microsoft.com/office/powerpoint/2010/main" val="3182644105"/>
              </p:ext>
            </p:extLst>
          </p:nvPr>
        </p:nvGraphicFramePr>
        <p:xfrm>
          <a:off x="1766207" y="2340511"/>
          <a:ext cx="8659586" cy="3991372"/>
        </p:xfrm>
        <a:graphic>
          <a:graphicData uri="http://schemas.openxmlformats.org/drawingml/2006/chart">
            <c:chart xmlns:c="http://schemas.openxmlformats.org/drawingml/2006/chart" xmlns:r="http://schemas.openxmlformats.org/officeDocument/2006/relationships" r:id="rId3"/>
          </a:graphicData>
        </a:graphic>
      </p:graphicFrame>
      <p:sp>
        <p:nvSpPr>
          <p:cNvPr id="911" name="Google Shape;911;p71"/>
          <p:cNvSpPr txBox="1"/>
          <p:nvPr/>
        </p:nvSpPr>
        <p:spPr>
          <a:xfrm>
            <a:off x="3118757" y="2364611"/>
            <a:ext cx="3173185" cy="1785064"/>
          </a:xfrm>
          <a:prstGeom prst="rect">
            <a:avLst/>
          </a:prstGeom>
          <a:noFill/>
          <a:ln w="38100" cap="flat" cmpd="sng">
            <a:solidFill>
              <a:srgbClr val="00973B"/>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2200" dirty="0">
                <a:solidFill>
                  <a:srgbClr val="000000"/>
                </a:solidFill>
                <a:sym typeface="Arial"/>
              </a:rPr>
              <a:t>Ajoutez maintenant </a:t>
            </a:r>
            <a:br>
              <a:rPr lang="fr-FR" sz="2200" dirty="0">
                <a:solidFill>
                  <a:srgbClr val="000000"/>
                </a:solidFill>
                <a:sym typeface="Arial"/>
              </a:rPr>
            </a:br>
            <a:r>
              <a:rPr lang="fr-FR" sz="2200" dirty="0">
                <a:solidFill>
                  <a:srgbClr val="000000"/>
                </a:solidFill>
                <a:sym typeface="Arial"/>
              </a:rPr>
              <a:t>un titre :</a:t>
            </a:r>
            <a:endParaRPr lang="fr-FR" sz="2200" dirty="0"/>
          </a:p>
          <a:p>
            <a:pPr marL="342900" marR="0" lvl="0" indent="-342900" algn="l" rtl="0">
              <a:spcBef>
                <a:spcPts val="0"/>
              </a:spcBef>
              <a:spcAft>
                <a:spcPts val="0"/>
              </a:spcAft>
              <a:buClr>
                <a:srgbClr val="006600"/>
              </a:buClr>
              <a:buSzPts val="2000"/>
              <a:buFont typeface="Wingdings" panose="05000000000000000000" pitchFamily="2" charset="2"/>
              <a:buChar char="§"/>
            </a:pPr>
            <a:r>
              <a:rPr lang="fr-FR" sz="2200" dirty="0">
                <a:solidFill>
                  <a:srgbClr val="000000"/>
                </a:solidFill>
                <a:sym typeface="Arial"/>
              </a:rPr>
              <a:t>Qu'est-ce que c'est ?</a:t>
            </a:r>
            <a:endParaRPr lang="fr-FR" sz="2200" dirty="0"/>
          </a:p>
          <a:p>
            <a:pPr marL="342900" marR="0" lvl="0" indent="-342900" algn="l" rtl="0">
              <a:spcBef>
                <a:spcPts val="0"/>
              </a:spcBef>
              <a:spcAft>
                <a:spcPts val="0"/>
              </a:spcAft>
              <a:buClr>
                <a:srgbClr val="006600"/>
              </a:buClr>
              <a:buSzPts val="2000"/>
              <a:buFont typeface="Wingdings" panose="05000000000000000000" pitchFamily="2" charset="2"/>
              <a:buChar char="§"/>
            </a:pPr>
            <a:r>
              <a:rPr lang="fr-FR" sz="2200" dirty="0">
                <a:solidFill>
                  <a:srgbClr val="000000"/>
                </a:solidFill>
                <a:sym typeface="Arial"/>
              </a:rPr>
              <a:t>Où ?</a:t>
            </a:r>
            <a:endParaRPr lang="fr-FR" sz="2200" dirty="0"/>
          </a:p>
          <a:p>
            <a:pPr marL="342900" marR="0" lvl="0" indent="-342900" algn="l" rtl="0">
              <a:spcBef>
                <a:spcPts val="0"/>
              </a:spcBef>
              <a:spcAft>
                <a:spcPts val="0"/>
              </a:spcAft>
              <a:buClr>
                <a:srgbClr val="006600"/>
              </a:buClr>
              <a:buSzPts val="2000"/>
              <a:buFont typeface="Wingdings" panose="05000000000000000000" pitchFamily="2" charset="2"/>
              <a:buChar char="§"/>
            </a:pPr>
            <a:r>
              <a:rPr lang="fr-FR" sz="2200" dirty="0">
                <a:solidFill>
                  <a:srgbClr val="000000"/>
                </a:solidFill>
                <a:sym typeface="Arial"/>
              </a:rPr>
              <a:t>Quand ?</a:t>
            </a:r>
            <a:endParaRPr lang="fr-FR"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916"/>
        <p:cNvGrpSpPr/>
        <p:nvPr/>
      </p:nvGrpSpPr>
      <p:grpSpPr>
        <a:xfrm>
          <a:off x="0" y="0"/>
          <a:ext cx="0" cy="0"/>
          <a:chOff x="0" y="0"/>
          <a:chExt cx="0" cy="0"/>
        </a:xfrm>
      </p:grpSpPr>
      <p:sp>
        <p:nvSpPr>
          <p:cNvPr id="917" name="Google Shape;917;g342693f771d_0_21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highlight>
                  <a:schemeClr val="lt1"/>
                </a:highlight>
                <a:latin typeface="Franklin Gothic Medium" panose="020B0603020102020204" pitchFamily="34" charset="0"/>
              </a:rPr>
              <a:t>Courbe épidémique </a:t>
            </a:r>
            <a:r>
              <a:rPr lang="fr-FR" dirty="0">
                <a:latin typeface="Franklin Gothic Medium" panose="020B0603020102020204" pitchFamily="34" charset="0"/>
              </a:rPr>
              <a:t>complétée</a:t>
            </a:r>
          </a:p>
        </p:txBody>
      </p:sp>
      <p:sp>
        <p:nvSpPr>
          <p:cNvPr id="918" name="Google Shape;918;g342693f771d_0_217"/>
          <p:cNvSpPr txBox="1"/>
          <p:nvPr/>
        </p:nvSpPr>
        <p:spPr>
          <a:xfrm>
            <a:off x="2733675" y="1568469"/>
            <a:ext cx="8810625"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dirty="0">
                <a:solidFill>
                  <a:srgbClr val="000000"/>
                </a:solidFill>
                <a:sym typeface="Arial"/>
              </a:rPr>
              <a:t>N</a:t>
            </a:r>
            <a:r>
              <a:rPr lang="fr-FR" sz="2400" b="1" dirty="0"/>
              <a:t>ombre</a:t>
            </a:r>
            <a:r>
              <a:rPr lang="fr-FR" sz="2400" b="1" i="0" u="none" strike="noStrike" dirty="0">
                <a:solidFill>
                  <a:srgbClr val="000000"/>
                </a:solidFill>
                <a:sym typeface="Arial"/>
              </a:rPr>
              <a:t> </a:t>
            </a:r>
            <a:r>
              <a:rPr lang="fr-FR" sz="2400" b="1" dirty="0"/>
              <a:t>de</a:t>
            </a:r>
            <a:r>
              <a:rPr lang="fr-FR" sz="2400" b="1" i="0" u="none" strike="noStrike" dirty="0">
                <a:solidFill>
                  <a:srgbClr val="000000"/>
                </a:solidFill>
                <a:sym typeface="Arial"/>
              </a:rPr>
              <a:t> </a:t>
            </a:r>
            <a:r>
              <a:rPr lang="fr-FR" sz="2400" b="1" dirty="0"/>
              <a:t>ca</a:t>
            </a:r>
            <a:r>
              <a:rPr lang="fr-FR" sz="2400" b="1" i="0" u="none" strike="noStrike" dirty="0">
                <a:solidFill>
                  <a:srgbClr val="000000"/>
                </a:solidFill>
                <a:sym typeface="Arial"/>
              </a:rPr>
              <a:t>s </a:t>
            </a:r>
            <a:r>
              <a:rPr lang="fr-FR" sz="2400" b="1" dirty="0"/>
              <a:t>de</a:t>
            </a:r>
            <a:r>
              <a:rPr lang="fr-FR" sz="2400" b="1" i="0" u="none" strike="noStrike" dirty="0">
                <a:solidFill>
                  <a:srgbClr val="000000"/>
                </a:solidFill>
                <a:sym typeface="Arial"/>
              </a:rPr>
              <a:t> </a:t>
            </a:r>
            <a:r>
              <a:rPr lang="fr-FR" sz="2400" b="1" dirty="0"/>
              <a:t>maladie</a:t>
            </a:r>
            <a:r>
              <a:rPr lang="fr-FR" sz="2400" b="1" i="0" u="none" strike="noStrike" dirty="0">
                <a:solidFill>
                  <a:srgbClr val="000000"/>
                </a:solidFill>
                <a:sym typeface="Arial"/>
              </a:rPr>
              <a:t> X</a:t>
            </a:r>
            <a:endParaRPr lang="fr-FR" dirty="0"/>
          </a:p>
          <a:p>
            <a:pPr marL="0" marR="0" lvl="0" indent="0" algn="ctr" rtl="0">
              <a:spcBef>
                <a:spcPts val="0"/>
              </a:spcBef>
              <a:spcAft>
                <a:spcPts val="0"/>
              </a:spcAft>
              <a:buNone/>
            </a:pPr>
            <a:r>
              <a:rPr lang="fr-FR" sz="2400" b="1" dirty="0"/>
              <a:t>par</a:t>
            </a:r>
            <a:r>
              <a:rPr lang="fr-FR" sz="2400" b="1" i="0" u="none" strike="noStrike" dirty="0">
                <a:solidFill>
                  <a:srgbClr val="000000"/>
                </a:solidFill>
                <a:sym typeface="Arial"/>
              </a:rPr>
              <a:t> </a:t>
            </a:r>
            <a:r>
              <a:rPr lang="fr-FR" sz="2400" b="1" dirty="0"/>
              <a:t>d</a:t>
            </a:r>
            <a:r>
              <a:rPr lang="fr-FR" sz="2400" b="1" i="0" u="none" strike="noStrike" dirty="0">
                <a:solidFill>
                  <a:srgbClr val="000000"/>
                </a:solidFill>
                <a:sym typeface="Arial"/>
              </a:rPr>
              <a:t>ate </a:t>
            </a:r>
            <a:r>
              <a:rPr lang="fr-FR" sz="2400" b="1" dirty="0"/>
              <a:t>de début des symptômes</a:t>
            </a:r>
            <a:r>
              <a:rPr lang="fr-FR" sz="2400" b="1" i="0" u="none" strike="noStrike" dirty="0">
                <a:solidFill>
                  <a:srgbClr val="000000"/>
                </a:solidFill>
                <a:sym typeface="Arial"/>
              </a:rPr>
              <a:t>, District Y, Octob</a:t>
            </a:r>
            <a:r>
              <a:rPr lang="fr-FR" sz="2400" b="1" dirty="0"/>
              <a:t>re</a:t>
            </a:r>
            <a:r>
              <a:rPr lang="fr-FR" sz="2400" b="1" i="0" u="none" strike="noStrike" dirty="0">
                <a:solidFill>
                  <a:srgbClr val="000000"/>
                </a:solidFill>
                <a:sym typeface="Arial"/>
              </a:rPr>
              <a:t> 2019</a:t>
            </a:r>
            <a:endParaRPr lang="fr-FR" dirty="0"/>
          </a:p>
        </p:txBody>
      </p:sp>
      <p:graphicFrame>
        <p:nvGraphicFramePr>
          <p:cNvPr id="3" name="Google Shape;910;p71">
            <a:extLst>
              <a:ext uri="{FF2B5EF4-FFF2-40B4-BE49-F238E27FC236}">
                <a16:creationId xmlns:a16="http://schemas.microsoft.com/office/drawing/2014/main" id="{7E19AA57-9D1B-E554-7FB7-CA35D5FA7E1C}"/>
              </a:ext>
            </a:extLst>
          </p:cNvPr>
          <p:cNvGraphicFramePr/>
          <p:nvPr>
            <p:extLst>
              <p:ext uri="{D42A27DB-BD31-4B8C-83A1-F6EECF244321}">
                <p14:modId xmlns:p14="http://schemas.microsoft.com/office/powerpoint/2010/main" val="1170287028"/>
              </p:ext>
            </p:extLst>
          </p:nvPr>
        </p:nvGraphicFramePr>
        <p:xfrm>
          <a:off x="1766207" y="2340511"/>
          <a:ext cx="8659586" cy="399137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924"/>
        <p:cNvGrpSpPr/>
        <p:nvPr/>
      </p:nvGrpSpPr>
      <p:grpSpPr>
        <a:xfrm>
          <a:off x="0" y="0"/>
          <a:ext cx="0" cy="0"/>
          <a:chOff x="0" y="0"/>
          <a:chExt cx="0" cy="0"/>
        </a:xfrm>
      </p:grpSpPr>
      <p:sp>
        <p:nvSpPr>
          <p:cNvPr id="925" name="Google Shape;925;p7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a:latin typeface="Franklin Gothic Medium" panose="020B0603020102020204" pitchFamily="34" charset="0"/>
              </a:rPr>
              <a:t>Quelle est la valeur d'une courbe épidémique?</a:t>
            </a:r>
            <a:endParaRPr lang="fr-FR">
              <a:latin typeface="Franklin Gothic Medium" panose="020B0603020102020204" pitchFamily="34" charset="0"/>
            </a:endParaRPr>
          </a:p>
        </p:txBody>
      </p:sp>
      <p:graphicFrame>
        <p:nvGraphicFramePr>
          <p:cNvPr id="926" name="Google Shape;926;p73"/>
          <p:cNvGraphicFramePr/>
          <p:nvPr/>
        </p:nvGraphicFramePr>
        <p:xfrm>
          <a:off x="2223755" y="1785257"/>
          <a:ext cx="7744489" cy="453934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7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Ampleur d’une flambée</a:t>
            </a:r>
          </a:p>
        </p:txBody>
      </p:sp>
      <p:graphicFrame>
        <p:nvGraphicFramePr>
          <p:cNvPr id="933" name="Google Shape;933;p74"/>
          <p:cNvGraphicFramePr/>
          <p:nvPr>
            <p:extLst>
              <p:ext uri="{D42A27DB-BD31-4B8C-83A1-F6EECF244321}">
                <p14:modId xmlns:p14="http://schemas.microsoft.com/office/powerpoint/2010/main" val="734822466"/>
              </p:ext>
            </p:extLst>
          </p:nvPr>
        </p:nvGraphicFramePr>
        <p:xfrm>
          <a:off x="2613988" y="1538322"/>
          <a:ext cx="6901500" cy="2993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34" name="Google Shape;934;p74"/>
          <p:cNvGraphicFramePr/>
          <p:nvPr>
            <p:extLst>
              <p:ext uri="{D42A27DB-BD31-4B8C-83A1-F6EECF244321}">
                <p14:modId xmlns:p14="http://schemas.microsoft.com/office/powerpoint/2010/main" val="798808006"/>
              </p:ext>
            </p:extLst>
          </p:nvPr>
        </p:nvGraphicFramePr>
        <p:xfrm>
          <a:off x="2643854" y="5048759"/>
          <a:ext cx="6841800" cy="1536600"/>
        </p:xfrm>
        <a:graphic>
          <a:graphicData uri="http://schemas.openxmlformats.org/drawingml/2006/chart">
            <c:chart xmlns:c="http://schemas.openxmlformats.org/drawingml/2006/chart" xmlns:r="http://schemas.openxmlformats.org/officeDocument/2006/relationships" r:id="rId4"/>
          </a:graphicData>
        </a:graphic>
      </p:graphicFrame>
      <p:sp>
        <p:nvSpPr>
          <p:cNvPr id="935" name="Google Shape;935;p74"/>
          <p:cNvSpPr txBox="1"/>
          <p:nvPr/>
        </p:nvSpPr>
        <p:spPr>
          <a:xfrm>
            <a:off x="5301343" y="1381879"/>
            <a:ext cx="1526844"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rgbClr val="000000"/>
                </a:solidFill>
                <a:latin typeface="Arial"/>
                <a:ea typeface="Arial"/>
                <a:cs typeface="Arial"/>
                <a:sym typeface="Arial"/>
              </a:rPr>
              <a:t>District A</a:t>
            </a:r>
            <a:endParaRPr/>
          </a:p>
        </p:txBody>
      </p:sp>
      <p:sp>
        <p:nvSpPr>
          <p:cNvPr id="936" name="Google Shape;936;p74"/>
          <p:cNvSpPr txBox="1"/>
          <p:nvPr/>
        </p:nvSpPr>
        <p:spPr>
          <a:xfrm>
            <a:off x="5301343" y="4812889"/>
            <a:ext cx="1715085"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rgbClr val="000000"/>
                </a:solidFill>
                <a:latin typeface="Arial"/>
                <a:ea typeface="Arial"/>
                <a:cs typeface="Arial"/>
                <a:sym typeface="Arial"/>
              </a:rPr>
              <a:t>District B</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7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Si nous sommes aujourd'hui le 16 d'octobre, vous attendez-vous à plusieurs cas supplémentaires ?</a:t>
            </a:r>
          </a:p>
        </p:txBody>
      </p:sp>
      <p:sp>
        <p:nvSpPr>
          <p:cNvPr id="943" name="Google Shape;943;p75"/>
          <p:cNvSpPr txBox="1">
            <a:spLocks noGrp="1"/>
          </p:cNvSpPr>
          <p:nvPr>
            <p:ph type="title"/>
          </p:nvPr>
        </p:nvSpPr>
        <p:spPr>
          <a:xfrm>
            <a:off x="838199" y="457200"/>
            <a:ext cx="10804071"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D'autres cas additionnels sont-ils probables ? (1/2)</a:t>
            </a:r>
          </a:p>
        </p:txBody>
      </p:sp>
      <p:graphicFrame>
        <p:nvGraphicFramePr>
          <p:cNvPr id="944" name="Google Shape;944;p75"/>
          <p:cNvGraphicFramePr/>
          <p:nvPr/>
        </p:nvGraphicFramePr>
        <p:xfrm>
          <a:off x="2068286" y="2677886"/>
          <a:ext cx="7511143" cy="3825123"/>
        </p:xfrm>
        <a:graphic>
          <a:graphicData uri="http://schemas.openxmlformats.org/drawingml/2006/chart">
            <c:chart xmlns:c="http://schemas.openxmlformats.org/drawingml/2006/chart" xmlns:r="http://schemas.openxmlformats.org/officeDocument/2006/relationships" r:id="rId3"/>
          </a:graphicData>
        </a:graphic>
      </p:graphicFrame>
      <p:sp>
        <p:nvSpPr>
          <p:cNvPr id="945" name="Google Shape;945;p75"/>
          <p:cNvSpPr/>
          <p:nvPr/>
        </p:nvSpPr>
        <p:spPr>
          <a:xfrm>
            <a:off x="7162800" y="4724401"/>
            <a:ext cx="3200400" cy="34855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endParaRPr sz="1800">
              <a:solidFill>
                <a:schemeClr val="dk1"/>
              </a:solidFill>
              <a:latin typeface="Courier New"/>
              <a:ea typeface="Courier New"/>
              <a:cs typeface="Courier New"/>
              <a:sym typeface="Courier New"/>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950"/>
        <p:cNvGrpSpPr/>
        <p:nvPr/>
      </p:nvGrpSpPr>
      <p:grpSpPr>
        <a:xfrm>
          <a:off x="0" y="0"/>
          <a:ext cx="0" cy="0"/>
          <a:chOff x="0" y="0"/>
          <a:chExt cx="0" cy="0"/>
        </a:xfrm>
      </p:grpSpPr>
      <p:sp>
        <p:nvSpPr>
          <p:cNvPr id="951" name="Google Shape;951;p76"/>
          <p:cNvSpPr txBox="1">
            <a:spLocks noGrp="1"/>
          </p:cNvSpPr>
          <p:nvPr>
            <p:ph type="body" idx="1"/>
          </p:nvPr>
        </p:nvSpPr>
        <p:spPr>
          <a:xfrm>
            <a:off x="838200" y="1478857"/>
            <a:ext cx="10787742"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Si nous sommes aujourd'hui le 26 d'octobre, vous attendez-vous à ce qu'il y ait encore plusieurs cas ? cas supplémentaires ?</a:t>
            </a:r>
          </a:p>
        </p:txBody>
      </p:sp>
      <p:sp>
        <p:nvSpPr>
          <p:cNvPr id="952" name="Google Shape;952;p76"/>
          <p:cNvSpPr txBox="1">
            <a:spLocks noGrp="1"/>
          </p:cNvSpPr>
          <p:nvPr>
            <p:ph type="title"/>
          </p:nvPr>
        </p:nvSpPr>
        <p:spPr>
          <a:xfrm>
            <a:off x="838199" y="457200"/>
            <a:ext cx="10787743"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highlight>
                  <a:schemeClr val="lt1"/>
                </a:highlight>
                <a:latin typeface="Franklin Gothic Medium" panose="020B0603020102020204" pitchFamily="34" charset="0"/>
              </a:rPr>
              <a:t>D'autres cas additionnels </a:t>
            </a:r>
            <a:r>
              <a:rPr lang="fr-FR" sz="3800" dirty="0">
                <a:latin typeface="Franklin Gothic Medium" panose="020B0603020102020204" pitchFamily="34" charset="0"/>
              </a:rPr>
              <a:t>sont-ils probables ? (2/2)</a:t>
            </a:r>
          </a:p>
        </p:txBody>
      </p:sp>
      <p:graphicFrame>
        <p:nvGraphicFramePr>
          <p:cNvPr id="953" name="Google Shape;953;p76"/>
          <p:cNvGraphicFramePr/>
          <p:nvPr>
            <p:extLst>
              <p:ext uri="{D42A27DB-BD31-4B8C-83A1-F6EECF244321}">
                <p14:modId xmlns:p14="http://schemas.microsoft.com/office/powerpoint/2010/main" val="2479679624"/>
              </p:ext>
            </p:extLst>
          </p:nvPr>
        </p:nvGraphicFramePr>
        <p:xfrm>
          <a:off x="2065431" y="2685604"/>
          <a:ext cx="7506832" cy="36541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958"/>
        <p:cNvGrpSpPr/>
        <p:nvPr/>
      </p:nvGrpSpPr>
      <p:grpSpPr>
        <a:xfrm>
          <a:off x="0" y="0"/>
          <a:ext cx="0" cy="0"/>
          <a:chOff x="0" y="0"/>
          <a:chExt cx="0" cy="0"/>
        </a:xfrm>
      </p:grpSpPr>
      <p:sp>
        <p:nvSpPr>
          <p:cNvPr id="959" name="Google Shape;959;p7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Courbes épidémiques et </a:t>
            </a:r>
            <a:br>
              <a:rPr lang="fr-FR" dirty="0">
                <a:latin typeface="Franklin Gothic Medium" panose="020B0603020102020204" pitchFamily="34" charset="0"/>
              </a:rPr>
            </a:br>
            <a:r>
              <a:rPr lang="fr-FR" dirty="0">
                <a:latin typeface="Franklin Gothic Medium" panose="020B0603020102020204" pitchFamily="34" charset="0"/>
              </a:rPr>
              <a:t>source/mode de propagation</a:t>
            </a:r>
          </a:p>
        </p:txBody>
      </p:sp>
      <p:grpSp>
        <p:nvGrpSpPr>
          <p:cNvPr id="960" name="Google Shape;960;p77"/>
          <p:cNvGrpSpPr/>
          <p:nvPr/>
        </p:nvGrpSpPr>
        <p:grpSpPr>
          <a:xfrm>
            <a:off x="1328449" y="1775734"/>
            <a:ext cx="3975616" cy="2261894"/>
            <a:chOff x="1720336" y="1666876"/>
            <a:chExt cx="3975616" cy="2261894"/>
          </a:xfrm>
        </p:grpSpPr>
        <p:graphicFrame>
          <p:nvGraphicFramePr>
            <p:cNvPr id="961" name="Google Shape;961;p77"/>
            <p:cNvGraphicFramePr/>
            <p:nvPr/>
          </p:nvGraphicFramePr>
          <p:xfrm>
            <a:off x="2098676" y="1666876"/>
            <a:ext cx="3597275" cy="2016125"/>
          </p:xfrm>
          <a:graphic>
            <a:graphicData uri="http://schemas.openxmlformats.org/drawingml/2006/chart">
              <c:chart xmlns:c="http://schemas.openxmlformats.org/drawingml/2006/chart" xmlns:r="http://schemas.openxmlformats.org/officeDocument/2006/relationships" r:id="rId3"/>
            </a:graphicData>
          </a:graphic>
        </p:graphicFrame>
        <p:sp>
          <p:nvSpPr>
            <p:cNvPr id="962" name="Google Shape;962;p77"/>
            <p:cNvSpPr txBox="1"/>
            <p:nvPr/>
          </p:nvSpPr>
          <p:spPr>
            <a:xfrm>
              <a:off x="3657463" y="3559438"/>
              <a:ext cx="172878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Jour</a:t>
              </a:r>
              <a:endParaRPr lang="fr-FR" dirty="0"/>
            </a:p>
          </p:txBody>
        </p:sp>
        <p:sp>
          <p:nvSpPr>
            <p:cNvPr id="963" name="Google Shape;963;p77"/>
            <p:cNvSpPr txBox="1"/>
            <p:nvPr/>
          </p:nvSpPr>
          <p:spPr>
            <a:xfrm rot="-5400000">
              <a:off x="1400970" y="2404000"/>
              <a:ext cx="100806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Cas</a:t>
              </a:r>
              <a:endParaRPr lang="fr-FR" dirty="0"/>
            </a:p>
          </p:txBody>
        </p:sp>
      </p:grpSp>
      <p:grpSp>
        <p:nvGrpSpPr>
          <p:cNvPr id="964" name="Google Shape;964;p77"/>
          <p:cNvGrpSpPr/>
          <p:nvPr/>
        </p:nvGrpSpPr>
        <p:grpSpPr>
          <a:xfrm>
            <a:off x="6442105" y="1878312"/>
            <a:ext cx="4005778" cy="2159316"/>
            <a:chOff x="6097073" y="1730376"/>
            <a:chExt cx="4005777" cy="2159316"/>
          </a:xfrm>
        </p:grpSpPr>
        <p:graphicFrame>
          <p:nvGraphicFramePr>
            <p:cNvPr id="965" name="Google Shape;965;p77"/>
            <p:cNvGraphicFramePr/>
            <p:nvPr/>
          </p:nvGraphicFramePr>
          <p:xfrm>
            <a:off x="6396038" y="1730376"/>
            <a:ext cx="3706812" cy="1941513"/>
          </p:xfrm>
          <a:graphic>
            <a:graphicData uri="http://schemas.openxmlformats.org/drawingml/2006/chart">
              <c:chart xmlns:c="http://schemas.openxmlformats.org/drawingml/2006/chart" xmlns:r="http://schemas.openxmlformats.org/officeDocument/2006/relationships" r:id="rId4"/>
            </a:graphicData>
          </a:graphic>
        </p:graphicFrame>
        <p:sp>
          <p:nvSpPr>
            <p:cNvPr id="966" name="Google Shape;966;p77"/>
            <p:cNvSpPr txBox="1"/>
            <p:nvPr/>
          </p:nvSpPr>
          <p:spPr>
            <a:xfrm rot="-5400000">
              <a:off x="5705476" y="2401591"/>
              <a:ext cx="11525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Cas</a:t>
              </a:r>
              <a:endParaRPr lang="fr-FR" dirty="0"/>
            </a:p>
          </p:txBody>
        </p:sp>
        <p:sp>
          <p:nvSpPr>
            <p:cNvPr id="967" name="Google Shape;967;p77"/>
            <p:cNvSpPr txBox="1"/>
            <p:nvPr/>
          </p:nvSpPr>
          <p:spPr>
            <a:xfrm>
              <a:off x="7960828" y="3520360"/>
              <a:ext cx="15843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Jour</a:t>
              </a:r>
              <a:endParaRPr lang="fr-FR" dirty="0"/>
            </a:p>
          </p:txBody>
        </p:sp>
      </p:grpSp>
      <p:grpSp>
        <p:nvGrpSpPr>
          <p:cNvPr id="968" name="Google Shape;968;p77"/>
          <p:cNvGrpSpPr/>
          <p:nvPr/>
        </p:nvGrpSpPr>
        <p:grpSpPr>
          <a:xfrm>
            <a:off x="6524026" y="4211086"/>
            <a:ext cx="4001016" cy="2336800"/>
            <a:chOff x="6057384" y="4140200"/>
            <a:chExt cx="4001016" cy="2336800"/>
          </a:xfrm>
        </p:grpSpPr>
        <p:graphicFrame>
          <p:nvGraphicFramePr>
            <p:cNvPr id="969" name="Google Shape;969;p77"/>
            <p:cNvGraphicFramePr/>
            <p:nvPr/>
          </p:nvGraphicFramePr>
          <p:xfrm>
            <a:off x="6300788" y="4140200"/>
            <a:ext cx="3757612" cy="2203450"/>
          </p:xfrm>
          <a:graphic>
            <a:graphicData uri="http://schemas.openxmlformats.org/drawingml/2006/chart">
              <c:chart xmlns:c="http://schemas.openxmlformats.org/drawingml/2006/chart" xmlns:r="http://schemas.openxmlformats.org/officeDocument/2006/relationships" r:id="rId5"/>
            </a:graphicData>
          </a:graphic>
        </p:graphicFrame>
        <p:sp>
          <p:nvSpPr>
            <p:cNvPr id="970" name="Google Shape;970;p77"/>
            <p:cNvSpPr txBox="1"/>
            <p:nvPr/>
          </p:nvSpPr>
          <p:spPr>
            <a:xfrm rot="-5400000">
              <a:off x="5666581" y="5092184"/>
              <a:ext cx="115093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Cas</a:t>
              </a:r>
              <a:endParaRPr lang="fr-FR" dirty="0"/>
            </a:p>
          </p:txBody>
        </p:sp>
        <p:sp>
          <p:nvSpPr>
            <p:cNvPr id="971" name="Google Shape;971;p77"/>
            <p:cNvSpPr txBox="1"/>
            <p:nvPr/>
          </p:nvSpPr>
          <p:spPr>
            <a:xfrm>
              <a:off x="7746515" y="6107668"/>
              <a:ext cx="1132862"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Semaine</a:t>
              </a:r>
              <a:endParaRPr lang="fr-FR" dirty="0"/>
            </a:p>
          </p:txBody>
        </p:sp>
      </p:grpSp>
      <p:grpSp>
        <p:nvGrpSpPr>
          <p:cNvPr id="972" name="Google Shape;972;p77"/>
          <p:cNvGrpSpPr/>
          <p:nvPr/>
        </p:nvGrpSpPr>
        <p:grpSpPr>
          <a:xfrm>
            <a:off x="1328448" y="4312355"/>
            <a:ext cx="4248659" cy="2326719"/>
            <a:chOff x="1769554" y="4138613"/>
            <a:chExt cx="4248659" cy="2326719"/>
          </a:xfrm>
        </p:grpSpPr>
        <p:graphicFrame>
          <p:nvGraphicFramePr>
            <p:cNvPr id="973" name="Google Shape;973;p77"/>
            <p:cNvGraphicFramePr/>
            <p:nvPr/>
          </p:nvGraphicFramePr>
          <p:xfrm>
            <a:off x="2098675" y="4138613"/>
            <a:ext cx="3919538" cy="2076450"/>
          </p:xfrm>
          <a:graphic>
            <a:graphicData uri="http://schemas.openxmlformats.org/drawingml/2006/chart">
              <c:chart xmlns:c="http://schemas.openxmlformats.org/drawingml/2006/chart" xmlns:r="http://schemas.openxmlformats.org/officeDocument/2006/relationships" r:id="rId6"/>
            </a:graphicData>
          </a:graphic>
        </p:graphicFrame>
        <p:sp>
          <p:nvSpPr>
            <p:cNvPr id="974" name="Google Shape;974;p77"/>
            <p:cNvSpPr txBox="1"/>
            <p:nvPr/>
          </p:nvSpPr>
          <p:spPr>
            <a:xfrm rot="-5400000">
              <a:off x="1198570" y="5127109"/>
              <a:ext cx="15113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Cas</a:t>
              </a:r>
              <a:endParaRPr lang="fr-FR" dirty="0"/>
            </a:p>
          </p:txBody>
        </p:sp>
        <p:sp>
          <p:nvSpPr>
            <p:cNvPr id="975" name="Google Shape;975;p77"/>
            <p:cNvSpPr txBox="1"/>
            <p:nvPr/>
          </p:nvSpPr>
          <p:spPr>
            <a:xfrm>
              <a:off x="3724876" y="6096000"/>
              <a:ext cx="19431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1800"/>
                <a:buFont typeface="Noto Sans Symbols"/>
                <a:buNone/>
              </a:pPr>
              <a:r>
                <a:rPr lang="fr-FR" sz="1800" dirty="0">
                  <a:solidFill>
                    <a:srgbClr val="000000"/>
                  </a:solidFill>
                  <a:latin typeface="Arial"/>
                  <a:ea typeface="Arial"/>
                  <a:cs typeface="Arial"/>
                  <a:sym typeface="Arial"/>
                </a:rPr>
                <a:t>Jour</a:t>
              </a:r>
              <a:endParaRPr lang="fr-FR" dirty="0"/>
            </a:p>
          </p:txBody>
        </p:sp>
      </p:grpSp>
      <p:sp>
        <p:nvSpPr>
          <p:cNvPr id="976" name="Google Shape;976;p77"/>
          <p:cNvSpPr txBox="1"/>
          <p:nvPr/>
        </p:nvSpPr>
        <p:spPr>
          <a:xfrm>
            <a:off x="1639376" y="1430454"/>
            <a:ext cx="488465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000"/>
              <a:buFont typeface="Noto Sans Symbols"/>
              <a:buNone/>
            </a:pPr>
            <a:r>
              <a:rPr lang="fr-FR" sz="2000" b="1" dirty="0">
                <a:solidFill>
                  <a:srgbClr val="000000"/>
                </a:solidFill>
                <a:latin typeface="Arial"/>
                <a:ea typeface="Arial"/>
                <a:cs typeface="Arial"/>
                <a:sym typeface="Arial"/>
              </a:rPr>
              <a:t>Source ponctuelle (exposition unique)</a:t>
            </a:r>
            <a:endParaRPr lang="fr-FR" dirty="0"/>
          </a:p>
        </p:txBody>
      </p:sp>
      <p:sp>
        <p:nvSpPr>
          <p:cNvPr id="977" name="Google Shape;977;p77"/>
          <p:cNvSpPr txBox="1"/>
          <p:nvPr/>
        </p:nvSpPr>
        <p:spPr>
          <a:xfrm>
            <a:off x="6887938" y="1438671"/>
            <a:ext cx="416163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000"/>
              <a:buFont typeface="Noto Sans Symbols"/>
              <a:buNone/>
            </a:pPr>
            <a:r>
              <a:rPr lang="fr-FR" sz="2000" b="1" dirty="0"/>
              <a:t>S</a:t>
            </a:r>
            <a:r>
              <a:rPr lang="fr-FR" sz="2000" b="1" dirty="0">
                <a:solidFill>
                  <a:srgbClr val="000000"/>
                </a:solidFill>
                <a:latin typeface="Arial"/>
                <a:ea typeface="Arial"/>
                <a:cs typeface="Arial"/>
                <a:sym typeface="Arial"/>
              </a:rPr>
              <a:t>ource commune continue</a:t>
            </a:r>
            <a:endParaRPr lang="fr-FR" dirty="0"/>
          </a:p>
        </p:txBody>
      </p:sp>
      <p:sp>
        <p:nvSpPr>
          <p:cNvPr id="978" name="Google Shape;978;p77"/>
          <p:cNvSpPr txBox="1"/>
          <p:nvPr/>
        </p:nvSpPr>
        <p:spPr>
          <a:xfrm>
            <a:off x="1722441" y="4096911"/>
            <a:ext cx="3381375" cy="430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000000"/>
              </a:buClr>
              <a:buSzPts val="2200"/>
              <a:buFont typeface="Noto Sans Symbols"/>
              <a:buNone/>
            </a:pPr>
            <a:r>
              <a:rPr lang="fr-FR" sz="2200" b="1" dirty="0">
                <a:solidFill>
                  <a:srgbClr val="000000"/>
                </a:solidFill>
                <a:latin typeface="Arial"/>
                <a:ea typeface="Arial"/>
                <a:cs typeface="Arial"/>
                <a:sym typeface="Arial"/>
              </a:rPr>
              <a:t>Source intermittente</a:t>
            </a:r>
            <a:endParaRPr lang="fr-FR" dirty="0"/>
          </a:p>
        </p:txBody>
      </p:sp>
      <p:sp>
        <p:nvSpPr>
          <p:cNvPr id="979" name="Google Shape;979;p77"/>
          <p:cNvSpPr txBox="1"/>
          <p:nvPr/>
        </p:nvSpPr>
        <p:spPr>
          <a:xfrm>
            <a:off x="7252077" y="4225393"/>
            <a:ext cx="1922159"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0000"/>
              </a:buClr>
              <a:buSzPts val="2200"/>
              <a:buFont typeface="Noto Sans Symbols"/>
              <a:buNone/>
            </a:pPr>
            <a:r>
              <a:rPr lang="fr-FR" sz="2200" b="1" dirty="0">
                <a:solidFill>
                  <a:srgbClr val="000000"/>
                </a:solidFill>
                <a:latin typeface="Arial"/>
                <a:ea typeface="Arial"/>
                <a:cs typeface="Arial"/>
                <a:sym typeface="Arial"/>
              </a:rPr>
              <a:t>Propagation</a:t>
            </a:r>
            <a:endParaRPr lang="fr-F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984"/>
        <p:cNvGrpSpPr/>
        <p:nvPr/>
      </p:nvGrpSpPr>
      <p:grpSpPr>
        <a:xfrm>
          <a:off x="0" y="0"/>
          <a:ext cx="0" cy="0"/>
          <a:chOff x="0" y="0"/>
          <a:chExt cx="0" cy="0"/>
        </a:xfrm>
      </p:grpSpPr>
      <p:sp>
        <p:nvSpPr>
          <p:cNvPr id="985" name="Google Shape;985;p78"/>
          <p:cNvSpPr txBox="1">
            <a:spLocks noGrp="1"/>
          </p:cNvSpPr>
          <p:nvPr>
            <p:ph type="body" idx="1"/>
          </p:nvPr>
        </p:nvSpPr>
        <p:spPr>
          <a:xfrm>
            <a:off x="838200" y="1478857"/>
            <a:ext cx="3509815"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Les premiers cas faisaient-ils partie de l'épidémie ou l'un d'entre eux pourrait-il en être la source ?</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t>S'ils font partie de l'épidémie, comment ont-ils été exposés ?</a:t>
            </a:r>
            <a:endParaRPr lang="fr-FR" dirty="0"/>
          </a:p>
          <a:p>
            <a:pPr marL="228600" lvl="0" indent="-228600" algn="l" rtl="0">
              <a:lnSpc>
                <a:spcPct val="100000"/>
              </a:lnSpc>
              <a:spcBef>
                <a:spcPts val="1000"/>
              </a:spcBef>
              <a:spcAft>
                <a:spcPts val="0"/>
              </a:spcAft>
              <a:buClr>
                <a:schemeClr val="dk1"/>
              </a:buClr>
              <a:buSzPts val="2400"/>
              <a:buChar char="•"/>
            </a:pPr>
            <a:r>
              <a:rPr lang="fr-FR" sz="2400" dirty="0"/>
              <a:t>Comment les cas tardifs ont-ils été exposés ?</a:t>
            </a:r>
            <a:endParaRPr lang="fr-FR" dirty="0"/>
          </a:p>
        </p:txBody>
      </p:sp>
      <p:sp>
        <p:nvSpPr>
          <p:cNvPr id="986" name="Google Shape;986;p7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highlight>
                  <a:schemeClr val="lt1"/>
                </a:highlight>
                <a:latin typeface="Franklin Gothic Medium" panose="020B0603020102020204" pitchFamily="34" charset="0"/>
              </a:rPr>
              <a:t>Les valeurs aberrantes</a:t>
            </a:r>
            <a:r>
              <a:rPr lang="fr-FR" sz="4000" dirty="0">
                <a:latin typeface="Franklin Gothic Medium" panose="020B0603020102020204" pitchFamily="34" charset="0"/>
              </a:rPr>
              <a:t> fournissent des indices</a:t>
            </a:r>
            <a:endParaRPr lang="fr-FR" dirty="0">
              <a:latin typeface="Franklin Gothic Medium" panose="020B0603020102020204" pitchFamily="34" charset="0"/>
            </a:endParaRPr>
          </a:p>
        </p:txBody>
      </p:sp>
      <p:graphicFrame>
        <p:nvGraphicFramePr>
          <p:cNvPr id="987" name="Google Shape;987;p78"/>
          <p:cNvGraphicFramePr/>
          <p:nvPr>
            <p:extLst>
              <p:ext uri="{D42A27DB-BD31-4B8C-83A1-F6EECF244321}">
                <p14:modId xmlns:p14="http://schemas.microsoft.com/office/powerpoint/2010/main" val="4057413923"/>
              </p:ext>
            </p:extLst>
          </p:nvPr>
        </p:nvGraphicFramePr>
        <p:xfrm>
          <a:off x="4348015" y="1913992"/>
          <a:ext cx="7135585" cy="4343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992"/>
        <p:cNvGrpSpPr/>
        <p:nvPr/>
      </p:nvGrpSpPr>
      <p:grpSpPr>
        <a:xfrm>
          <a:off x="0" y="0"/>
          <a:ext cx="0" cy="0"/>
          <a:chOff x="0" y="0"/>
          <a:chExt cx="0" cy="0"/>
        </a:xfrm>
      </p:grpSpPr>
      <p:sp>
        <p:nvSpPr>
          <p:cNvPr id="994" name="Google Shape;994;p79"/>
          <p:cNvSpPr txBox="1">
            <a:spLocks noGrp="1"/>
          </p:cNvSpPr>
          <p:nvPr>
            <p:ph type="body" idx="1"/>
          </p:nvPr>
        </p:nvSpPr>
        <p:spPr>
          <a:xfrm>
            <a:off x="838200" y="1478857"/>
            <a:ext cx="50688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Dans le cas d'une épidémie ponctuelle d'une maladie </a:t>
            </a:r>
            <a:r>
              <a:rPr lang="fr-FR" sz="2600" b="1" dirty="0"/>
              <a:t>connue</a:t>
            </a:r>
            <a:r>
              <a:rPr lang="fr-FR" sz="2600" dirty="0"/>
              <a:t>, vous pouvez utiliser la courbe épidémique pour identifier la période d'exposition la plus probable qui a conduit </a:t>
            </a:r>
            <a:br>
              <a:rPr lang="fr-FR" sz="2600" dirty="0"/>
            </a:br>
            <a:r>
              <a:rPr lang="fr-FR" sz="2600" dirty="0"/>
              <a:t>à l'épidémie. </a:t>
            </a:r>
          </a:p>
          <a:p>
            <a:pPr marL="228600" lvl="0" indent="-228600" algn="l" rtl="0">
              <a:lnSpc>
                <a:spcPct val="100000"/>
              </a:lnSpc>
              <a:spcBef>
                <a:spcPts val="1000"/>
              </a:spcBef>
              <a:spcAft>
                <a:spcPts val="0"/>
              </a:spcAft>
              <a:buClr>
                <a:schemeClr val="dk1"/>
              </a:buClr>
              <a:buSzPts val="2800"/>
              <a:buChar char="•"/>
            </a:pPr>
            <a:r>
              <a:rPr lang="fr-FR" sz="2600" dirty="0"/>
              <a:t>Connaître la période d'exposition vous permet de concentrer vos recherches sur la source de l'épidémie.</a:t>
            </a:r>
          </a:p>
          <a:p>
            <a:pPr marL="228600" lvl="0" indent="-76200" algn="l" rtl="0">
              <a:lnSpc>
                <a:spcPct val="100000"/>
              </a:lnSpc>
              <a:spcBef>
                <a:spcPts val="1000"/>
              </a:spcBef>
              <a:spcAft>
                <a:spcPts val="0"/>
              </a:spcAft>
              <a:buClr>
                <a:schemeClr val="dk1"/>
              </a:buClr>
              <a:buSzPts val="2400"/>
              <a:buNone/>
            </a:pPr>
            <a:endParaRPr lang="fr-FR" sz="2400" dirty="0"/>
          </a:p>
        </p:txBody>
      </p:sp>
      <p:sp>
        <p:nvSpPr>
          <p:cNvPr id="993" name="Google Shape;993;p7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Déterminer la période d'exposition</a:t>
            </a:r>
            <a:br>
              <a:rPr lang="fr-FR" dirty="0">
                <a:highlight>
                  <a:schemeClr val="accent1"/>
                </a:highlight>
                <a:latin typeface="Franklin Gothic Medium" panose="020B0603020102020204" pitchFamily="34" charset="0"/>
              </a:rPr>
            </a:br>
            <a:endParaRPr lang="fr-FR" dirty="0">
              <a:highlight>
                <a:schemeClr val="accent1"/>
              </a:highlight>
              <a:latin typeface="Franklin Gothic Medium" panose="020B0603020102020204" pitchFamily="34" charset="0"/>
            </a:endParaRPr>
          </a:p>
        </p:txBody>
      </p:sp>
      <p:sp>
        <p:nvSpPr>
          <p:cNvPr id="995" name="Google Shape;995;p79"/>
          <p:cNvSpPr txBox="1">
            <a:spLocks noGrp="1"/>
          </p:cNvSpPr>
          <p:nvPr>
            <p:ph type="body" idx="2"/>
          </p:nvPr>
        </p:nvSpPr>
        <p:spPr>
          <a:xfrm>
            <a:off x="1616528" y="6470643"/>
            <a:ext cx="7954676" cy="6788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u="sng">
                <a:solidFill>
                  <a:schemeClr val="hlink"/>
                </a:solidFill>
                <a:hlinkClick r:id="rId3"/>
              </a:rPr>
              <a:t>CDC LC Quick Learn : Utilisation d'une courbe Epi pour déterminer la période d'exposition la plus probable</a:t>
            </a:r>
            <a:endParaRPr sz="1200"/>
          </a:p>
          <a:p>
            <a:pPr marL="0" lvl="0" indent="0" algn="r" rtl="0">
              <a:lnSpc>
                <a:spcPct val="90000"/>
              </a:lnSpc>
              <a:spcBef>
                <a:spcPts val="1000"/>
              </a:spcBef>
              <a:spcAft>
                <a:spcPts val="0"/>
              </a:spcAft>
              <a:buClr>
                <a:schemeClr val="dk1"/>
              </a:buClr>
              <a:buSzPts val="1200"/>
              <a:buNone/>
            </a:pPr>
            <a:endParaRPr/>
          </a:p>
        </p:txBody>
      </p:sp>
      <p:sp>
        <p:nvSpPr>
          <p:cNvPr id="996" name="Google Shape;996;p79"/>
          <p:cNvSpPr txBox="1"/>
          <p:nvPr/>
        </p:nvSpPr>
        <p:spPr>
          <a:xfrm>
            <a:off x="6748568" y="1865274"/>
            <a:ext cx="5068801" cy="8109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00820C"/>
              </a:buClr>
              <a:buSzPts val="2000"/>
              <a:buFont typeface="Noto Sans Symbols"/>
              <a:buNone/>
            </a:pPr>
            <a:r>
              <a:rPr lang="fr-FR" sz="2000" b="1" dirty="0">
                <a:solidFill>
                  <a:schemeClr val="dk1"/>
                </a:solidFill>
                <a:sym typeface="Arial"/>
              </a:rPr>
              <a:t>Cas d'</a:t>
            </a:r>
            <a:r>
              <a:rPr lang="fr-FR" sz="2000" b="1" i="1" dirty="0">
                <a:solidFill>
                  <a:schemeClr val="dk1"/>
                </a:solidFill>
                <a:sym typeface="Arial"/>
              </a:rPr>
              <a:t>E. coli </a:t>
            </a:r>
            <a:r>
              <a:rPr lang="fr-FR" sz="2000" b="1" dirty="0">
                <a:solidFill>
                  <a:schemeClr val="dk1"/>
                </a:solidFill>
                <a:sym typeface="Arial"/>
              </a:rPr>
              <a:t>producteurs de Shiga toxines par date d</a:t>
            </a:r>
            <a:r>
              <a:rPr lang="fr-FR" sz="2000" b="1" dirty="0">
                <a:solidFill>
                  <a:schemeClr val="dk1"/>
                </a:solidFill>
              </a:rPr>
              <a:t>e début</a:t>
            </a:r>
            <a:r>
              <a:rPr lang="fr-FR" sz="2000" b="1" dirty="0">
                <a:solidFill>
                  <a:schemeClr val="dk1"/>
                </a:solidFill>
                <a:sym typeface="Arial"/>
              </a:rPr>
              <a:t>, Port </a:t>
            </a:r>
            <a:r>
              <a:rPr lang="fr-FR" sz="2000" b="1" dirty="0">
                <a:solidFill>
                  <a:schemeClr val="dk1"/>
                </a:solidFill>
              </a:rPr>
              <a:t>Yourtown</a:t>
            </a:r>
            <a:r>
              <a:rPr lang="fr-FR" sz="2000" b="1" dirty="0">
                <a:solidFill>
                  <a:schemeClr val="dk1"/>
                </a:solidFill>
                <a:sym typeface="Arial"/>
              </a:rPr>
              <a:t>, décembre 2011</a:t>
            </a:r>
            <a:endParaRPr lang="fr-FR" dirty="0"/>
          </a:p>
        </p:txBody>
      </p:sp>
      <p:graphicFrame>
        <p:nvGraphicFramePr>
          <p:cNvPr id="997" name="Google Shape;997;p79"/>
          <p:cNvGraphicFramePr/>
          <p:nvPr>
            <p:extLst>
              <p:ext uri="{D42A27DB-BD31-4B8C-83A1-F6EECF244321}">
                <p14:modId xmlns:p14="http://schemas.microsoft.com/office/powerpoint/2010/main" val="1991893688"/>
              </p:ext>
            </p:extLst>
          </p:nvPr>
        </p:nvGraphicFramePr>
        <p:xfrm>
          <a:off x="6550273" y="2676243"/>
          <a:ext cx="5068800" cy="30909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8"/>
          <p:cNvSpPr txBox="1">
            <a:spLocks noGrp="1"/>
          </p:cNvSpPr>
          <p:nvPr>
            <p:ph type="body" idx="1"/>
          </p:nvPr>
        </p:nvSpPr>
        <p:spPr>
          <a:xfrm>
            <a:off x="838200" y="1478857"/>
            <a:ext cx="9074727"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rgbClr val="A6A6A6"/>
              </a:buClr>
              <a:buSzPts val="2700"/>
              <a:buFont typeface="+mj-lt"/>
              <a:buAutoNum type="alphaUcPeriod"/>
            </a:pPr>
            <a:r>
              <a:rPr lang="fr-FR" sz="2700" dirty="0">
                <a:solidFill>
                  <a:srgbClr val="A6A6A6"/>
                </a:solidFill>
              </a:rPr>
              <a:t>Constituer une équipe</a:t>
            </a:r>
          </a:p>
          <a:p>
            <a:pPr marL="514350" lvl="0" indent="-514350" algn="l" rtl="0">
              <a:lnSpc>
                <a:spcPct val="100000"/>
              </a:lnSpc>
              <a:spcBef>
                <a:spcPts val="1172"/>
              </a:spcBef>
              <a:spcAft>
                <a:spcPts val="0"/>
              </a:spcAft>
              <a:buClr>
                <a:schemeClr val="dk1"/>
              </a:buClr>
              <a:buSzPts val="2700"/>
              <a:buFont typeface="+mj-lt"/>
              <a:buAutoNum type="alphaUcPeriod"/>
            </a:pPr>
            <a:r>
              <a:rPr lang="fr-FR" sz="2700" dirty="0"/>
              <a:t>Prendre les dispositions administratives nécessaires, de personnel, de finances et de logistique</a:t>
            </a:r>
            <a:endParaRPr lang="fr-FR" dirty="0"/>
          </a:p>
          <a:p>
            <a:pPr marL="514350" lvl="0" indent="-514350" algn="l" rtl="0">
              <a:lnSpc>
                <a:spcPct val="100000"/>
              </a:lnSpc>
              <a:spcBef>
                <a:spcPts val="1172"/>
              </a:spcBef>
              <a:spcAft>
                <a:spcPts val="0"/>
              </a:spcAft>
              <a:buClr>
                <a:srgbClr val="A5A5A5"/>
              </a:buClr>
              <a:buSzPts val="2700"/>
              <a:buFont typeface="+mj-lt"/>
              <a:buAutoNum type="alphaUcPeriod"/>
            </a:pPr>
            <a:r>
              <a:rPr lang="fr-FR" sz="2700" dirty="0">
                <a:solidFill>
                  <a:srgbClr val="A5A5A5"/>
                </a:solidFill>
              </a:rPr>
              <a:t>En savoir plus sur la maladie confirmée ou les maladies suspectes</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rgbClr val="A6A6A6"/>
                </a:solidFill>
              </a:rPr>
              <a:t>Collaborer avec d'autres ministères, agences partenaires et contacts locaux</a:t>
            </a:r>
            <a:endParaRPr lang="fr-FR" sz="2700" dirty="0"/>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rgbClr val="A6A6A6"/>
                </a:solidFill>
              </a:rPr>
              <a:t>Coordonner une investigation multisectorielle en cas de suspicion ou de confirmation d'une zoonose</a:t>
            </a:r>
            <a:endParaRPr lang="fr-FR" sz="2700" dirty="0"/>
          </a:p>
          <a:p>
            <a:pPr marL="287020" lvl="0" indent="-115570" algn="l" rtl="0">
              <a:lnSpc>
                <a:spcPct val="100000"/>
              </a:lnSpc>
              <a:spcBef>
                <a:spcPts val="1172"/>
              </a:spcBef>
              <a:spcAft>
                <a:spcPts val="0"/>
              </a:spcAft>
              <a:buClr>
                <a:schemeClr val="dk1"/>
              </a:buClr>
              <a:buSzPts val="2700"/>
              <a:buNone/>
            </a:pPr>
            <a:endParaRPr lang="fr-FR" sz="2700" dirty="0"/>
          </a:p>
        </p:txBody>
      </p:sp>
      <p:sp>
        <p:nvSpPr>
          <p:cNvPr id="377" name="Google Shape;377;p8"/>
          <p:cNvSpPr txBox="1">
            <a:spLocks noGrp="1"/>
          </p:cNvSpPr>
          <p:nvPr>
            <p:ph type="title"/>
          </p:nvPr>
        </p:nvSpPr>
        <p:spPr>
          <a:xfrm>
            <a:off x="838200" y="457200"/>
            <a:ext cx="10657114"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3800" dirty="0">
                <a:latin typeface="Franklin Gothic Medium" panose="020B0603020102020204" pitchFamily="34" charset="0"/>
              </a:rPr>
              <a:t>Étape 1 : Se préparer pour travail de terrain (2/4)</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002"/>
        <p:cNvGrpSpPr/>
        <p:nvPr/>
      </p:nvGrpSpPr>
      <p:grpSpPr>
        <a:xfrm>
          <a:off x="0" y="0"/>
          <a:ext cx="0" cy="0"/>
          <a:chOff x="0" y="0"/>
          <a:chExt cx="0" cy="0"/>
        </a:xfrm>
      </p:grpSpPr>
      <p:sp>
        <p:nvSpPr>
          <p:cNvPr id="1003" name="Google Shape;1003;p8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Trouvez le pic de la flambée épidémique. Il s'agit du moment où le nombre de cas est le plus élevé.</a:t>
            </a:r>
          </a:p>
        </p:txBody>
      </p:sp>
      <p:sp>
        <p:nvSpPr>
          <p:cNvPr id="1004" name="Google Shape;1004;p8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1. Trouvez le pic</a:t>
            </a:r>
            <a:endParaRPr lang="fr-FR" sz="5400" dirty="0">
              <a:latin typeface="Franklin Gothic Medium" panose="020B0603020102020204" pitchFamily="34" charset="0"/>
            </a:endParaRPr>
          </a:p>
        </p:txBody>
      </p:sp>
      <p:graphicFrame>
        <p:nvGraphicFramePr>
          <p:cNvPr id="1005" name="Google Shape;1005;p80"/>
          <p:cNvGraphicFramePr/>
          <p:nvPr>
            <p:extLst>
              <p:ext uri="{D42A27DB-BD31-4B8C-83A1-F6EECF244321}">
                <p14:modId xmlns:p14="http://schemas.microsoft.com/office/powerpoint/2010/main" val="2811612335"/>
              </p:ext>
            </p:extLst>
          </p:nvPr>
        </p:nvGraphicFramePr>
        <p:xfrm>
          <a:off x="3019647" y="3166423"/>
          <a:ext cx="5922335" cy="3090928"/>
        </p:xfrm>
        <a:graphic>
          <a:graphicData uri="http://schemas.openxmlformats.org/drawingml/2006/chart">
            <c:chart xmlns:c="http://schemas.openxmlformats.org/drawingml/2006/chart" xmlns:r="http://schemas.openxmlformats.org/officeDocument/2006/relationships" r:id="rId3"/>
          </a:graphicData>
        </a:graphic>
      </p:graphicFrame>
      <p:grpSp>
        <p:nvGrpSpPr>
          <p:cNvPr id="1006" name="Google Shape;1006;p80"/>
          <p:cNvGrpSpPr/>
          <p:nvPr/>
        </p:nvGrpSpPr>
        <p:grpSpPr>
          <a:xfrm>
            <a:off x="5345185" y="2729211"/>
            <a:ext cx="2094614" cy="874424"/>
            <a:chOff x="5215270" y="2611726"/>
            <a:chExt cx="2094614" cy="874424"/>
          </a:xfrm>
        </p:grpSpPr>
        <p:sp>
          <p:nvSpPr>
            <p:cNvPr id="1007" name="Google Shape;1007;p80"/>
            <p:cNvSpPr txBox="1"/>
            <p:nvPr/>
          </p:nvSpPr>
          <p:spPr>
            <a:xfrm>
              <a:off x="5215270" y="2611726"/>
              <a:ext cx="209461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sym typeface="Arial"/>
                </a:rPr>
                <a:t>Pic de l'épidémie</a:t>
              </a:r>
              <a:endParaRPr lang="fr-FR" dirty="0"/>
            </a:p>
          </p:txBody>
        </p:sp>
        <p:cxnSp>
          <p:nvCxnSpPr>
            <p:cNvPr id="1008" name="Google Shape;1008;p80"/>
            <p:cNvCxnSpPr/>
            <p:nvPr/>
          </p:nvCxnSpPr>
          <p:spPr>
            <a:xfrm>
              <a:off x="6239717" y="3075099"/>
              <a:ext cx="0" cy="411051"/>
            </a:xfrm>
            <a:prstGeom prst="straightConnector1">
              <a:avLst/>
            </a:prstGeom>
            <a:noFill/>
            <a:ln w="38100" cap="flat" cmpd="sng">
              <a:solidFill>
                <a:schemeClr val="dk1"/>
              </a:solidFill>
              <a:prstDash val="solid"/>
              <a:miter lim="800000"/>
              <a:headEnd type="none" w="sm" len="sm"/>
              <a:tailEnd type="triangle"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013"/>
        <p:cNvGrpSpPr/>
        <p:nvPr/>
      </p:nvGrpSpPr>
      <p:grpSpPr>
        <a:xfrm>
          <a:off x="0" y="0"/>
          <a:ext cx="0" cy="0"/>
          <a:chOff x="0" y="0"/>
          <a:chExt cx="0" cy="0"/>
        </a:xfrm>
      </p:grpSpPr>
      <p:sp>
        <p:nvSpPr>
          <p:cNvPr id="1014" name="Google Shape;1014;p8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2. Compter à partir de la période d'incubation moyenne</a:t>
            </a:r>
          </a:p>
        </p:txBody>
      </p:sp>
      <p:sp>
        <p:nvSpPr>
          <p:cNvPr id="1015" name="Google Shape;1015;p81"/>
          <p:cNvSpPr txBox="1">
            <a:spLocks noGrp="1"/>
          </p:cNvSpPr>
          <p:nvPr>
            <p:ph type="body" idx="1"/>
          </p:nvPr>
        </p:nvSpPr>
        <p:spPr>
          <a:xfrm>
            <a:off x="838200" y="1478857"/>
            <a:ext cx="4763105"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Comptez à rebours, de droite à gauche, la période d'incubation moyenne de la maladie. Notez cette date.</a:t>
            </a:r>
          </a:p>
          <a:p>
            <a:pPr marL="228600" lvl="0" indent="-228600" algn="l" rtl="0">
              <a:lnSpc>
                <a:spcPct val="100000"/>
              </a:lnSpc>
              <a:spcBef>
                <a:spcPts val="0"/>
              </a:spcBef>
              <a:spcAft>
                <a:spcPts val="0"/>
              </a:spcAft>
              <a:buClr>
                <a:schemeClr val="dk1"/>
              </a:buClr>
              <a:buSzPts val="2400"/>
              <a:buChar char="•"/>
            </a:pPr>
            <a:endParaRPr lang="fr-FR" sz="2400" dirty="0"/>
          </a:p>
          <a:p>
            <a:pPr marL="228600" lvl="0" indent="-228600" algn="l" rtl="0">
              <a:lnSpc>
                <a:spcPct val="100000"/>
              </a:lnSpc>
              <a:spcBef>
                <a:spcPts val="0"/>
              </a:spcBef>
              <a:spcAft>
                <a:spcPts val="0"/>
              </a:spcAft>
              <a:buClr>
                <a:schemeClr val="dk1"/>
              </a:buClr>
              <a:buSzPts val="2400"/>
              <a:buChar char="•"/>
            </a:pPr>
            <a:r>
              <a:rPr lang="fr-FR" sz="2400" dirty="0"/>
              <a:t>Le pic a été atteint le </a:t>
            </a:r>
            <a:r>
              <a:rPr lang="fr-FR" sz="2400" u="sng" dirty="0"/>
              <a:t>9 décembre</a:t>
            </a:r>
            <a:r>
              <a:rPr lang="fr-FR" sz="2400" dirty="0"/>
              <a:t>. La période d'incubation moyenne pour les</a:t>
            </a:r>
            <a:r>
              <a:rPr lang="fr-FR" sz="2400" i="1" dirty="0"/>
              <a:t> E Coli produisant la toxine de Shiga (STEC) </a:t>
            </a:r>
            <a:r>
              <a:rPr lang="fr-FR" sz="2400" dirty="0"/>
              <a:t>est de </a:t>
            </a:r>
            <a:r>
              <a:rPr lang="fr-FR" sz="2400" u="sng" dirty="0"/>
              <a:t>4 jours</a:t>
            </a:r>
            <a:r>
              <a:rPr lang="fr-FR" sz="2400" dirty="0"/>
              <a:t>. En comptant 4 jours en arrière à partir du pic, on arrive au </a:t>
            </a:r>
            <a:br>
              <a:rPr lang="fr-FR" sz="2400" dirty="0"/>
            </a:br>
            <a:r>
              <a:rPr lang="fr-FR" sz="2400" b="1" dirty="0"/>
              <a:t>5 décembre.</a:t>
            </a:r>
          </a:p>
        </p:txBody>
      </p:sp>
      <p:graphicFrame>
        <p:nvGraphicFramePr>
          <p:cNvPr id="1016" name="Google Shape;1016;p81"/>
          <p:cNvGraphicFramePr/>
          <p:nvPr>
            <p:extLst>
              <p:ext uri="{D42A27DB-BD31-4B8C-83A1-F6EECF244321}">
                <p14:modId xmlns:p14="http://schemas.microsoft.com/office/powerpoint/2010/main" val="3952374048"/>
              </p:ext>
            </p:extLst>
          </p:nvPr>
        </p:nvGraphicFramePr>
        <p:xfrm>
          <a:off x="5617634" y="2953759"/>
          <a:ext cx="5922335" cy="3090928"/>
        </p:xfrm>
        <a:graphic>
          <a:graphicData uri="http://schemas.openxmlformats.org/drawingml/2006/chart">
            <c:chart xmlns:c="http://schemas.openxmlformats.org/drawingml/2006/chart" xmlns:r="http://schemas.openxmlformats.org/officeDocument/2006/relationships" r:id="rId3"/>
          </a:graphicData>
        </a:graphic>
      </p:graphicFrame>
      <p:grpSp>
        <p:nvGrpSpPr>
          <p:cNvPr id="1017" name="Google Shape;1017;p81"/>
          <p:cNvGrpSpPr/>
          <p:nvPr/>
        </p:nvGrpSpPr>
        <p:grpSpPr>
          <a:xfrm>
            <a:off x="8172536" y="2584427"/>
            <a:ext cx="2094614" cy="828244"/>
            <a:chOff x="8151257" y="2518427"/>
            <a:chExt cx="2094614" cy="828244"/>
          </a:xfrm>
        </p:grpSpPr>
        <p:sp>
          <p:nvSpPr>
            <p:cNvPr id="1018" name="Google Shape;1018;p81"/>
            <p:cNvSpPr txBox="1"/>
            <p:nvPr/>
          </p:nvSpPr>
          <p:spPr>
            <a:xfrm>
              <a:off x="8151257" y="2518427"/>
              <a:ext cx="209461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sym typeface="Arial"/>
                </a:rPr>
                <a:t>Pic de l'épidémie</a:t>
              </a:r>
              <a:endParaRPr lang="fr-FR" dirty="0"/>
            </a:p>
          </p:txBody>
        </p:sp>
        <p:cxnSp>
          <p:nvCxnSpPr>
            <p:cNvPr id="1019" name="Google Shape;1019;p81"/>
            <p:cNvCxnSpPr/>
            <p:nvPr/>
          </p:nvCxnSpPr>
          <p:spPr>
            <a:xfrm>
              <a:off x="8878185" y="2957430"/>
              <a:ext cx="5315" cy="389241"/>
            </a:xfrm>
            <a:prstGeom prst="straightConnector1">
              <a:avLst/>
            </a:prstGeom>
            <a:noFill/>
            <a:ln w="38100" cap="flat" cmpd="sng">
              <a:solidFill>
                <a:schemeClr val="dk1"/>
              </a:solidFill>
              <a:prstDash val="solid"/>
              <a:miter lim="800000"/>
              <a:headEnd type="none" w="sm" len="sm"/>
              <a:tailEnd type="triangle" w="med" len="med"/>
            </a:ln>
          </p:spPr>
        </p:cxnSp>
      </p:grpSp>
      <p:grpSp>
        <p:nvGrpSpPr>
          <p:cNvPr id="1020" name="Google Shape;1020;p81"/>
          <p:cNvGrpSpPr/>
          <p:nvPr/>
        </p:nvGrpSpPr>
        <p:grpSpPr>
          <a:xfrm>
            <a:off x="6981692" y="1478857"/>
            <a:ext cx="2094614" cy="3860586"/>
            <a:chOff x="6965726" y="1447729"/>
            <a:chExt cx="2094614" cy="3860586"/>
          </a:xfrm>
        </p:grpSpPr>
        <p:cxnSp>
          <p:nvCxnSpPr>
            <p:cNvPr id="1021" name="Google Shape;1021;p81"/>
            <p:cNvCxnSpPr/>
            <p:nvPr/>
          </p:nvCxnSpPr>
          <p:spPr>
            <a:xfrm rot="10800000">
              <a:off x="7687340" y="2987749"/>
              <a:ext cx="1190845" cy="0"/>
            </a:xfrm>
            <a:prstGeom prst="straightConnector1">
              <a:avLst/>
            </a:prstGeom>
            <a:noFill/>
            <a:ln w="38100" cap="flat" cmpd="sng">
              <a:solidFill>
                <a:schemeClr val="dk1"/>
              </a:solidFill>
              <a:prstDash val="solid"/>
              <a:miter lim="800000"/>
              <a:headEnd type="none" w="sm" len="sm"/>
              <a:tailEnd type="none" w="sm" len="sm"/>
            </a:ln>
          </p:spPr>
        </p:cxnSp>
        <p:cxnSp>
          <p:nvCxnSpPr>
            <p:cNvPr id="1022" name="Google Shape;1022;p81"/>
            <p:cNvCxnSpPr>
              <a:cxnSpLocks/>
            </p:cNvCxnSpPr>
            <p:nvPr/>
          </p:nvCxnSpPr>
          <p:spPr>
            <a:xfrm>
              <a:off x="7687340" y="2987749"/>
              <a:ext cx="0" cy="2320566"/>
            </a:xfrm>
            <a:prstGeom prst="straightConnector1">
              <a:avLst/>
            </a:prstGeom>
            <a:noFill/>
            <a:ln w="38100" cap="flat" cmpd="sng">
              <a:solidFill>
                <a:schemeClr val="dk1"/>
              </a:solidFill>
              <a:prstDash val="solid"/>
              <a:miter lim="800000"/>
              <a:headEnd type="none" w="sm" len="sm"/>
              <a:tailEnd type="triangle" w="med" len="med"/>
            </a:ln>
          </p:spPr>
        </p:cxnSp>
        <p:cxnSp>
          <p:nvCxnSpPr>
            <p:cNvPr id="1023" name="Google Shape;1023;p81"/>
            <p:cNvCxnSpPr/>
            <p:nvPr/>
          </p:nvCxnSpPr>
          <p:spPr>
            <a:xfrm>
              <a:off x="8013033" y="2371060"/>
              <a:ext cx="0" cy="635959"/>
            </a:xfrm>
            <a:prstGeom prst="straightConnector1">
              <a:avLst/>
            </a:prstGeom>
            <a:noFill/>
            <a:ln w="38100" cap="flat" cmpd="sng">
              <a:solidFill>
                <a:schemeClr val="dk1"/>
              </a:solidFill>
              <a:prstDash val="solid"/>
              <a:miter lim="800000"/>
              <a:headEnd type="none" w="sm" len="sm"/>
              <a:tailEnd type="triangle" w="med" len="med"/>
            </a:ln>
          </p:spPr>
        </p:cxnSp>
        <p:sp>
          <p:nvSpPr>
            <p:cNvPr id="1024" name="Google Shape;1024;p81"/>
            <p:cNvSpPr txBox="1"/>
            <p:nvPr/>
          </p:nvSpPr>
          <p:spPr>
            <a:xfrm>
              <a:off x="6965726" y="1447729"/>
              <a:ext cx="2094614"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sym typeface="Arial"/>
                </a:rPr>
                <a:t>Période d'incubation moyenne</a:t>
              </a:r>
              <a:endParaRPr lang="fr-F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1030" name="Google Shape;1030;p8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3. Compter à partir de la période </a:t>
            </a:r>
            <a:br>
              <a:rPr lang="fr-FR" dirty="0">
                <a:latin typeface="Franklin Gothic Medium" panose="020B0603020102020204" pitchFamily="34" charset="0"/>
              </a:rPr>
            </a:br>
            <a:r>
              <a:rPr lang="fr-FR" dirty="0">
                <a:latin typeface="Franklin Gothic Medium" panose="020B0603020102020204" pitchFamily="34" charset="0"/>
              </a:rPr>
              <a:t>minimale d'incubation</a:t>
            </a:r>
            <a:endParaRPr lang="fr-FR" sz="5400" dirty="0">
              <a:latin typeface="Franklin Gothic Medium" panose="020B0603020102020204" pitchFamily="34" charset="0"/>
            </a:endParaRPr>
          </a:p>
        </p:txBody>
      </p:sp>
      <p:sp>
        <p:nvSpPr>
          <p:cNvPr id="1031" name="Google Shape;1031;p82"/>
          <p:cNvSpPr txBox="1">
            <a:spLocks noGrp="1"/>
          </p:cNvSpPr>
          <p:nvPr>
            <p:ph type="body" idx="1"/>
          </p:nvPr>
        </p:nvSpPr>
        <p:spPr>
          <a:xfrm>
            <a:off x="838200" y="1478857"/>
            <a:ext cx="4847364"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Trouvez le cas le plus ancien et calculez la période d'incubation minimale à partir de cette date. Notez cette date.</a:t>
            </a:r>
          </a:p>
          <a:p>
            <a:pPr marL="228600" lvl="0" indent="-228600" algn="l" rtl="0">
              <a:lnSpc>
                <a:spcPct val="100000"/>
              </a:lnSpc>
              <a:spcBef>
                <a:spcPts val="1000"/>
              </a:spcBef>
              <a:spcAft>
                <a:spcPts val="0"/>
              </a:spcAft>
              <a:buClr>
                <a:schemeClr val="dk1"/>
              </a:buClr>
              <a:buSzPts val="2800"/>
              <a:buChar char="•"/>
            </a:pPr>
            <a:r>
              <a:rPr lang="fr-FR" dirty="0"/>
              <a:t>Le premier cas a été enregistré le </a:t>
            </a:r>
            <a:r>
              <a:rPr lang="fr-FR" u="sng" dirty="0"/>
              <a:t>7 décembre</a:t>
            </a:r>
            <a:r>
              <a:rPr lang="fr-FR" b="1" dirty="0"/>
              <a:t>. </a:t>
            </a:r>
            <a:r>
              <a:rPr lang="fr-FR" dirty="0"/>
              <a:t>Comptez la période d'incubation minimale (</a:t>
            </a:r>
            <a:r>
              <a:rPr lang="fr-FR" u="sng" dirty="0"/>
              <a:t>2 jours)</a:t>
            </a:r>
            <a:r>
              <a:rPr lang="fr-FR" dirty="0"/>
              <a:t>. Cette date est le </a:t>
            </a:r>
            <a:br>
              <a:rPr lang="fr-FR" dirty="0"/>
            </a:br>
            <a:r>
              <a:rPr lang="fr-FR" b="1" dirty="0"/>
              <a:t>5 décembre.</a:t>
            </a:r>
            <a:endParaRPr lang="fr-FR" dirty="0"/>
          </a:p>
          <a:p>
            <a:pPr marL="0" lvl="0" indent="0" algn="l" rtl="0">
              <a:lnSpc>
                <a:spcPct val="100000"/>
              </a:lnSpc>
              <a:spcBef>
                <a:spcPts val="1000"/>
              </a:spcBef>
              <a:spcAft>
                <a:spcPts val="0"/>
              </a:spcAft>
              <a:buClr>
                <a:schemeClr val="dk1"/>
              </a:buClr>
              <a:buSzPts val="2800"/>
              <a:buNone/>
            </a:pPr>
            <a:endParaRPr lang="fr-FR" dirty="0"/>
          </a:p>
        </p:txBody>
      </p:sp>
      <p:graphicFrame>
        <p:nvGraphicFramePr>
          <p:cNvPr id="1032" name="Google Shape;1032;p82"/>
          <p:cNvGraphicFramePr/>
          <p:nvPr>
            <p:extLst>
              <p:ext uri="{D42A27DB-BD31-4B8C-83A1-F6EECF244321}">
                <p14:modId xmlns:p14="http://schemas.microsoft.com/office/powerpoint/2010/main" val="3199445210"/>
              </p:ext>
            </p:extLst>
          </p:nvPr>
        </p:nvGraphicFramePr>
        <p:xfrm>
          <a:off x="5635255" y="2858079"/>
          <a:ext cx="5922335" cy="3090928"/>
        </p:xfrm>
        <a:graphic>
          <a:graphicData uri="http://schemas.openxmlformats.org/drawingml/2006/chart">
            <c:chart xmlns:c="http://schemas.openxmlformats.org/drawingml/2006/chart" xmlns:r="http://schemas.openxmlformats.org/officeDocument/2006/relationships" r:id="rId3"/>
          </a:graphicData>
        </a:graphic>
      </p:graphicFrame>
      <p:grpSp>
        <p:nvGrpSpPr>
          <p:cNvPr id="1033" name="Google Shape;1033;p82"/>
          <p:cNvGrpSpPr/>
          <p:nvPr/>
        </p:nvGrpSpPr>
        <p:grpSpPr>
          <a:xfrm>
            <a:off x="5940047" y="3786088"/>
            <a:ext cx="2365574" cy="1448852"/>
            <a:chOff x="6432661" y="3181505"/>
            <a:chExt cx="2365574" cy="1448852"/>
          </a:xfrm>
        </p:grpSpPr>
        <p:grpSp>
          <p:nvGrpSpPr>
            <p:cNvPr id="1034" name="Google Shape;1034;p82"/>
            <p:cNvGrpSpPr/>
            <p:nvPr/>
          </p:nvGrpSpPr>
          <p:grpSpPr>
            <a:xfrm>
              <a:off x="8189498" y="3408088"/>
              <a:ext cx="608737" cy="1222269"/>
              <a:chOff x="7520541" y="3145324"/>
              <a:chExt cx="1190845" cy="2167627"/>
            </a:xfrm>
          </p:grpSpPr>
          <p:cxnSp>
            <p:nvCxnSpPr>
              <p:cNvPr id="1035" name="Google Shape;1035;p82"/>
              <p:cNvCxnSpPr/>
              <p:nvPr/>
            </p:nvCxnSpPr>
            <p:spPr>
              <a:xfrm rot="10800000">
                <a:off x="7520541" y="3145324"/>
                <a:ext cx="1190845" cy="0"/>
              </a:xfrm>
              <a:prstGeom prst="straightConnector1">
                <a:avLst/>
              </a:prstGeom>
              <a:noFill/>
              <a:ln w="38100" cap="flat" cmpd="sng">
                <a:solidFill>
                  <a:schemeClr val="dk1"/>
                </a:solidFill>
                <a:prstDash val="solid"/>
                <a:miter lim="800000"/>
                <a:headEnd type="none" w="sm" len="sm"/>
                <a:tailEnd type="none" w="sm" len="sm"/>
              </a:ln>
            </p:spPr>
          </p:cxnSp>
          <p:cxnSp>
            <p:nvCxnSpPr>
              <p:cNvPr id="1036" name="Google Shape;1036;p82"/>
              <p:cNvCxnSpPr/>
              <p:nvPr/>
            </p:nvCxnSpPr>
            <p:spPr>
              <a:xfrm>
                <a:off x="7565261" y="3145324"/>
                <a:ext cx="0" cy="2167627"/>
              </a:xfrm>
              <a:prstGeom prst="straightConnector1">
                <a:avLst/>
              </a:prstGeom>
              <a:noFill/>
              <a:ln w="38100" cap="flat" cmpd="sng">
                <a:solidFill>
                  <a:schemeClr val="dk1"/>
                </a:solidFill>
                <a:prstDash val="solid"/>
                <a:miter lim="800000"/>
                <a:headEnd type="none" w="sm" len="sm"/>
                <a:tailEnd type="triangle" w="med" len="med"/>
              </a:ln>
            </p:spPr>
          </p:cxnSp>
        </p:grpSp>
        <p:sp>
          <p:nvSpPr>
            <p:cNvPr id="1037" name="Google Shape;1037;p82"/>
            <p:cNvSpPr txBox="1"/>
            <p:nvPr/>
          </p:nvSpPr>
          <p:spPr>
            <a:xfrm>
              <a:off x="6432661" y="3181505"/>
              <a:ext cx="2094614"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Période d'incubation minimale</a:t>
              </a:r>
              <a:endParaRPr/>
            </a:p>
          </p:txBody>
        </p:sp>
      </p:grpSp>
      <p:cxnSp>
        <p:nvCxnSpPr>
          <p:cNvPr id="1038" name="Google Shape;1038;p82"/>
          <p:cNvCxnSpPr/>
          <p:nvPr/>
        </p:nvCxnSpPr>
        <p:spPr>
          <a:xfrm>
            <a:off x="8289144" y="4012672"/>
            <a:ext cx="0" cy="297257"/>
          </a:xfrm>
          <a:prstGeom prst="straightConnector1">
            <a:avLst/>
          </a:prstGeom>
          <a:noFill/>
          <a:ln w="38100" cap="flat" cmpd="sng">
            <a:solidFill>
              <a:schemeClr val="dk1"/>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1044" name="Google Shape;1044;p8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4. Compter à partir de la période d'incubation maximale</a:t>
            </a:r>
            <a:endParaRPr lang="fr-FR" sz="5400" dirty="0">
              <a:latin typeface="Franklin Gothic Medium" panose="020B0603020102020204" pitchFamily="34" charset="0"/>
            </a:endParaRPr>
          </a:p>
        </p:txBody>
      </p:sp>
      <p:sp>
        <p:nvSpPr>
          <p:cNvPr id="1045" name="Google Shape;1045;p83"/>
          <p:cNvSpPr txBox="1">
            <a:spLocks noGrp="1"/>
          </p:cNvSpPr>
          <p:nvPr>
            <p:ph type="body" idx="1"/>
          </p:nvPr>
        </p:nvSpPr>
        <p:spPr>
          <a:xfrm>
            <a:off x="838200" y="1478857"/>
            <a:ext cx="454706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Trouvez le dernier cas de l'épidémie et calculez la période d'incubation maximale. Notez cette date.</a:t>
            </a:r>
          </a:p>
          <a:p>
            <a:pPr marL="228600" lvl="0" indent="-228600" algn="l" rtl="0">
              <a:lnSpc>
                <a:spcPct val="100000"/>
              </a:lnSpc>
              <a:spcBef>
                <a:spcPts val="1000"/>
              </a:spcBef>
              <a:spcAft>
                <a:spcPts val="0"/>
              </a:spcAft>
              <a:buClr>
                <a:schemeClr val="dk1"/>
              </a:buClr>
              <a:buSzPts val="2800"/>
              <a:buChar char="•"/>
            </a:pPr>
            <a:r>
              <a:rPr lang="fr-FR" dirty="0"/>
              <a:t>Le dernier cas remonte au </a:t>
            </a:r>
            <a:r>
              <a:rPr lang="fr-FR" u="sng" dirty="0"/>
              <a:t>12 décembre</a:t>
            </a:r>
            <a:r>
              <a:rPr lang="fr-FR" dirty="0"/>
              <a:t>. La période d'incubation maximale des STEC est de </a:t>
            </a:r>
            <a:r>
              <a:rPr lang="fr-FR" u="sng" dirty="0"/>
              <a:t>10 jours</a:t>
            </a:r>
            <a:r>
              <a:rPr lang="fr-FR" dirty="0"/>
              <a:t>. Il faut remonter au </a:t>
            </a:r>
            <a:r>
              <a:rPr lang="fr-FR" b="1" dirty="0"/>
              <a:t>2 décembre</a:t>
            </a:r>
            <a:r>
              <a:rPr lang="fr-FR" dirty="0"/>
              <a:t>.</a:t>
            </a:r>
          </a:p>
          <a:p>
            <a:pPr marL="0" lvl="0" indent="0" algn="l" rtl="0">
              <a:lnSpc>
                <a:spcPct val="100000"/>
              </a:lnSpc>
              <a:spcBef>
                <a:spcPts val="1000"/>
              </a:spcBef>
              <a:spcAft>
                <a:spcPts val="0"/>
              </a:spcAft>
              <a:buClr>
                <a:schemeClr val="dk1"/>
              </a:buClr>
              <a:buSzPts val="2800"/>
              <a:buNone/>
            </a:pPr>
            <a:endParaRPr lang="fr-FR" dirty="0"/>
          </a:p>
        </p:txBody>
      </p:sp>
      <p:graphicFrame>
        <p:nvGraphicFramePr>
          <p:cNvPr id="1046" name="Google Shape;1046;p83"/>
          <p:cNvGraphicFramePr/>
          <p:nvPr>
            <p:extLst>
              <p:ext uri="{D42A27DB-BD31-4B8C-83A1-F6EECF244321}">
                <p14:modId xmlns:p14="http://schemas.microsoft.com/office/powerpoint/2010/main" val="3763422580"/>
              </p:ext>
            </p:extLst>
          </p:nvPr>
        </p:nvGraphicFramePr>
        <p:xfrm>
          <a:off x="5545800" y="2369175"/>
          <a:ext cx="6395100" cy="3337800"/>
        </p:xfrm>
        <a:graphic>
          <a:graphicData uri="http://schemas.openxmlformats.org/drawingml/2006/chart">
            <c:chart xmlns:c="http://schemas.openxmlformats.org/drawingml/2006/chart" xmlns:r="http://schemas.openxmlformats.org/officeDocument/2006/relationships" r:id="rId3"/>
          </a:graphicData>
        </a:graphic>
      </p:graphicFrame>
      <p:grpSp>
        <p:nvGrpSpPr>
          <p:cNvPr id="1047" name="Google Shape;1047;p83"/>
          <p:cNvGrpSpPr/>
          <p:nvPr/>
        </p:nvGrpSpPr>
        <p:grpSpPr>
          <a:xfrm>
            <a:off x="6605443" y="5264702"/>
            <a:ext cx="3631766" cy="1176714"/>
            <a:chOff x="6278712" y="5595277"/>
            <a:chExt cx="3747600" cy="1176714"/>
          </a:xfrm>
        </p:grpSpPr>
        <p:cxnSp>
          <p:nvCxnSpPr>
            <p:cNvPr id="1048" name="Google Shape;1048;p83"/>
            <p:cNvCxnSpPr/>
            <p:nvPr/>
          </p:nvCxnSpPr>
          <p:spPr>
            <a:xfrm rot="10800000">
              <a:off x="6485490" y="5987306"/>
              <a:ext cx="3334047" cy="0"/>
            </a:xfrm>
            <a:prstGeom prst="straightConnector1">
              <a:avLst/>
            </a:prstGeom>
            <a:noFill/>
            <a:ln w="38100" cap="flat" cmpd="sng">
              <a:solidFill>
                <a:schemeClr val="dk1"/>
              </a:solidFill>
              <a:prstDash val="solid"/>
              <a:miter lim="800000"/>
              <a:headEnd type="none" w="sm" len="sm"/>
              <a:tailEnd type="none" w="sm" len="sm"/>
            </a:ln>
          </p:spPr>
        </p:cxnSp>
        <p:cxnSp>
          <p:nvCxnSpPr>
            <p:cNvPr id="1049" name="Google Shape;1049;p83"/>
            <p:cNvCxnSpPr/>
            <p:nvPr/>
          </p:nvCxnSpPr>
          <p:spPr>
            <a:xfrm rot="10800000">
              <a:off x="6509270" y="5595277"/>
              <a:ext cx="0" cy="374996"/>
            </a:xfrm>
            <a:prstGeom prst="straightConnector1">
              <a:avLst/>
            </a:prstGeom>
            <a:noFill/>
            <a:ln w="38100" cap="flat" cmpd="sng">
              <a:solidFill>
                <a:schemeClr val="dk1"/>
              </a:solidFill>
              <a:prstDash val="solid"/>
              <a:miter lim="800000"/>
              <a:headEnd type="none" w="sm" len="sm"/>
              <a:tailEnd type="triangle" w="med" len="med"/>
            </a:ln>
          </p:spPr>
        </p:cxnSp>
        <p:cxnSp>
          <p:nvCxnSpPr>
            <p:cNvPr id="1050" name="Google Shape;1050;p83"/>
            <p:cNvCxnSpPr/>
            <p:nvPr/>
          </p:nvCxnSpPr>
          <p:spPr>
            <a:xfrm rot="10800000">
              <a:off x="9812079" y="5647347"/>
              <a:ext cx="0" cy="349228"/>
            </a:xfrm>
            <a:prstGeom prst="straightConnector1">
              <a:avLst/>
            </a:prstGeom>
            <a:noFill/>
            <a:ln w="38100" cap="flat" cmpd="sng">
              <a:solidFill>
                <a:schemeClr val="dk1"/>
              </a:solidFill>
              <a:prstDash val="solid"/>
              <a:miter lim="800000"/>
              <a:headEnd type="none" w="sm" len="sm"/>
              <a:tailEnd type="triangle" w="med" len="med"/>
            </a:ln>
          </p:spPr>
        </p:cxnSp>
        <p:sp>
          <p:nvSpPr>
            <p:cNvPr id="1051" name="Google Shape;1051;p83"/>
            <p:cNvSpPr txBox="1"/>
            <p:nvPr/>
          </p:nvSpPr>
          <p:spPr>
            <a:xfrm>
              <a:off x="6278712" y="6125491"/>
              <a:ext cx="3747600" cy="6465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sym typeface="Arial"/>
                </a:rPr>
                <a:t>Période d'incubation maximale</a:t>
              </a:r>
              <a:endParaRPr lang="fr-FR"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056"/>
        <p:cNvGrpSpPr/>
        <p:nvPr/>
      </p:nvGrpSpPr>
      <p:grpSpPr>
        <a:xfrm>
          <a:off x="0" y="0"/>
          <a:ext cx="0" cy="0"/>
          <a:chOff x="0" y="0"/>
          <a:chExt cx="0" cy="0"/>
        </a:xfrm>
      </p:grpSpPr>
      <p:graphicFrame>
        <p:nvGraphicFramePr>
          <p:cNvPr id="1057" name="Google Shape;1057;p84"/>
          <p:cNvGraphicFramePr/>
          <p:nvPr>
            <p:extLst>
              <p:ext uri="{D42A27DB-BD31-4B8C-83A1-F6EECF244321}">
                <p14:modId xmlns:p14="http://schemas.microsoft.com/office/powerpoint/2010/main" val="3155628744"/>
              </p:ext>
            </p:extLst>
          </p:nvPr>
        </p:nvGraphicFramePr>
        <p:xfrm>
          <a:off x="5635255" y="2858079"/>
          <a:ext cx="5922335" cy="3090928"/>
        </p:xfrm>
        <a:graphic>
          <a:graphicData uri="http://schemas.openxmlformats.org/drawingml/2006/chart">
            <c:chart xmlns:c="http://schemas.openxmlformats.org/drawingml/2006/chart" xmlns:r="http://schemas.openxmlformats.org/officeDocument/2006/relationships" r:id="rId3"/>
          </a:graphicData>
        </a:graphic>
      </p:graphicFrame>
      <p:sp>
        <p:nvSpPr>
          <p:cNvPr id="1058" name="Google Shape;1058;p84"/>
          <p:cNvSpPr/>
          <p:nvPr/>
        </p:nvSpPr>
        <p:spPr>
          <a:xfrm>
            <a:off x="6788887" y="3010557"/>
            <a:ext cx="917944" cy="2249424"/>
          </a:xfrm>
          <a:prstGeom prst="rect">
            <a:avLst/>
          </a:prstGeom>
          <a:solidFill>
            <a:schemeClr val="lt2">
              <a:alpha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9" name="Google Shape;1059;p84"/>
          <p:cNvSpPr txBox="1">
            <a:spLocks noGrp="1"/>
          </p:cNvSpPr>
          <p:nvPr>
            <p:ph type="body" idx="1"/>
          </p:nvPr>
        </p:nvSpPr>
        <p:spPr>
          <a:xfrm>
            <a:off x="838200" y="1478857"/>
            <a:ext cx="456408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Avec les méthodes décrites, </a:t>
            </a:r>
            <a:br>
              <a:rPr lang="fr-FR" sz="2400" dirty="0"/>
            </a:br>
            <a:r>
              <a:rPr lang="fr-FR" sz="2400" dirty="0"/>
              <a:t>nous avons déterminé :</a:t>
            </a:r>
            <a:endParaRPr lang="fr-FR" dirty="0"/>
          </a:p>
          <a:p>
            <a:pPr marL="800100" lvl="1" indent="-342900" algn="l" rtl="0">
              <a:lnSpc>
                <a:spcPct val="100000"/>
              </a:lnSpc>
              <a:spcBef>
                <a:spcPts val="0"/>
              </a:spcBef>
              <a:spcAft>
                <a:spcPts val="0"/>
              </a:spcAft>
              <a:buSzPts val="2000"/>
              <a:buFont typeface="Wingdings" panose="05000000000000000000" pitchFamily="2" charset="2"/>
              <a:buChar char="§"/>
            </a:pPr>
            <a:r>
              <a:rPr lang="fr-FR" sz="2000" dirty="0"/>
              <a:t>Période d'incubation maximale moins la période d'incubation moyenne : </a:t>
            </a:r>
            <a:r>
              <a:rPr lang="fr-FR" sz="2000" b="1" dirty="0"/>
              <a:t>5 décembre</a:t>
            </a:r>
            <a:endParaRPr lang="fr-FR" dirty="0"/>
          </a:p>
          <a:p>
            <a:pPr marL="800100" lvl="1" indent="-342900" algn="l" rtl="0">
              <a:lnSpc>
                <a:spcPct val="100000"/>
              </a:lnSpc>
              <a:spcBef>
                <a:spcPts val="0"/>
              </a:spcBef>
              <a:spcAft>
                <a:spcPts val="0"/>
              </a:spcAft>
              <a:buSzPts val="2000"/>
              <a:buFont typeface="Wingdings" panose="05000000000000000000" pitchFamily="2" charset="2"/>
              <a:buChar char="§"/>
            </a:pPr>
            <a:r>
              <a:rPr lang="fr-FR" sz="2000" dirty="0"/>
              <a:t>Premier cas moins la période d'incubation minimale : </a:t>
            </a:r>
            <a:br>
              <a:rPr lang="fr-FR" sz="2000" dirty="0"/>
            </a:br>
            <a:r>
              <a:rPr lang="fr-FR" sz="2000" b="1" dirty="0"/>
              <a:t>5 décembre</a:t>
            </a:r>
            <a:endParaRPr lang="fr-FR" dirty="0"/>
          </a:p>
          <a:p>
            <a:pPr marL="800100" lvl="1" indent="-342900" algn="l" rtl="0">
              <a:lnSpc>
                <a:spcPct val="100000"/>
              </a:lnSpc>
              <a:spcBef>
                <a:spcPts val="0"/>
              </a:spcBef>
              <a:spcAft>
                <a:spcPts val="0"/>
              </a:spcAft>
              <a:buSzPts val="2000"/>
              <a:buFont typeface="Wingdings" panose="05000000000000000000" pitchFamily="2" charset="2"/>
              <a:buChar char="§"/>
            </a:pPr>
            <a:r>
              <a:rPr lang="fr-FR" sz="2000" dirty="0"/>
              <a:t>Dernier cas moins la période d'incubation maximale : </a:t>
            </a:r>
            <a:br>
              <a:rPr lang="fr-FR" sz="2000" dirty="0"/>
            </a:br>
            <a:r>
              <a:rPr lang="fr-FR" sz="2000" b="1" dirty="0"/>
              <a:t>2 décembre</a:t>
            </a:r>
            <a:endParaRPr lang="fr-FR" dirty="0"/>
          </a:p>
          <a:p>
            <a:pPr marL="228600" lvl="0" indent="-228600" algn="l" rtl="0">
              <a:lnSpc>
                <a:spcPct val="100000"/>
              </a:lnSpc>
              <a:spcBef>
                <a:spcPts val="500"/>
              </a:spcBef>
              <a:spcAft>
                <a:spcPts val="0"/>
              </a:spcAft>
              <a:buClr>
                <a:schemeClr val="dk1"/>
              </a:buClr>
              <a:buSzPts val="2400"/>
              <a:buChar char="•"/>
            </a:pPr>
            <a:r>
              <a:rPr lang="fr-FR" sz="2400" dirty="0"/>
              <a:t>Période d'exposition la plus probable : 2-5 décembre</a:t>
            </a:r>
            <a:endParaRPr lang="fr-FR" dirty="0"/>
          </a:p>
          <a:p>
            <a:pPr marL="228600" lvl="0" indent="-101600" algn="l" rtl="0">
              <a:lnSpc>
                <a:spcPct val="100000"/>
              </a:lnSpc>
              <a:spcBef>
                <a:spcPts val="1000"/>
              </a:spcBef>
              <a:spcAft>
                <a:spcPts val="0"/>
              </a:spcAft>
              <a:buClr>
                <a:schemeClr val="dk1"/>
              </a:buClr>
              <a:buSzPts val="2000"/>
              <a:buNone/>
            </a:pPr>
            <a:endParaRPr lang="fr-FR" sz="2000" dirty="0"/>
          </a:p>
          <a:p>
            <a:pPr marL="0" lvl="0" indent="0" algn="l" rtl="0">
              <a:lnSpc>
                <a:spcPct val="100000"/>
              </a:lnSpc>
              <a:spcBef>
                <a:spcPts val="1000"/>
              </a:spcBef>
              <a:spcAft>
                <a:spcPts val="0"/>
              </a:spcAft>
              <a:buClr>
                <a:schemeClr val="dk1"/>
              </a:buClr>
              <a:buSzPts val="2000"/>
              <a:buNone/>
            </a:pPr>
            <a:endParaRPr lang="fr-FR" sz="2000" dirty="0"/>
          </a:p>
        </p:txBody>
      </p:sp>
      <p:sp>
        <p:nvSpPr>
          <p:cNvPr id="1060" name="Google Shape;1060;p8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Résultat : Période d'exposition la plus probable</a:t>
            </a:r>
            <a:endParaRPr lang="fr-FR" sz="4800" dirty="0">
              <a:latin typeface="Franklin Gothic Medium" panose="020B0603020102020204" pitchFamily="34" charset="0"/>
            </a:endParaRPr>
          </a:p>
        </p:txBody>
      </p:sp>
      <p:cxnSp>
        <p:nvCxnSpPr>
          <p:cNvPr id="1061" name="Google Shape;1061;p84"/>
          <p:cNvCxnSpPr/>
          <p:nvPr/>
        </p:nvCxnSpPr>
        <p:spPr>
          <a:xfrm>
            <a:off x="8878185" y="2985566"/>
            <a:ext cx="5315" cy="389241"/>
          </a:xfrm>
          <a:prstGeom prst="straightConnector1">
            <a:avLst/>
          </a:prstGeom>
          <a:noFill/>
          <a:ln w="38100" cap="flat" cmpd="sng">
            <a:solidFill>
              <a:schemeClr val="dk1"/>
            </a:solidFill>
            <a:prstDash val="solid"/>
            <a:miter lim="800000"/>
            <a:headEnd type="none" w="sm" len="sm"/>
            <a:tailEnd type="triangle" w="med" len="med"/>
          </a:ln>
        </p:spPr>
      </p:cxnSp>
      <p:grpSp>
        <p:nvGrpSpPr>
          <p:cNvPr id="1062" name="Google Shape;1062;p84"/>
          <p:cNvGrpSpPr/>
          <p:nvPr/>
        </p:nvGrpSpPr>
        <p:grpSpPr>
          <a:xfrm>
            <a:off x="6340790" y="5595284"/>
            <a:ext cx="3919560" cy="757437"/>
            <a:chOff x="5992535" y="5595277"/>
            <a:chExt cx="4311945" cy="792854"/>
          </a:xfrm>
        </p:grpSpPr>
        <p:cxnSp>
          <p:nvCxnSpPr>
            <p:cNvPr id="1063" name="Google Shape;1063;p84"/>
            <p:cNvCxnSpPr/>
            <p:nvPr/>
          </p:nvCxnSpPr>
          <p:spPr>
            <a:xfrm rot="10800000">
              <a:off x="6485490" y="5987306"/>
              <a:ext cx="3334047" cy="0"/>
            </a:xfrm>
            <a:prstGeom prst="straightConnector1">
              <a:avLst/>
            </a:prstGeom>
            <a:noFill/>
            <a:ln w="38100" cap="flat" cmpd="sng">
              <a:solidFill>
                <a:schemeClr val="dk1"/>
              </a:solidFill>
              <a:prstDash val="solid"/>
              <a:miter lim="800000"/>
              <a:headEnd type="none" w="sm" len="sm"/>
              <a:tailEnd type="none" w="sm" len="sm"/>
            </a:ln>
          </p:spPr>
        </p:cxnSp>
        <p:cxnSp>
          <p:nvCxnSpPr>
            <p:cNvPr id="1064" name="Google Shape;1064;p84"/>
            <p:cNvCxnSpPr/>
            <p:nvPr/>
          </p:nvCxnSpPr>
          <p:spPr>
            <a:xfrm rot="10800000">
              <a:off x="6509270" y="5595277"/>
              <a:ext cx="0" cy="374996"/>
            </a:xfrm>
            <a:prstGeom prst="straightConnector1">
              <a:avLst/>
            </a:prstGeom>
            <a:noFill/>
            <a:ln w="38100" cap="flat" cmpd="sng">
              <a:solidFill>
                <a:schemeClr val="dk1"/>
              </a:solidFill>
              <a:prstDash val="solid"/>
              <a:miter lim="800000"/>
              <a:headEnd type="none" w="sm" len="sm"/>
              <a:tailEnd type="triangle" w="med" len="med"/>
            </a:ln>
          </p:spPr>
        </p:cxnSp>
        <p:cxnSp>
          <p:nvCxnSpPr>
            <p:cNvPr id="1065" name="Google Shape;1065;p84"/>
            <p:cNvCxnSpPr/>
            <p:nvPr/>
          </p:nvCxnSpPr>
          <p:spPr>
            <a:xfrm rot="10800000">
              <a:off x="9812079" y="5647347"/>
              <a:ext cx="0" cy="349228"/>
            </a:xfrm>
            <a:prstGeom prst="straightConnector1">
              <a:avLst/>
            </a:prstGeom>
            <a:noFill/>
            <a:ln w="38100" cap="flat" cmpd="sng">
              <a:solidFill>
                <a:schemeClr val="dk1"/>
              </a:solidFill>
              <a:prstDash val="solid"/>
              <a:miter lim="800000"/>
              <a:headEnd type="none" w="sm" len="sm"/>
              <a:tailEnd type="triangle" w="med" len="med"/>
            </a:ln>
          </p:spPr>
        </p:cxnSp>
        <p:sp>
          <p:nvSpPr>
            <p:cNvPr id="1066" name="Google Shape;1066;p84"/>
            <p:cNvSpPr txBox="1"/>
            <p:nvPr/>
          </p:nvSpPr>
          <p:spPr>
            <a:xfrm>
              <a:off x="5992535" y="6033788"/>
              <a:ext cx="4311945" cy="35434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dirty="0">
                  <a:solidFill>
                    <a:schemeClr val="dk1"/>
                  </a:solidFill>
                  <a:sym typeface="Arial"/>
                </a:rPr>
                <a:t>Période d'incubation maximale</a:t>
              </a:r>
              <a:endParaRPr lang="fr-FR" sz="1600" dirty="0"/>
            </a:p>
          </p:txBody>
        </p:sp>
      </p:grpSp>
      <p:grpSp>
        <p:nvGrpSpPr>
          <p:cNvPr id="1067" name="Google Shape;1067;p84"/>
          <p:cNvGrpSpPr/>
          <p:nvPr/>
        </p:nvGrpSpPr>
        <p:grpSpPr>
          <a:xfrm>
            <a:off x="6096000" y="3810729"/>
            <a:ext cx="2204570" cy="899314"/>
            <a:chOff x="6678930" y="3319239"/>
            <a:chExt cx="2204570" cy="899314"/>
          </a:xfrm>
        </p:grpSpPr>
        <p:grpSp>
          <p:nvGrpSpPr>
            <p:cNvPr id="1068" name="Google Shape;1068;p84"/>
            <p:cNvGrpSpPr/>
            <p:nvPr/>
          </p:nvGrpSpPr>
          <p:grpSpPr>
            <a:xfrm>
              <a:off x="8274763" y="3319239"/>
              <a:ext cx="608737" cy="899314"/>
              <a:chOff x="7687340" y="2987749"/>
              <a:chExt cx="1190845" cy="1594884"/>
            </a:xfrm>
          </p:grpSpPr>
          <p:cxnSp>
            <p:nvCxnSpPr>
              <p:cNvPr id="1069" name="Google Shape;1069;p84"/>
              <p:cNvCxnSpPr/>
              <p:nvPr/>
            </p:nvCxnSpPr>
            <p:spPr>
              <a:xfrm rot="10800000">
                <a:off x="7687340" y="2987749"/>
                <a:ext cx="1190845" cy="0"/>
              </a:xfrm>
              <a:prstGeom prst="straightConnector1">
                <a:avLst/>
              </a:prstGeom>
              <a:noFill/>
              <a:ln w="38100" cap="flat" cmpd="sng">
                <a:solidFill>
                  <a:schemeClr val="dk1"/>
                </a:solidFill>
                <a:prstDash val="solid"/>
                <a:miter lim="800000"/>
                <a:headEnd type="none" w="sm" len="sm"/>
                <a:tailEnd type="none" w="sm" len="sm"/>
              </a:ln>
            </p:spPr>
          </p:cxnSp>
          <p:cxnSp>
            <p:nvCxnSpPr>
              <p:cNvPr id="1070" name="Google Shape;1070;p84"/>
              <p:cNvCxnSpPr/>
              <p:nvPr/>
            </p:nvCxnSpPr>
            <p:spPr>
              <a:xfrm>
                <a:off x="7687340" y="2987749"/>
                <a:ext cx="0" cy="1594884"/>
              </a:xfrm>
              <a:prstGeom prst="straightConnector1">
                <a:avLst/>
              </a:prstGeom>
              <a:noFill/>
              <a:ln w="38100" cap="flat" cmpd="sng">
                <a:solidFill>
                  <a:schemeClr val="dk1"/>
                </a:solidFill>
                <a:prstDash val="solid"/>
                <a:miter lim="800000"/>
                <a:headEnd type="none" w="sm" len="sm"/>
                <a:tailEnd type="triangle" w="med" len="med"/>
              </a:ln>
            </p:spPr>
          </p:cxnSp>
        </p:grpSp>
        <p:sp>
          <p:nvSpPr>
            <p:cNvPr id="1071" name="Google Shape;1071;p84"/>
            <p:cNvSpPr txBox="1"/>
            <p:nvPr/>
          </p:nvSpPr>
          <p:spPr>
            <a:xfrm>
              <a:off x="6678930" y="3361068"/>
              <a:ext cx="1958218"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dirty="0">
                  <a:solidFill>
                    <a:schemeClr val="dk1"/>
                  </a:solidFill>
                  <a:sym typeface="Arial"/>
                </a:rPr>
                <a:t>Période d'incubation minimale</a:t>
              </a:r>
              <a:endParaRPr lang="fr-FR" sz="1600" dirty="0"/>
            </a:p>
          </p:txBody>
        </p:sp>
      </p:grpSp>
      <p:grpSp>
        <p:nvGrpSpPr>
          <p:cNvPr id="1072" name="Google Shape;1072;p84"/>
          <p:cNvGrpSpPr/>
          <p:nvPr/>
        </p:nvGrpSpPr>
        <p:grpSpPr>
          <a:xfrm>
            <a:off x="6990530" y="1451267"/>
            <a:ext cx="2094614" cy="1895404"/>
            <a:chOff x="6965726" y="1447729"/>
            <a:chExt cx="2094614" cy="1895404"/>
          </a:xfrm>
        </p:grpSpPr>
        <p:cxnSp>
          <p:nvCxnSpPr>
            <p:cNvPr id="1073" name="Google Shape;1073;p84"/>
            <p:cNvCxnSpPr/>
            <p:nvPr/>
          </p:nvCxnSpPr>
          <p:spPr>
            <a:xfrm rot="10800000">
              <a:off x="7687340" y="2987749"/>
              <a:ext cx="1190845" cy="0"/>
            </a:xfrm>
            <a:prstGeom prst="straightConnector1">
              <a:avLst/>
            </a:prstGeom>
            <a:noFill/>
            <a:ln w="38100" cap="flat" cmpd="sng">
              <a:solidFill>
                <a:schemeClr val="dk1"/>
              </a:solidFill>
              <a:prstDash val="solid"/>
              <a:miter lim="800000"/>
              <a:headEnd type="none" w="sm" len="sm"/>
              <a:tailEnd type="none" w="sm" len="sm"/>
            </a:ln>
          </p:spPr>
        </p:cxnSp>
        <p:cxnSp>
          <p:nvCxnSpPr>
            <p:cNvPr id="1074" name="Google Shape;1074;p84"/>
            <p:cNvCxnSpPr/>
            <p:nvPr/>
          </p:nvCxnSpPr>
          <p:spPr>
            <a:xfrm>
              <a:off x="7687340" y="2987749"/>
              <a:ext cx="0" cy="355384"/>
            </a:xfrm>
            <a:prstGeom prst="straightConnector1">
              <a:avLst/>
            </a:prstGeom>
            <a:noFill/>
            <a:ln w="38100" cap="flat" cmpd="sng">
              <a:solidFill>
                <a:schemeClr val="dk1"/>
              </a:solidFill>
              <a:prstDash val="solid"/>
              <a:miter lim="800000"/>
              <a:headEnd type="none" w="sm" len="sm"/>
              <a:tailEnd type="triangle" w="med" len="med"/>
            </a:ln>
          </p:spPr>
        </p:cxnSp>
        <p:cxnSp>
          <p:nvCxnSpPr>
            <p:cNvPr id="1075" name="Google Shape;1075;p84"/>
            <p:cNvCxnSpPr/>
            <p:nvPr/>
          </p:nvCxnSpPr>
          <p:spPr>
            <a:xfrm>
              <a:off x="8013033" y="2371060"/>
              <a:ext cx="0" cy="635959"/>
            </a:xfrm>
            <a:prstGeom prst="straightConnector1">
              <a:avLst/>
            </a:prstGeom>
            <a:noFill/>
            <a:ln w="38100" cap="flat" cmpd="sng">
              <a:solidFill>
                <a:schemeClr val="dk1"/>
              </a:solidFill>
              <a:prstDash val="solid"/>
              <a:miter lim="800000"/>
              <a:headEnd type="none" w="sm" len="sm"/>
              <a:tailEnd type="triangle" w="med" len="med"/>
            </a:ln>
          </p:spPr>
        </p:cxnSp>
        <p:sp>
          <p:nvSpPr>
            <p:cNvPr id="1076" name="Google Shape;1076;p84"/>
            <p:cNvSpPr txBox="1"/>
            <p:nvPr/>
          </p:nvSpPr>
          <p:spPr>
            <a:xfrm>
              <a:off x="6965726" y="1447729"/>
              <a:ext cx="2094614"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dirty="0">
                  <a:solidFill>
                    <a:schemeClr val="dk1"/>
                  </a:solidFill>
                  <a:sym typeface="Arial"/>
                </a:rPr>
                <a:t>Période d'incubation moyenne</a:t>
              </a:r>
              <a:endParaRPr lang="fr-FR" sz="1600" dirty="0"/>
            </a:p>
          </p:txBody>
        </p:sp>
      </p:grpSp>
      <p:cxnSp>
        <p:nvCxnSpPr>
          <p:cNvPr id="1077" name="Google Shape;1077;p84"/>
          <p:cNvCxnSpPr/>
          <p:nvPr/>
        </p:nvCxnSpPr>
        <p:spPr>
          <a:xfrm>
            <a:off x="8287192" y="3801875"/>
            <a:ext cx="5315" cy="389241"/>
          </a:xfrm>
          <a:prstGeom prst="straightConnector1">
            <a:avLst/>
          </a:prstGeom>
          <a:noFill/>
          <a:ln w="38100" cap="flat" cmpd="sng">
            <a:solidFill>
              <a:schemeClr val="dk1"/>
            </a:solidFill>
            <a:prstDash val="solid"/>
            <a:miter lim="800000"/>
            <a:headEnd type="none" w="sm" len="sm"/>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8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Épidémie : </a:t>
            </a:r>
            <a:r>
              <a:rPr lang="fr-FR" sz="2400" b="1" i="1" dirty="0"/>
              <a:t>E. coli </a:t>
            </a:r>
            <a:r>
              <a:rPr lang="fr-FR" sz="2400" b="1" dirty="0"/>
              <a:t>producteur de la toxine de Shiga (STEC)</a:t>
            </a:r>
          </a:p>
        </p:txBody>
      </p:sp>
      <p:sp>
        <p:nvSpPr>
          <p:cNvPr id="1084" name="Google Shape;1084;p8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4000"/>
              <a:buFont typeface="Libre Franklin Medium"/>
              <a:buNone/>
            </a:pPr>
            <a:r>
              <a:rPr lang="fr-FR" sz="3800" dirty="0">
                <a:latin typeface="Franklin Gothic Medium" panose="020B0603020102020204" pitchFamily="34" charset="0"/>
              </a:rPr>
              <a:t>Exemple : Durée d'exposition, source ponctuelle</a:t>
            </a:r>
            <a:endParaRPr sz="3800" dirty="0">
              <a:latin typeface="Franklin Gothic Medium" panose="020B0603020102020204" pitchFamily="34" charset="0"/>
            </a:endParaRPr>
          </a:p>
        </p:txBody>
      </p:sp>
      <p:graphicFrame>
        <p:nvGraphicFramePr>
          <p:cNvPr id="1085" name="Google Shape;1085;p85"/>
          <p:cNvGraphicFramePr/>
          <p:nvPr>
            <p:extLst>
              <p:ext uri="{D42A27DB-BD31-4B8C-83A1-F6EECF244321}">
                <p14:modId xmlns:p14="http://schemas.microsoft.com/office/powerpoint/2010/main" val="2064781653"/>
              </p:ext>
            </p:extLst>
          </p:nvPr>
        </p:nvGraphicFramePr>
        <p:xfrm>
          <a:off x="1740912" y="2471723"/>
          <a:ext cx="8622466" cy="4350604"/>
        </p:xfrm>
        <a:graphic>
          <a:graphicData uri="http://schemas.openxmlformats.org/drawingml/2006/chart">
            <c:chart xmlns:c="http://schemas.openxmlformats.org/drawingml/2006/chart" xmlns:r="http://schemas.openxmlformats.org/officeDocument/2006/relationships" r:id="rId3"/>
          </a:graphicData>
        </a:graphic>
      </p:graphicFrame>
      <p:cxnSp>
        <p:nvCxnSpPr>
          <p:cNvPr id="1086" name="Google Shape;1086;p85"/>
          <p:cNvCxnSpPr/>
          <p:nvPr/>
        </p:nvCxnSpPr>
        <p:spPr>
          <a:xfrm rot="10800000">
            <a:off x="6863623" y="2373750"/>
            <a:ext cx="0" cy="381000"/>
          </a:xfrm>
          <a:prstGeom prst="straightConnector1">
            <a:avLst/>
          </a:prstGeom>
          <a:noFill/>
          <a:ln w="38100" cap="flat" cmpd="sng">
            <a:solidFill>
              <a:srgbClr val="00820C"/>
            </a:solidFill>
            <a:prstDash val="solid"/>
            <a:round/>
            <a:headEnd type="none" w="sm" len="sm"/>
            <a:tailEnd type="none" w="sm" len="sm"/>
          </a:ln>
        </p:spPr>
      </p:cxnSp>
      <p:cxnSp>
        <p:nvCxnSpPr>
          <p:cNvPr id="1087" name="Google Shape;1087;p85"/>
          <p:cNvCxnSpPr/>
          <p:nvPr/>
        </p:nvCxnSpPr>
        <p:spPr>
          <a:xfrm rot="10800000">
            <a:off x="5638977" y="2380953"/>
            <a:ext cx="1" cy="1542091"/>
          </a:xfrm>
          <a:prstGeom prst="straightConnector1">
            <a:avLst/>
          </a:prstGeom>
          <a:noFill/>
          <a:ln w="38100" cap="flat" cmpd="sng">
            <a:solidFill>
              <a:srgbClr val="00820C"/>
            </a:solidFill>
            <a:prstDash val="solid"/>
            <a:round/>
            <a:headEnd type="triangle" w="med" len="med"/>
            <a:tailEnd type="none" w="sm" len="sm"/>
          </a:ln>
        </p:spPr>
      </p:cxnSp>
      <p:cxnSp>
        <p:nvCxnSpPr>
          <p:cNvPr id="1088" name="Google Shape;1088;p85"/>
          <p:cNvCxnSpPr>
            <a:cxnSpLocks/>
          </p:cNvCxnSpPr>
          <p:nvPr/>
        </p:nvCxnSpPr>
        <p:spPr>
          <a:xfrm flipH="1">
            <a:off x="5638978" y="2380953"/>
            <a:ext cx="1224645" cy="0"/>
          </a:xfrm>
          <a:prstGeom prst="straightConnector1">
            <a:avLst/>
          </a:prstGeom>
          <a:noFill/>
          <a:ln w="38100" cap="flat" cmpd="sng">
            <a:solidFill>
              <a:srgbClr val="00820C"/>
            </a:solidFill>
            <a:prstDash val="solid"/>
            <a:round/>
            <a:headEnd type="none" w="sm" len="sm"/>
            <a:tailEnd type="none" w="sm" len="sm"/>
          </a:ln>
        </p:spPr>
      </p:cxnSp>
      <p:sp>
        <p:nvSpPr>
          <p:cNvPr id="1089" name="Google Shape;1089;p85"/>
          <p:cNvSpPr txBox="1"/>
          <p:nvPr/>
        </p:nvSpPr>
        <p:spPr>
          <a:xfrm>
            <a:off x="5710889" y="1980843"/>
            <a:ext cx="1080822" cy="40011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000" b="1" dirty="0">
                <a:solidFill>
                  <a:srgbClr val="00820C"/>
                </a:solidFill>
                <a:sym typeface="Arial"/>
              </a:rPr>
              <a:t>4 jours</a:t>
            </a:r>
            <a:endParaRPr lang="fr-FR" dirty="0"/>
          </a:p>
        </p:txBody>
      </p:sp>
      <p:sp>
        <p:nvSpPr>
          <p:cNvPr id="1090" name="Google Shape;1090;p85"/>
          <p:cNvSpPr txBox="1"/>
          <p:nvPr/>
        </p:nvSpPr>
        <p:spPr>
          <a:xfrm>
            <a:off x="3352978" y="3050427"/>
            <a:ext cx="1825826" cy="1323439"/>
          </a:xfrm>
          <a:prstGeom prst="rect">
            <a:avLst/>
          </a:prstGeom>
          <a:solidFill>
            <a:srgbClr val="FFFFFF"/>
          </a:solidFill>
          <a:ln w="38100" cap="flat" cmpd="sng">
            <a:solidFill>
              <a:srgbClr val="00820C"/>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rgbClr val="000000"/>
                </a:solidFill>
                <a:latin typeface="Arial"/>
                <a:ea typeface="Arial"/>
                <a:cs typeface="Arial"/>
                <a:sym typeface="Arial"/>
              </a:rPr>
              <a:t>Exposition probable</a:t>
            </a:r>
            <a:endParaRPr/>
          </a:p>
          <a:p>
            <a:pPr marL="0" marR="0" lvl="0" indent="0" algn="ctr" rtl="0">
              <a:spcBef>
                <a:spcPts val="0"/>
              </a:spcBef>
              <a:spcAft>
                <a:spcPts val="0"/>
              </a:spcAft>
              <a:buNone/>
            </a:pPr>
            <a:r>
              <a:rPr lang="fr-FR" sz="2000" b="1">
                <a:solidFill>
                  <a:srgbClr val="000000"/>
                </a:solidFill>
                <a:latin typeface="Arial"/>
                <a:ea typeface="Arial"/>
                <a:cs typeface="Arial"/>
                <a:sym typeface="Arial"/>
              </a:rPr>
              <a:t> sur/autour</a:t>
            </a:r>
            <a:endParaRPr/>
          </a:p>
          <a:p>
            <a:pPr marL="0" marR="0" lvl="0" indent="0" algn="ctr" rtl="0">
              <a:spcBef>
                <a:spcPts val="0"/>
              </a:spcBef>
              <a:spcAft>
                <a:spcPts val="0"/>
              </a:spcAft>
              <a:buNone/>
            </a:pPr>
            <a:r>
              <a:rPr lang="fr-FR" sz="2000" b="1">
                <a:solidFill>
                  <a:srgbClr val="000000"/>
                </a:solidFill>
                <a:latin typeface="Arial"/>
                <a:ea typeface="Arial"/>
                <a:cs typeface="Arial"/>
                <a:sym typeface="Arial"/>
              </a:rPr>
              <a:t>11 octobre</a:t>
            </a:r>
            <a:endParaRPr/>
          </a:p>
        </p:txBody>
      </p:sp>
      <p:sp>
        <p:nvSpPr>
          <p:cNvPr id="1092" name="Google Shape;1092;p85"/>
          <p:cNvSpPr txBox="1"/>
          <p:nvPr/>
        </p:nvSpPr>
        <p:spPr>
          <a:xfrm>
            <a:off x="8008212" y="3501669"/>
            <a:ext cx="3256288" cy="1015622"/>
          </a:xfrm>
          <a:prstGeom prst="rect">
            <a:avLst/>
          </a:prstGeom>
          <a:solidFill>
            <a:srgbClr val="FFFFFF"/>
          </a:solidFill>
          <a:ln w="38100" cap="flat" cmpd="sng">
            <a:solidFill>
              <a:srgbClr val="00820C"/>
            </a:solidFill>
            <a:prstDash val="solid"/>
            <a:round/>
            <a:headEnd type="none" w="sm" len="sm"/>
            <a:tailEnd type="none" w="sm" len="sm"/>
          </a:ln>
        </p:spPr>
        <p:txBody>
          <a:bodyPr spcFirstLastPara="1" wrap="square" lIns="91425" tIns="45700" rIns="18275" bIns="45700" anchor="t" anchorCtr="0">
            <a:spAutoFit/>
          </a:bodyPr>
          <a:lstStyle/>
          <a:p>
            <a:pPr marL="0" marR="0" lvl="0" indent="0" algn="ctr" rtl="0">
              <a:spcBef>
                <a:spcPts val="0"/>
              </a:spcBef>
              <a:spcAft>
                <a:spcPts val="0"/>
              </a:spcAft>
              <a:buNone/>
            </a:pPr>
            <a:r>
              <a:rPr lang="fr-FR" sz="2000" b="1" dirty="0">
                <a:solidFill>
                  <a:srgbClr val="000000"/>
                </a:solidFill>
                <a:sym typeface="Arial"/>
              </a:rPr>
              <a:t>Le premier cas associé à l'épidémie est survenu le </a:t>
            </a:r>
            <a:br>
              <a:rPr lang="fr-FR" sz="2000" b="1" dirty="0">
                <a:solidFill>
                  <a:srgbClr val="000000"/>
                </a:solidFill>
                <a:sym typeface="Arial"/>
              </a:rPr>
            </a:br>
            <a:r>
              <a:rPr lang="fr-FR" sz="2000" b="1" dirty="0">
                <a:solidFill>
                  <a:srgbClr val="000000"/>
                </a:solidFill>
                <a:sym typeface="Arial"/>
              </a:rPr>
              <a:t>13 octobre</a:t>
            </a:r>
            <a:endParaRPr lang="fr-FR" dirty="0"/>
          </a:p>
        </p:txBody>
      </p:sp>
      <p:sp>
        <p:nvSpPr>
          <p:cNvPr id="1093" name="Google Shape;1093;p85"/>
          <p:cNvSpPr txBox="1"/>
          <p:nvPr/>
        </p:nvSpPr>
        <p:spPr>
          <a:xfrm>
            <a:off x="8006623" y="2175463"/>
            <a:ext cx="3257879" cy="1015622"/>
          </a:xfrm>
          <a:prstGeom prst="rect">
            <a:avLst/>
          </a:prstGeom>
          <a:solidFill>
            <a:srgbClr val="FFFFFF"/>
          </a:solidFill>
          <a:ln w="38100" cap="flat" cmpd="sng">
            <a:solidFill>
              <a:srgbClr val="00820C"/>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dirty="0">
                <a:solidFill>
                  <a:srgbClr val="000000"/>
                </a:solidFill>
                <a:sym typeface="Arial"/>
              </a:rPr>
              <a:t>Incubation </a:t>
            </a:r>
            <a:endParaRPr lang="fr-FR" dirty="0"/>
          </a:p>
          <a:p>
            <a:pPr marL="342900" marR="0" lvl="0" indent="-342900" algn="l" rtl="0">
              <a:spcBef>
                <a:spcPts val="0"/>
              </a:spcBef>
              <a:spcAft>
                <a:spcPts val="0"/>
              </a:spcAft>
              <a:buClr>
                <a:srgbClr val="000000"/>
              </a:buClr>
              <a:buSzPts val="2000"/>
              <a:buFont typeface="Arial"/>
              <a:buChar char="•"/>
            </a:pPr>
            <a:r>
              <a:rPr lang="fr-FR" sz="2000" b="1" dirty="0">
                <a:solidFill>
                  <a:srgbClr val="000000"/>
                </a:solidFill>
                <a:sym typeface="Arial"/>
              </a:rPr>
              <a:t>Fourchette : </a:t>
            </a:r>
            <a:r>
              <a:rPr lang="fr-FR" sz="2000" dirty="0">
                <a:solidFill>
                  <a:srgbClr val="000000"/>
                </a:solidFill>
                <a:sym typeface="Arial"/>
              </a:rPr>
              <a:t>2-10 jours</a:t>
            </a:r>
            <a:endParaRPr lang="fr-FR" dirty="0"/>
          </a:p>
          <a:p>
            <a:pPr marL="342900" marR="0" lvl="0" indent="-342900" algn="l" rtl="0">
              <a:spcBef>
                <a:spcPts val="0"/>
              </a:spcBef>
              <a:spcAft>
                <a:spcPts val="0"/>
              </a:spcAft>
              <a:buClr>
                <a:srgbClr val="000000"/>
              </a:buClr>
              <a:buSzPts val="2000"/>
              <a:buFont typeface="Arial"/>
              <a:buChar char="•"/>
            </a:pPr>
            <a:r>
              <a:rPr lang="fr-FR" sz="2000" b="1" dirty="0">
                <a:solidFill>
                  <a:srgbClr val="000000"/>
                </a:solidFill>
                <a:sym typeface="Arial"/>
              </a:rPr>
              <a:t>Médiane :</a:t>
            </a:r>
            <a:r>
              <a:rPr lang="fr-FR" sz="2000" dirty="0">
                <a:solidFill>
                  <a:srgbClr val="000000"/>
                </a:solidFill>
                <a:sym typeface="Arial"/>
              </a:rPr>
              <a:t> 4 jours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8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8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8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8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098"/>
        <p:cNvGrpSpPr/>
        <p:nvPr/>
      </p:nvGrpSpPr>
      <p:grpSpPr>
        <a:xfrm>
          <a:off x="0" y="0"/>
          <a:ext cx="0" cy="0"/>
          <a:chOff x="0" y="0"/>
          <a:chExt cx="0" cy="0"/>
        </a:xfrm>
      </p:grpSpPr>
      <p:sp>
        <p:nvSpPr>
          <p:cNvPr id="1099" name="Google Shape;1099;p86"/>
          <p:cNvSpPr txBox="1">
            <a:spLocks noGrp="1"/>
          </p:cNvSpPr>
          <p:nvPr>
            <p:ph type="body" idx="1"/>
          </p:nvPr>
        </p:nvSpPr>
        <p:spPr>
          <a:xfrm>
            <a:off x="838200" y="1478857"/>
            <a:ext cx="52578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Montre l'ampleur de l'épidémie </a:t>
            </a:r>
            <a:endParaRPr lang="fr-FR" dirty="0"/>
          </a:p>
          <a:p>
            <a:pPr marL="228600" lvl="0" indent="-228600" algn="l" rtl="0">
              <a:lnSpc>
                <a:spcPct val="100000"/>
              </a:lnSpc>
              <a:spcBef>
                <a:spcPts val="1000"/>
              </a:spcBef>
              <a:spcAft>
                <a:spcPts val="0"/>
              </a:spcAft>
              <a:buClr>
                <a:schemeClr val="dk1"/>
              </a:buClr>
              <a:buSzPts val="2400"/>
              <a:buChar char="•"/>
            </a:pPr>
            <a:r>
              <a:rPr lang="fr-FR" sz="2400" dirty="0"/>
              <a:t>Montre l'évolution temporelle </a:t>
            </a:r>
            <a:br>
              <a:rPr lang="fr-FR" sz="2400" dirty="0"/>
            </a:br>
            <a:r>
              <a:rPr lang="fr-FR" sz="2400" dirty="0"/>
              <a:t>de l'épidémie </a:t>
            </a:r>
            <a:endParaRPr lang="fr-FR" dirty="0"/>
          </a:p>
          <a:p>
            <a:pPr marL="228600" lvl="0" indent="-228600" algn="l" rtl="0">
              <a:lnSpc>
                <a:spcPct val="100000"/>
              </a:lnSpc>
              <a:spcBef>
                <a:spcPts val="1000"/>
              </a:spcBef>
              <a:spcAft>
                <a:spcPts val="0"/>
              </a:spcAft>
              <a:buClr>
                <a:schemeClr val="dk1"/>
              </a:buClr>
              <a:buSzPts val="2400"/>
              <a:buChar char="•"/>
            </a:pPr>
            <a:r>
              <a:rPr lang="fr-FR" sz="2400" dirty="0"/>
              <a:t>Peut donner des indices sur la maladie ou l'agent potentiel</a:t>
            </a:r>
            <a:endParaRPr lang="fr-FR" dirty="0"/>
          </a:p>
          <a:p>
            <a:pPr marL="800100" lvl="1" indent="-342900" algn="l" rtl="0">
              <a:lnSpc>
                <a:spcPct val="100000"/>
              </a:lnSpc>
              <a:spcBef>
                <a:spcPts val="0"/>
              </a:spcBef>
              <a:spcAft>
                <a:spcPts val="0"/>
              </a:spcAft>
              <a:buSzPts val="2000"/>
              <a:buFont typeface="Wingdings" panose="05000000000000000000" pitchFamily="2" charset="2"/>
              <a:buChar char="§"/>
            </a:pPr>
            <a:r>
              <a:rPr lang="fr-FR" sz="2000" dirty="0"/>
              <a:t>Schéma de propagation</a:t>
            </a:r>
            <a:endParaRPr lang="fr-FR" dirty="0"/>
          </a:p>
          <a:p>
            <a:pPr marL="800100" lvl="1" indent="-342900" algn="l" rtl="0">
              <a:lnSpc>
                <a:spcPct val="100000"/>
              </a:lnSpc>
              <a:spcBef>
                <a:spcPts val="0"/>
              </a:spcBef>
              <a:spcAft>
                <a:spcPts val="0"/>
              </a:spcAft>
              <a:buSzPts val="2000"/>
              <a:buFont typeface="Wingdings" panose="05000000000000000000" pitchFamily="2" charset="2"/>
              <a:buChar char="§"/>
            </a:pPr>
            <a:r>
              <a:rPr lang="fr-FR" sz="2000" dirty="0"/>
              <a:t>Période d'incubation</a:t>
            </a:r>
            <a:endParaRPr lang="fr-FR" dirty="0"/>
          </a:p>
          <a:p>
            <a:pPr marL="228600" lvl="0" indent="-228600" algn="l" rtl="0">
              <a:lnSpc>
                <a:spcPct val="100000"/>
              </a:lnSpc>
              <a:spcBef>
                <a:spcPts val="1000"/>
              </a:spcBef>
              <a:spcAft>
                <a:spcPts val="0"/>
              </a:spcAft>
              <a:buClr>
                <a:schemeClr val="dk1"/>
              </a:buClr>
              <a:buSzPts val="2400"/>
              <a:buChar char="•"/>
            </a:pPr>
            <a:r>
              <a:rPr lang="fr-FR" sz="2400" dirty="0"/>
              <a:t>Met en évidence les valeurs aberrantes</a:t>
            </a:r>
            <a:endParaRPr lang="fr-FR" dirty="0"/>
          </a:p>
          <a:p>
            <a:pPr marL="228600" lvl="0" indent="-228600" algn="l" rtl="0">
              <a:lnSpc>
                <a:spcPct val="100000"/>
              </a:lnSpc>
              <a:spcBef>
                <a:spcPts val="1000"/>
              </a:spcBef>
              <a:spcAft>
                <a:spcPts val="0"/>
              </a:spcAft>
              <a:buClr>
                <a:schemeClr val="dk1"/>
              </a:buClr>
              <a:buSzPts val="2400"/>
              <a:buChar char="•"/>
            </a:pPr>
            <a:r>
              <a:rPr lang="fr-FR" sz="2400" dirty="0"/>
              <a:t>Peut aider à déterminer la  </a:t>
            </a:r>
            <a:br>
              <a:rPr lang="fr-FR" sz="2400" dirty="0"/>
            </a:br>
            <a:r>
              <a:rPr lang="fr-FR" sz="2400" dirty="0"/>
              <a:t>période d'exposition</a:t>
            </a:r>
            <a:endParaRPr lang="fr-FR" dirty="0"/>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1100" name="Google Shape;1100;p8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Valeur d'une courbe épidémique</a:t>
            </a:r>
          </a:p>
        </p:txBody>
      </p:sp>
      <p:graphicFrame>
        <p:nvGraphicFramePr>
          <p:cNvPr id="1101" name="Google Shape;1101;p86"/>
          <p:cNvGraphicFramePr/>
          <p:nvPr/>
        </p:nvGraphicFramePr>
        <p:xfrm>
          <a:off x="6204859" y="1927166"/>
          <a:ext cx="4971701" cy="4191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87"/>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dirty="0"/>
              <a:t>Nombre de cas et taux d'attaque par village - Villages A à G, juillet 2018</a:t>
            </a:r>
            <a:endParaRPr lang="fr-FR" dirty="0"/>
          </a:p>
        </p:txBody>
      </p:sp>
      <p:sp>
        <p:nvSpPr>
          <p:cNvPr id="1108" name="Google Shape;1108;p87"/>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Place : Décrire et orienter les données par lieu</a:t>
            </a:r>
            <a:endParaRPr lang="fr-FR" dirty="0">
              <a:latin typeface="Franklin Gothic Medium" panose="020B0603020102020204" pitchFamily="34" charset="0"/>
            </a:endParaRPr>
          </a:p>
        </p:txBody>
      </p:sp>
      <p:graphicFrame>
        <p:nvGraphicFramePr>
          <p:cNvPr id="1109" name="Google Shape;1109;p87"/>
          <p:cNvGraphicFramePr/>
          <p:nvPr>
            <p:extLst>
              <p:ext uri="{D42A27DB-BD31-4B8C-83A1-F6EECF244321}">
                <p14:modId xmlns:p14="http://schemas.microsoft.com/office/powerpoint/2010/main" val="48865484"/>
              </p:ext>
            </p:extLst>
          </p:nvPr>
        </p:nvGraphicFramePr>
        <p:xfrm>
          <a:off x="2214829" y="2312961"/>
          <a:ext cx="7762342" cy="3657680"/>
        </p:xfrm>
        <a:graphic>
          <a:graphicData uri="http://schemas.openxmlformats.org/drawingml/2006/table">
            <a:tbl>
              <a:tblPr>
                <a:noFill/>
                <a:tableStyleId>{069B912A-36C6-443E-B340-D69F32E338C0}</a:tableStyleId>
              </a:tblPr>
              <a:tblGrid>
                <a:gridCol w="1296950">
                  <a:extLst>
                    <a:ext uri="{9D8B030D-6E8A-4147-A177-3AD203B41FA5}">
                      <a16:colId xmlns:a16="http://schemas.microsoft.com/office/drawing/2014/main" val="20000"/>
                    </a:ext>
                  </a:extLst>
                </a:gridCol>
                <a:gridCol w="1956750">
                  <a:extLst>
                    <a:ext uri="{9D8B030D-6E8A-4147-A177-3AD203B41FA5}">
                      <a16:colId xmlns:a16="http://schemas.microsoft.com/office/drawing/2014/main" val="20001"/>
                    </a:ext>
                  </a:extLst>
                </a:gridCol>
                <a:gridCol w="2189985">
                  <a:extLst>
                    <a:ext uri="{9D8B030D-6E8A-4147-A177-3AD203B41FA5}">
                      <a16:colId xmlns:a16="http://schemas.microsoft.com/office/drawing/2014/main" val="20002"/>
                    </a:ext>
                  </a:extLst>
                </a:gridCol>
                <a:gridCol w="2318657">
                  <a:extLst>
                    <a:ext uri="{9D8B030D-6E8A-4147-A177-3AD203B41FA5}">
                      <a16:colId xmlns:a16="http://schemas.microsoft.com/office/drawing/2014/main" val="20003"/>
                    </a:ext>
                  </a:extLst>
                </a:gridCol>
              </a:tblGrid>
              <a:tr h="270925">
                <a:tc>
                  <a:txBody>
                    <a:bodyPr/>
                    <a:lstStyle/>
                    <a:p>
                      <a:pPr marL="0" marR="0" lvl="0" indent="0" algn="ctr" rtl="0">
                        <a:spcBef>
                          <a:spcPts val="0"/>
                        </a:spcBef>
                        <a:spcAft>
                          <a:spcPts val="0"/>
                        </a:spcAft>
                        <a:buNone/>
                      </a:pPr>
                      <a:r>
                        <a:rPr lang="fr-FR" sz="2400" u="none" strike="noStrike">
                          <a:solidFill>
                            <a:schemeClr val="dk1"/>
                          </a:solidFill>
                          <a:latin typeface="Arial"/>
                          <a:ea typeface="Arial"/>
                          <a:cs typeface="Arial"/>
                          <a:sym typeface="Arial"/>
                        </a:rPr>
                        <a:t>Village</a:t>
                      </a:r>
                      <a:endParaRPr sz="2400" b="0" i="0" u="none" strike="noStrike">
                        <a:solidFill>
                          <a:schemeClr val="dk1"/>
                        </a:solidFill>
                        <a:latin typeface="Arial"/>
                        <a:ea typeface="Arial"/>
                        <a:cs typeface="Arial"/>
                        <a:sym typeface="Arial"/>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Population</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Nombre de cas</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Taux d'attaque</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41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A</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540</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113</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21 %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41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B</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691</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138</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20 %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70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C</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427</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162</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38 %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70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D</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855</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219</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26 %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70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E</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102</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86</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84 %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70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F</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216</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11</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5 %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70925">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G</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738</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244</a:t>
                      </a:r>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33 %</a:t>
                      </a:r>
                      <a:endParaRPr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sp>
        <p:nvSpPr>
          <p:cNvPr id="1115" name="Google Shape;1115;p8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Description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Hôpital</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École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Communauté</a:t>
            </a:r>
          </a:p>
          <a:p>
            <a:pPr marL="228600" lvl="0" indent="-228600" algn="l" rtl="0">
              <a:lnSpc>
                <a:spcPct val="100000"/>
              </a:lnSpc>
              <a:spcBef>
                <a:spcPts val="1000"/>
              </a:spcBef>
              <a:spcAft>
                <a:spcPts val="0"/>
              </a:spcAft>
              <a:buClr>
                <a:schemeClr val="dk1"/>
              </a:buClr>
              <a:buSzPts val="2800"/>
              <a:buChar char="•"/>
            </a:pPr>
            <a:r>
              <a:rPr lang="fr-FR" dirty="0"/>
              <a:t>Cartes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Ponctuelle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Zones </a:t>
            </a:r>
          </a:p>
          <a:p>
            <a:pPr marL="228600" lvl="0" indent="-50800" algn="l" rtl="0">
              <a:lnSpc>
                <a:spcPct val="100000"/>
              </a:lnSpc>
              <a:spcBef>
                <a:spcPts val="1000"/>
              </a:spcBef>
              <a:spcAft>
                <a:spcPts val="0"/>
              </a:spcAft>
              <a:buClr>
                <a:schemeClr val="dk1"/>
              </a:buClr>
              <a:buSzPts val="2800"/>
              <a:buNone/>
            </a:pPr>
            <a:endParaRPr lang="fr-FR" dirty="0"/>
          </a:p>
        </p:txBody>
      </p:sp>
      <p:sp>
        <p:nvSpPr>
          <p:cNvPr id="2" name="Title 1">
            <a:extLst>
              <a:ext uri="{FF2B5EF4-FFF2-40B4-BE49-F238E27FC236}">
                <a16:creationId xmlns:a16="http://schemas.microsoft.com/office/drawing/2014/main" id="{77DF2F66-F2A9-32A8-8536-D7C2916B99B9}"/>
              </a:ext>
            </a:extLst>
          </p:cNvPr>
          <p:cNvSpPr>
            <a:spLocks noGrp="1"/>
          </p:cNvSpPr>
          <p:nvPr>
            <p:ph type="title"/>
          </p:nvPr>
        </p:nvSpPr>
        <p:spPr/>
        <p:txBody>
          <a:bodyPr/>
          <a:lstStyle/>
          <a:p>
            <a:r>
              <a:rPr lang="fr-FR" sz="4400" dirty="0">
                <a:solidFill>
                  <a:schemeClr val="dk1"/>
                </a:solidFill>
                <a:latin typeface="Franklin Gothic Medium" panose="020B0603020102020204" pitchFamily="34" charset="0"/>
                <a:ea typeface="Libre Franklin Medium"/>
                <a:cs typeface="Libre Franklin Medium"/>
                <a:sym typeface="Libre Franklin Medium"/>
              </a:rPr>
              <a:t>Exemple 1 : Carte ponctuelle de 1854</a:t>
            </a:r>
            <a:br>
              <a:rPr lang="fr-FR" dirty="0">
                <a:latin typeface="Franklin Gothic Medium" panose="020B0603020102020204" pitchFamily="34" charset="0"/>
              </a:rPr>
            </a:br>
            <a:endParaRPr lang="fr-FR" dirty="0"/>
          </a:p>
        </p:txBody>
      </p:sp>
      <p:sp>
        <p:nvSpPr>
          <p:cNvPr id="1116" name="Google Shape;1116;p88"/>
          <p:cNvSpPr txBox="1">
            <a:spLocks noGrp="1"/>
          </p:cNvSpPr>
          <p:nvPr>
            <p:ph type="body" idx="4294967295"/>
          </p:nvPr>
        </p:nvSpPr>
        <p:spPr>
          <a:xfrm>
            <a:off x="4357235" y="6261661"/>
            <a:ext cx="5189537" cy="52705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dirty="0"/>
              <a:t>CDC. Principles of Epidemiology in Public Health Practice, 3e éd. Atlanta : Centers for Diseases and Control ; 2006. (adapté de Snow on Cholera)</a:t>
            </a:r>
            <a:endParaRPr lang="fr-FR" dirty="0"/>
          </a:p>
        </p:txBody>
      </p:sp>
      <p:grpSp>
        <p:nvGrpSpPr>
          <p:cNvPr id="1117" name="Google Shape;1117;p88"/>
          <p:cNvGrpSpPr/>
          <p:nvPr/>
        </p:nvGrpSpPr>
        <p:grpSpPr>
          <a:xfrm>
            <a:off x="6489404" y="1552800"/>
            <a:ext cx="4210009" cy="4491422"/>
            <a:chOff x="9296400" y="1266371"/>
            <a:chExt cx="4533859" cy="4727575"/>
          </a:xfrm>
        </p:grpSpPr>
        <p:pic>
          <p:nvPicPr>
            <p:cNvPr id="1118" name="Google Shape;1118;p88"/>
            <p:cNvPicPr preferRelativeResize="0"/>
            <p:nvPr/>
          </p:nvPicPr>
          <p:blipFill rotWithShape="1">
            <a:blip r:embed="rId3">
              <a:alphaModFix/>
            </a:blip>
            <a:srcRect/>
            <a:stretch/>
          </p:blipFill>
          <p:spPr>
            <a:xfrm>
              <a:off x="9296400" y="1266371"/>
              <a:ext cx="4533859" cy="4727575"/>
            </a:xfrm>
            <a:prstGeom prst="rect">
              <a:avLst/>
            </a:prstGeom>
            <a:noFill/>
            <a:ln w="9525" cap="flat" cmpd="sng">
              <a:solidFill>
                <a:srgbClr val="000000"/>
              </a:solidFill>
              <a:prstDash val="solid"/>
              <a:miter lim="800000"/>
              <a:headEnd type="none" w="sm" len="sm"/>
              <a:tailEnd type="none" w="sm" len="sm"/>
            </a:ln>
          </p:spPr>
        </p:pic>
        <p:sp>
          <p:nvSpPr>
            <p:cNvPr id="1119" name="Google Shape;1119;p88"/>
            <p:cNvSpPr txBox="1"/>
            <p:nvPr/>
          </p:nvSpPr>
          <p:spPr>
            <a:xfrm>
              <a:off x="9311461" y="1278496"/>
              <a:ext cx="4495801" cy="485939"/>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200" b="1" dirty="0">
                  <a:solidFill>
                    <a:srgbClr val="000000"/>
                  </a:solidFill>
                  <a:latin typeface="Arial"/>
                  <a:ea typeface="Arial"/>
                  <a:cs typeface="Arial"/>
                  <a:sym typeface="Arial"/>
                </a:rPr>
                <a:t>Répartition des cas de choléra et puits d'eau impliqués - quartier du Golden Square à Londres, 1854</a:t>
              </a:r>
              <a:endParaRPr lang="fr-FR" dirty="0"/>
            </a:p>
          </p:txBody>
        </p:sp>
      </p:gr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1125"/>
        <p:cNvGrpSpPr/>
        <p:nvPr/>
      </p:nvGrpSpPr>
      <p:grpSpPr>
        <a:xfrm>
          <a:off x="0" y="0"/>
          <a:ext cx="0" cy="0"/>
          <a:chOff x="0" y="0"/>
          <a:chExt cx="0" cy="0"/>
        </a:xfrm>
      </p:grpSpPr>
      <p:sp>
        <p:nvSpPr>
          <p:cNvPr id="1126" name="Google Shape;1126;p8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dirty="0">
                <a:latin typeface="Arial"/>
                <a:ea typeface="Arial"/>
                <a:cs typeface="Arial"/>
                <a:sym typeface="Arial"/>
              </a:rPr>
              <a:t>Répartition géographique des cas de rougeole en Éthiopie,</a:t>
            </a:r>
            <a:endParaRPr lang="fr-FR" dirty="0"/>
          </a:p>
          <a:p>
            <a:pPr marL="0" lvl="0" indent="0" algn="ctr" rtl="0">
              <a:lnSpc>
                <a:spcPct val="100000"/>
              </a:lnSpc>
              <a:spcBef>
                <a:spcPts val="500"/>
              </a:spcBef>
              <a:spcAft>
                <a:spcPts val="0"/>
              </a:spcAft>
              <a:buClr>
                <a:schemeClr val="dk1"/>
              </a:buClr>
              <a:buSzPts val="2400"/>
              <a:buNone/>
            </a:pPr>
            <a:r>
              <a:rPr lang="fr-FR" sz="2400" dirty="0">
                <a:latin typeface="Arial"/>
                <a:ea typeface="Arial"/>
                <a:cs typeface="Arial"/>
                <a:sym typeface="Arial"/>
              </a:rPr>
              <a:t>Semaines 1-41, 2019 (29 déc. 2018-13 oct 2019) </a:t>
            </a:r>
            <a:endParaRPr lang="fr-FR" sz="2400" dirty="0"/>
          </a:p>
        </p:txBody>
      </p:sp>
      <p:sp>
        <p:nvSpPr>
          <p:cNvPr id="1127" name="Google Shape;1127;p89"/>
          <p:cNvSpPr txBox="1">
            <a:spLocks noGrp="1"/>
          </p:cNvSpPr>
          <p:nvPr>
            <p:ph type="body" idx="2"/>
          </p:nvPr>
        </p:nvSpPr>
        <p:spPr>
          <a:xfrm>
            <a:off x="1435396" y="6457067"/>
            <a:ext cx="8103152" cy="30524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dirty="0"/>
              <a:t>OMS-Afrique. Bulletin hebdomadaire sur les flambées épidémiques et autres urgences. Semaine 42, 20 Oct 2019.</a:t>
            </a:r>
            <a:endParaRPr dirty="0"/>
          </a:p>
        </p:txBody>
      </p:sp>
      <p:pic>
        <p:nvPicPr>
          <p:cNvPr id="1128" name="Google Shape;1128;p89"/>
          <p:cNvPicPr preferRelativeResize="0"/>
          <p:nvPr/>
        </p:nvPicPr>
        <p:blipFill rotWithShape="1">
          <a:blip r:embed="rId3">
            <a:alphaModFix/>
          </a:blip>
          <a:srcRect l="1083" t="2309" r="2089" b="2458"/>
          <a:stretch/>
        </p:blipFill>
        <p:spPr>
          <a:xfrm>
            <a:off x="3561346" y="2526632"/>
            <a:ext cx="5017169" cy="3501189"/>
          </a:xfrm>
          <a:prstGeom prst="rect">
            <a:avLst/>
          </a:prstGeom>
          <a:noFill/>
          <a:ln w="9525" cap="flat" cmpd="sng">
            <a:solidFill>
              <a:schemeClr val="dk1"/>
            </a:solidFill>
            <a:prstDash val="solid"/>
            <a:round/>
            <a:headEnd type="none" w="sm" len="sm"/>
            <a:tailEnd type="none" w="sm" len="sm"/>
          </a:ln>
        </p:spPr>
      </p:pic>
      <p:sp>
        <p:nvSpPr>
          <p:cNvPr id="1129" name="Google Shape;1129;p89"/>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Exemple 2 : Carte ponctuelle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9"/>
          <p:cNvSpPr txBox="1">
            <a:spLocks noGrp="1"/>
          </p:cNvSpPr>
          <p:nvPr>
            <p:ph type="body" idx="1"/>
          </p:nvPr>
        </p:nvSpPr>
        <p:spPr>
          <a:xfrm>
            <a:off x="838199" y="1478857"/>
            <a:ext cx="8898083"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rgbClr val="A6A6A6"/>
              </a:buClr>
              <a:buSzPts val="2700"/>
              <a:buFont typeface="+mj-lt"/>
              <a:buAutoNum type="alphaUcPeriod"/>
            </a:pPr>
            <a:r>
              <a:rPr lang="fr-FR" sz="2700" dirty="0">
                <a:solidFill>
                  <a:srgbClr val="A6A6A6"/>
                </a:solidFill>
              </a:rPr>
              <a:t>Constituer une équipe</a:t>
            </a:r>
          </a:p>
          <a:p>
            <a:pPr marL="514350" lvl="0" indent="-514350">
              <a:spcBef>
                <a:spcPts val="1172"/>
              </a:spcBef>
              <a:buClr>
                <a:srgbClr val="A5A5A5"/>
              </a:buClr>
              <a:buSzPts val="2700"/>
              <a:buFont typeface="+mj-lt"/>
              <a:buAutoNum type="alphaUcPeriod"/>
            </a:pPr>
            <a:r>
              <a:rPr lang="fr-FR" sz="2700" dirty="0">
                <a:solidFill>
                  <a:srgbClr val="A5A5A5"/>
                </a:solidFill>
              </a:rPr>
              <a:t>Prendre les dispositions administratives nécessaires de personnel, de finances et de logistique</a:t>
            </a:r>
            <a:endParaRPr lang="fr-FR" dirty="0"/>
          </a:p>
          <a:p>
            <a:pPr marL="514350" lvl="0" indent="-514350" algn="l" rtl="0">
              <a:lnSpc>
                <a:spcPct val="100000"/>
              </a:lnSpc>
              <a:spcBef>
                <a:spcPts val="1172"/>
              </a:spcBef>
              <a:spcAft>
                <a:spcPts val="0"/>
              </a:spcAft>
              <a:buClr>
                <a:schemeClr val="dk1"/>
              </a:buClr>
              <a:buSzPts val="2700"/>
              <a:buFont typeface="+mj-lt"/>
              <a:buAutoNum type="alphaUcPeriod"/>
            </a:pPr>
            <a:r>
              <a:rPr lang="fr-FR" sz="2700" dirty="0"/>
              <a:t>En savoir plus sur la maladie confirmée ou les maladies suspectes</a:t>
            </a:r>
            <a:endParaRPr lang="fr-FR" dirty="0"/>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rgbClr val="A6A6A6"/>
                </a:solidFill>
              </a:rPr>
              <a:t>Collaborer avec d'autres ministères, agences partenaires et contacts locaux</a:t>
            </a:r>
            <a:endParaRPr lang="fr-FR" sz="2700" dirty="0"/>
          </a:p>
          <a:p>
            <a:pPr marL="514350" lvl="0" indent="-514350" algn="l" rtl="0">
              <a:lnSpc>
                <a:spcPct val="100000"/>
              </a:lnSpc>
              <a:spcBef>
                <a:spcPts val="1172"/>
              </a:spcBef>
              <a:spcAft>
                <a:spcPts val="0"/>
              </a:spcAft>
              <a:buClr>
                <a:srgbClr val="A6A6A6"/>
              </a:buClr>
              <a:buSzPts val="2800"/>
              <a:buFont typeface="+mj-lt"/>
              <a:buAutoNum type="alphaUcPeriod"/>
            </a:pPr>
            <a:r>
              <a:rPr lang="fr-FR" sz="2700" dirty="0">
                <a:solidFill>
                  <a:srgbClr val="A6A6A6"/>
                </a:solidFill>
              </a:rPr>
              <a:t>Coordonner une investigation multisectorielle en cas de suspicion ou de confirmation d'une zoonose</a:t>
            </a:r>
            <a:endParaRPr lang="fr-FR" sz="2700" dirty="0"/>
          </a:p>
        </p:txBody>
      </p:sp>
      <p:sp>
        <p:nvSpPr>
          <p:cNvPr id="384" name="Google Shape;384;p9"/>
          <p:cNvSpPr txBox="1">
            <a:spLocks noGrp="1"/>
          </p:cNvSpPr>
          <p:nvPr>
            <p:ph type="title"/>
          </p:nvPr>
        </p:nvSpPr>
        <p:spPr>
          <a:xfrm>
            <a:off x="838199" y="457200"/>
            <a:ext cx="10851574"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3800" dirty="0">
                <a:latin typeface="Franklin Gothic Medium" panose="020B0603020102020204" pitchFamily="34" charset="0"/>
              </a:rPr>
              <a:t>Étape 1 : Se préparer pour le travail de terrain (3/4)</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1134"/>
        <p:cNvGrpSpPr/>
        <p:nvPr/>
      </p:nvGrpSpPr>
      <p:grpSpPr>
        <a:xfrm>
          <a:off x="0" y="0"/>
          <a:ext cx="0" cy="0"/>
          <a:chOff x="0" y="0"/>
          <a:chExt cx="0" cy="0"/>
        </a:xfrm>
      </p:grpSpPr>
      <p:sp>
        <p:nvSpPr>
          <p:cNvPr id="1135" name="Google Shape;1135;p90"/>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2400"/>
              <a:buNone/>
            </a:pPr>
            <a:r>
              <a:rPr lang="fr-FR" sz="2400" dirty="0">
                <a:latin typeface="Arial"/>
                <a:ea typeface="Arial"/>
                <a:cs typeface="Arial"/>
                <a:sym typeface="Arial"/>
              </a:rPr>
              <a:t>Incidence mondiale de la rage canine - 2022</a:t>
            </a:r>
            <a:endParaRPr lang="fr-FR" dirty="0"/>
          </a:p>
        </p:txBody>
      </p:sp>
      <p:sp>
        <p:nvSpPr>
          <p:cNvPr id="1136" name="Google Shape;1136;p9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 Carte de zone</a:t>
            </a:r>
          </a:p>
        </p:txBody>
      </p:sp>
      <p:sp>
        <p:nvSpPr>
          <p:cNvPr id="1137" name="Google Shape;1137;p90"/>
          <p:cNvSpPr txBox="1">
            <a:spLocks noGrp="1"/>
          </p:cNvSpPr>
          <p:nvPr>
            <p:ph type="body" idx="4294967295"/>
          </p:nvPr>
        </p:nvSpPr>
        <p:spPr>
          <a:xfrm>
            <a:off x="5100184" y="6393663"/>
            <a:ext cx="4560887" cy="242888"/>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400"/>
              <a:buFont typeface="Arial"/>
              <a:buNone/>
            </a:pPr>
            <a:r>
              <a:rPr lang="fr-FR" sz="1400" b="0"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Occurrence de la rage | Rage - Bulletin - Europe (fli.de)</a:t>
            </a:r>
            <a:endParaRPr sz="1400" b="0" i="0" u="none" strike="noStrike" cap="none" dirty="0">
              <a:solidFill>
                <a:schemeClr val="dk1"/>
              </a:solidFill>
              <a:latin typeface="Arial"/>
              <a:ea typeface="Arial"/>
              <a:cs typeface="Arial"/>
              <a:sym typeface="Arial"/>
            </a:endParaRPr>
          </a:p>
        </p:txBody>
      </p:sp>
      <p:pic>
        <p:nvPicPr>
          <p:cNvPr id="1138" name="Google Shape;1138;p90"/>
          <p:cNvPicPr preferRelativeResize="0"/>
          <p:nvPr/>
        </p:nvPicPr>
        <p:blipFill rotWithShape="1">
          <a:blip r:embed="rId4">
            <a:alphaModFix/>
          </a:blip>
          <a:srcRect l="2564" t="5043" r="5120" b="8405"/>
          <a:stretch/>
        </p:blipFill>
        <p:spPr>
          <a:xfrm>
            <a:off x="2418347" y="1997242"/>
            <a:ext cx="7086600" cy="3669632"/>
          </a:xfrm>
          <a:prstGeom prst="rect">
            <a:avLst/>
          </a:prstGeom>
          <a:noFill/>
          <a:ln w="9525" cap="flat" cmpd="sng">
            <a:solidFill>
              <a:schemeClr val="dk1"/>
            </a:solidFill>
            <a:prstDash val="solid"/>
            <a:round/>
            <a:headEnd type="none" w="sm" len="sm"/>
            <a:tailEnd type="none" w="sm" len="sm"/>
          </a:ln>
        </p:spPr>
      </p:pic>
      <p:pic>
        <p:nvPicPr>
          <p:cNvPr id="5" name="Picture 4">
            <a:extLst>
              <a:ext uri="{FF2B5EF4-FFF2-40B4-BE49-F238E27FC236}">
                <a16:creationId xmlns:a16="http://schemas.microsoft.com/office/drawing/2014/main" id="{0B42B6D9-953E-120B-194C-45B36E79C01B}"/>
              </a:ext>
            </a:extLst>
          </p:cNvPr>
          <p:cNvPicPr>
            <a:picLocks noChangeAspect="1"/>
          </p:cNvPicPr>
          <p:nvPr/>
        </p:nvPicPr>
        <p:blipFill>
          <a:blip r:embed="rId5"/>
          <a:stretch>
            <a:fillRect/>
          </a:stretch>
        </p:blipFill>
        <p:spPr>
          <a:xfrm>
            <a:off x="2418348" y="4316138"/>
            <a:ext cx="1713814" cy="1350736"/>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143"/>
        <p:cNvGrpSpPr/>
        <p:nvPr/>
      </p:nvGrpSpPr>
      <p:grpSpPr>
        <a:xfrm>
          <a:off x="0" y="0"/>
          <a:ext cx="0" cy="0"/>
          <a:chOff x="0" y="0"/>
          <a:chExt cx="0" cy="0"/>
        </a:xfrm>
      </p:grpSpPr>
      <p:sp>
        <p:nvSpPr>
          <p:cNvPr id="1144" name="Google Shape;1144;p9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Âge</a:t>
            </a:r>
          </a:p>
          <a:p>
            <a:pPr marL="228600" lvl="0" indent="-228600" algn="l" rtl="0">
              <a:lnSpc>
                <a:spcPct val="100000"/>
              </a:lnSpc>
              <a:spcBef>
                <a:spcPts val="1000"/>
              </a:spcBef>
              <a:spcAft>
                <a:spcPts val="0"/>
              </a:spcAft>
              <a:buClr>
                <a:schemeClr val="dk1"/>
              </a:buClr>
              <a:buSzPts val="2800"/>
              <a:buChar char="•"/>
            </a:pPr>
            <a:r>
              <a:rPr lang="fr-FR" dirty="0"/>
              <a:t>Sexe</a:t>
            </a:r>
          </a:p>
          <a:p>
            <a:pPr marL="228600" lvl="0" indent="-228600" algn="l" rtl="0">
              <a:lnSpc>
                <a:spcPct val="100000"/>
              </a:lnSpc>
              <a:spcBef>
                <a:spcPts val="1000"/>
              </a:spcBef>
              <a:spcAft>
                <a:spcPts val="0"/>
              </a:spcAft>
              <a:buClr>
                <a:schemeClr val="dk1"/>
              </a:buClr>
              <a:buSzPts val="2800"/>
              <a:buChar char="•"/>
            </a:pPr>
            <a:r>
              <a:rPr lang="fr-FR" dirty="0"/>
              <a:t>Origine, religion ou autre affiliation</a:t>
            </a:r>
          </a:p>
          <a:p>
            <a:pPr marL="228600" lvl="0" indent="-228600" algn="l" rtl="0">
              <a:lnSpc>
                <a:spcPct val="100000"/>
              </a:lnSpc>
              <a:spcBef>
                <a:spcPts val="1000"/>
              </a:spcBef>
              <a:spcAft>
                <a:spcPts val="0"/>
              </a:spcAft>
              <a:buClr>
                <a:schemeClr val="dk1"/>
              </a:buClr>
              <a:buSzPts val="2800"/>
              <a:buChar char="•"/>
            </a:pPr>
            <a:r>
              <a:rPr lang="fr-FR" dirty="0"/>
              <a:t>Occupation</a:t>
            </a:r>
          </a:p>
          <a:p>
            <a:pPr marL="228600" lvl="0" indent="-228600" algn="l" rtl="0">
              <a:lnSpc>
                <a:spcPct val="100000"/>
              </a:lnSpc>
              <a:spcBef>
                <a:spcPts val="1000"/>
              </a:spcBef>
              <a:spcAft>
                <a:spcPts val="0"/>
              </a:spcAft>
              <a:buClr>
                <a:schemeClr val="dk1"/>
              </a:buClr>
              <a:buSzPts val="2800"/>
              <a:buChar char="•"/>
            </a:pPr>
            <a:r>
              <a:rPr lang="fr-FR" dirty="0"/>
              <a:t>Revenu</a:t>
            </a:r>
          </a:p>
          <a:p>
            <a:pPr marL="228600" lvl="0" indent="-228600" algn="l" rtl="0">
              <a:lnSpc>
                <a:spcPct val="100000"/>
              </a:lnSpc>
              <a:spcBef>
                <a:spcPts val="1000"/>
              </a:spcBef>
              <a:spcAft>
                <a:spcPts val="0"/>
              </a:spcAft>
              <a:buClr>
                <a:schemeClr val="dk1"/>
              </a:buClr>
              <a:buSzPts val="2800"/>
              <a:buChar char="•"/>
            </a:pPr>
            <a:r>
              <a:rPr lang="fr-FR" dirty="0"/>
              <a:t>État civil</a:t>
            </a:r>
          </a:p>
          <a:p>
            <a:pPr marL="228600" lvl="0" indent="-228600" algn="l" rtl="0">
              <a:lnSpc>
                <a:spcPct val="100000"/>
              </a:lnSpc>
              <a:spcBef>
                <a:spcPts val="1000"/>
              </a:spcBef>
              <a:spcAft>
                <a:spcPts val="0"/>
              </a:spcAft>
              <a:buClr>
                <a:schemeClr val="dk1"/>
              </a:buClr>
              <a:buSzPts val="2800"/>
              <a:buChar char="•"/>
            </a:pPr>
            <a:r>
              <a:rPr lang="fr-FR" dirty="0"/>
              <a:t>Conditions médicales sous-jacentes</a:t>
            </a:r>
          </a:p>
          <a:p>
            <a:pPr marL="228600" lvl="0" indent="-228600" algn="l" rtl="0">
              <a:lnSpc>
                <a:spcPct val="100000"/>
              </a:lnSpc>
              <a:spcBef>
                <a:spcPts val="1000"/>
              </a:spcBef>
              <a:spcAft>
                <a:spcPts val="0"/>
              </a:spcAft>
              <a:buClr>
                <a:schemeClr val="dk1"/>
              </a:buClr>
              <a:buSzPts val="2800"/>
              <a:buChar char="•"/>
            </a:pPr>
            <a:r>
              <a:rPr lang="fr-FR" dirty="0"/>
              <a:t>Autres</a:t>
            </a:r>
          </a:p>
        </p:txBody>
      </p:sp>
      <p:sp>
        <p:nvSpPr>
          <p:cNvPr id="1145" name="Google Shape;1145;p9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Caractéristiques de la personne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4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4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4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4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4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4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4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sp>
        <p:nvSpPr>
          <p:cNvPr id="1151" name="Google Shape;1151;p9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Caractéristiques des animaux</a:t>
            </a:r>
            <a:endParaRPr lang="fr-FR" dirty="0">
              <a:latin typeface="Franklin Gothic Medium" panose="020B0603020102020204" pitchFamily="34" charset="0"/>
            </a:endParaRPr>
          </a:p>
        </p:txBody>
      </p:sp>
      <p:sp>
        <p:nvSpPr>
          <p:cNvPr id="1152" name="Google Shape;1152;p92"/>
          <p:cNvSpPr txBo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2400"/>
              <a:buFont typeface="Arial"/>
              <a:buChar char="•"/>
            </a:pPr>
            <a:r>
              <a:rPr lang="fr-FR" sz="2400" dirty="0">
                <a:solidFill>
                  <a:schemeClr val="dk1"/>
                </a:solidFill>
                <a:sym typeface="Arial"/>
              </a:rPr>
              <a:t>Espèces</a:t>
            </a:r>
            <a:endParaRPr lang="fr-FR" dirty="0"/>
          </a:p>
          <a:p>
            <a:pPr marL="228600" marR="0" lvl="0" indent="-228600" algn="l" rtl="0">
              <a:lnSpc>
                <a:spcPct val="100000"/>
              </a:lnSpc>
              <a:spcBef>
                <a:spcPts val="1000"/>
              </a:spcBef>
              <a:spcAft>
                <a:spcPts val="0"/>
              </a:spcAft>
              <a:buClr>
                <a:schemeClr val="dk1"/>
              </a:buClr>
              <a:buSzPts val="2400"/>
              <a:buFont typeface="Arial"/>
              <a:buChar char="•"/>
            </a:pPr>
            <a:r>
              <a:rPr lang="fr-FR" sz="2400" dirty="0">
                <a:solidFill>
                  <a:schemeClr val="dk1"/>
                </a:solidFill>
                <a:sym typeface="Arial"/>
              </a:rPr>
              <a:t>Domestique ou sauvage</a:t>
            </a:r>
            <a:endParaRPr lang="fr-FR" dirty="0"/>
          </a:p>
          <a:p>
            <a:pPr marL="228600" marR="0" lvl="0" indent="-228600" algn="l" rtl="0">
              <a:lnSpc>
                <a:spcPct val="100000"/>
              </a:lnSpc>
              <a:spcBef>
                <a:spcPts val="1000"/>
              </a:spcBef>
              <a:spcAft>
                <a:spcPts val="0"/>
              </a:spcAft>
              <a:buClr>
                <a:schemeClr val="dk1"/>
              </a:buClr>
              <a:buSzPts val="2400"/>
              <a:buFont typeface="Arial"/>
              <a:buChar char="•"/>
            </a:pPr>
            <a:r>
              <a:rPr lang="fr-FR" sz="2400" dirty="0">
                <a:solidFill>
                  <a:schemeClr val="dk1"/>
                </a:solidFill>
                <a:sym typeface="Arial"/>
              </a:rPr>
              <a:t>Race</a:t>
            </a:r>
            <a:endParaRPr lang="fr-FR" dirty="0"/>
          </a:p>
          <a:p>
            <a:pPr marL="228600" marR="0" lvl="0" indent="-228600" algn="l" rtl="0">
              <a:lnSpc>
                <a:spcPct val="100000"/>
              </a:lnSpc>
              <a:spcBef>
                <a:spcPts val="1000"/>
              </a:spcBef>
              <a:spcAft>
                <a:spcPts val="0"/>
              </a:spcAft>
              <a:buClr>
                <a:schemeClr val="dk1"/>
              </a:buClr>
              <a:buSzPts val="2400"/>
              <a:buFont typeface="Arial"/>
              <a:buChar char="•"/>
            </a:pPr>
            <a:r>
              <a:rPr lang="fr-FR" sz="2400" dirty="0">
                <a:solidFill>
                  <a:schemeClr val="dk1"/>
                </a:solidFill>
              </a:rPr>
              <a:t>Â</a:t>
            </a:r>
            <a:r>
              <a:rPr lang="fr-FR" sz="2400" dirty="0">
                <a:solidFill>
                  <a:schemeClr val="dk1"/>
                </a:solidFill>
                <a:sym typeface="Arial"/>
              </a:rPr>
              <a:t>ge</a:t>
            </a:r>
          </a:p>
          <a:p>
            <a:pPr marL="228600" marR="0" lvl="0" indent="-228600" algn="l" rtl="0">
              <a:lnSpc>
                <a:spcPct val="100000"/>
              </a:lnSpc>
              <a:spcBef>
                <a:spcPts val="1000"/>
              </a:spcBef>
              <a:spcAft>
                <a:spcPts val="0"/>
              </a:spcAft>
              <a:buClr>
                <a:schemeClr val="dk1"/>
              </a:buClr>
              <a:buSzPts val="2400"/>
              <a:buFont typeface="Arial"/>
              <a:buChar char="•"/>
            </a:pPr>
            <a:r>
              <a:rPr lang="fr-FR" sz="2400" dirty="0">
                <a:solidFill>
                  <a:schemeClr val="dk1"/>
                </a:solidFill>
              </a:rPr>
              <a:t>S</a:t>
            </a:r>
            <a:r>
              <a:rPr lang="fr-FR" sz="2400" dirty="0">
                <a:solidFill>
                  <a:schemeClr val="dk1"/>
                </a:solidFill>
                <a:sym typeface="Arial"/>
              </a:rPr>
              <a:t>exe</a:t>
            </a:r>
            <a:endParaRPr lang="fr-FR" dirty="0"/>
          </a:p>
          <a:p>
            <a:pPr marL="228600" marR="0" lvl="0" indent="-228600" algn="l" rtl="0">
              <a:lnSpc>
                <a:spcPct val="100000"/>
              </a:lnSpc>
              <a:spcBef>
                <a:spcPts val="1000"/>
              </a:spcBef>
              <a:spcAft>
                <a:spcPts val="0"/>
              </a:spcAft>
              <a:buClr>
                <a:schemeClr val="dk1"/>
              </a:buClr>
              <a:buSzPts val="2400"/>
              <a:buFont typeface="Arial"/>
              <a:buChar char="•"/>
            </a:pPr>
            <a:r>
              <a:rPr lang="fr-FR" sz="2400" dirty="0">
                <a:solidFill>
                  <a:schemeClr val="dk1"/>
                </a:solidFill>
                <a:sym typeface="Arial"/>
              </a:rPr>
              <a:t>Fonction</a:t>
            </a:r>
            <a:endParaRPr lang="fr-FR" dirty="0"/>
          </a:p>
          <a:p>
            <a:pPr marL="800100" marR="0" lvl="1" indent="-342900" algn="l" rtl="0">
              <a:lnSpc>
                <a:spcPct val="100000"/>
              </a:lnSpc>
              <a:spcBef>
                <a:spcPts val="1000"/>
              </a:spcBef>
              <a:spcAft>
                <a:spcPts val="0"/>
              </a:spcAft>
              <a:buClr>
                <a:srgbClr val="109648"/>
              </a:buClr>
              <a:buSzPts val="2000"/>
              <a:buFont typeface="Wingdings" panose="05000000000000000000" pitchFamily="2" charset="2"/>
              <a:buChar char="§"/>
            </a:pPr>
            <a:r>
              <a:rPr lang="fr-FR" sz="2000" b="0" i="0" u="none" strike="noStrike" cap="none" dirty="0">
                <a:solidFill>
                  <a:schemeClr val="dk1"/>
                </a:solidFill>
                <a:sym typeface="Arial"/>
              </a:rPr>
              <a:t>Poulets de chair (volailles)</a:t>
            </a:r>
            <a:endParaRPr lang="fr-FR" dirty="0"/>
          </a:p>
          <a:p>
            <a:pPr marL="800100" marR="0" lvl="1" indent="-342900" algn="l" rtl="0">
              <a:lnSpc>
                <a:spcPct val="100000"/>
              </a:lnSpc>
              <a:spcBef>
                <a:spcPts val="1000"/>
              </a:spcBef>
              <a:spcAft>
                <a:spcPts val="0"/>
              </a:spcAft>
              <a:buClr>
                <a:srgbClr val="109648"/>
              </a:buClr>
              <a:buSzPts val="2000"/>
              <a:buFont typeface="Wingdings" panose="05000000000000000000" pitchFamily="2" charset="2"/>
              <a:buChar char="§"/>
            </a:pPr>
            <a:r>
              <a:rPr lang="fr-FR" sz="2000" b="0" i="0" u="none" strike="noStrike" cap="none" dirty="0">
                <a:solidFill>
                  <a:schemeClr val="dk1"/>
                </a:solidFill>
                <a:sym typeface="Arial"/>
              </a:rPr>
              <a:t>Pondeuse (volaille)</a:t>
            </a:r>
            <a:endParaRPr lang="fr-FR" dirty="0"/>
          </a:p>
          <a:p>
            <a:pPr marL="800100" marR="0" lvl="1" indent="-342900" algn="l" rtl="0">
              <a:lnSpc>
                <a:spcPct val="100000"/>
              </a:lnSpc>
              <a:spcBef>
                <a:spcPts val="1000"/>
              </a:spcBef>
              <a:spcAft>
                <a:spcPts val="0"/>
              </a:spcAft>
              <a:buClr>
                <a:srgbClr val="109648"/>
              </a:buClr>
              <a:buSzPts val="2000"/>
              <a:buFont typeface="Wingdings" panose="05000000000000000000" pitchFamily="2" charset="2"/>
              <a:buChar char="§"/>
            </a:pPr>
            <a:r>
              <a:rPr lang="fr-FR" sz="2000" b="0" i="0" u="none" strike="noStrike" cap="none" dirty="0">
                <a:solidFill>
                  <a:schemeClr val="dk1"/>
                </a:solidFill>
                <a:sym typeface="Arial"/>
              </a:rPr>
              <a:t>Viande (bétail)</a:t>
            </a:r>
            <a:endParaRPr lang="fr-FR" dirty="0"/>
          </a:p>
          <a:p>
            <a:pPr marL="800100" marR="0" lvl="1" indent="-342900" algn="l" rtl="0">
              <a:lnSpc>
                <a:spcPct val="100000"/>
              </a:lnSpc>
              <a:spcBef>
                <a:spcPts val="1000"/>
              </a:spcBef>
              <a:spcAft>
                <a:spcPts val="0"/>
              </a:spcAft>
              <a:buClr>
                <a:srgbClr val="109648"/>
              </a:buClr>
              <a:buSzPts val="2000"/>
              <a:buFont typeface="Wingdings" panose="05000000000000000000" pitchFamily="2" charset="2"/>
              <a:buChar char="§"/>
            </a:pPr>
            <a:r>
              <a:rPr lang="fr-FR" sz="2000" b="0" i="0" u="none" strike="noStrike" cap="none" dirty="0">
                <a:solidFill>
                  <a:schemeClr val="dk1"/>
                </a:solidFill>
                <a:sym typeface="Arial"/>
              </a:rPr>
              <a:t>Produits laitiers (bétail)</a:t>
            </a:r>
            <a:endParaRPr lang="fr-FR" dirty="0"/>
          </a:p>
          <a:p>
            <a:pPr marL="287020" marR="0" lvl="0" indent="-109220" algn="l" rtl="0">
              <a:lnSpc>
                <a:spcPct val="100000"/>
              </a:lnSpc>
              <a:spcBef>
                <a:spcPts val="1000"/>
              </a:spcBef>
              <a:spcAft>
                <a:spcPts val="0"/>
              </a:spcAft>
              <a:buClr>
                <a:schemeClr val="dk1"/>
              </a:buClr>
              <a:buSzPts val="2800"/>
              <a:buFont typeface="Arial"/>
              <a:buNone/>
            </a:pPr>
            <a:endParaRPr lang="fr-FR" sz="2800" dirty="0">
              <a:solidFill>
                <a:schemeClr val="dk1"/>
              </a:solidFil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5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5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5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5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5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5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5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5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5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5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1157"/>
        <p:cNvGrpSpPr/>
        <p:nvPr/>
      </p:nvGrpSpPr>
      <p:grpSpPr>
        <a:xfrm>
          <a:off x="0" y="0"/>
          <a:ext cx="0" cy="0"/>
          <a:chOff x="0" y="0"/>
          <a:chExt cx="0" cy="0"/>
        </a:xfrm>
      </p:grpSpPr>
      <p:sp>
        <p:nvSpPr>
          <p:cNvPr id="1158" name="Google Shape;1158;p93"/>
          <p:cNvSpPr txBox="1">
            <a:spLocks noGrp="1"/>
          </p:cNvSpPr>
          <p:nvPr>
            <p:ph type="body" idx="1"/>
          </p:nvPr>
        </p:nvSpPr>
        <p:spPr>
          <a:xfrm>
            <a:off x="838200" y="1478857"/>
            <a:ext cx="108204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Répartition des cas de maladie M par niveau scolaire et par sexe, école X</a:t>
            </a:r>
            <a:endParaRPr lang="fr-FR" sz="2400" b="1" dirty="0">
              <a:latin typeface="Arial"/>
              <a:ea typeface="Arial"/>
              <a:cs typeface="Arial"/>
              <a:sym typeface="Arial"/>
            </a:endParaRPr>
          </a:p>
        </p:txBody>
      </p:sp>
      <p:sp>
        <p:nvSpPr>
          <p:cNvPr id="1159" name="Google Shape;1159;p93"/>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 Répartition des cas</a:t>
            </a:r>
          </a:p>
        </p:txBody>
      </p:sp>
      <p:graphicFrame>
        <p:nvGraphicFramePr>
          <p:cNvPr id="1160" name="Google Shape;1160;p93"/>
          <p:cNvGraphicFramePr/>
          <p:nvPr/>
        </p:nvGraphicFramePr>
        <p:xfrm>
          <a:off x="2849880" y="2027238"/>
          <a:ext cx="6492225" cy="3535375"/>
        </p:xfrm>
        <a:graphic>
          <a:graphicData uri="http://schemas.openxmlformats.org/drawingml/2006/table">
            <a:tbl>
              <a:tblPr>
                <a:noFill/>
                <a:tableStyleId>{069B912A-36C6-443E-B340-D69F32E338C0}</a:tableStyleId>
              </a:tblPr>
              <a:tblGrid>
                <a:gridCol w="1828800">
                  <a:extLst>
                    <a:ext uri="{9D8B030D-6E8A-4147-A177-3AD203B41FA5}">
                      <a16:colId xmlns:a16="http://schemas.microsoft.com/office/drawing/2014/main" val="20000"/>
                    </a:ext>
                  </a:extLst>
                </a:gridCol>
                <a:gridCol w="1554475">
                  <a:extLst>
                    <a:ext uri="{9D8B030D-6E8A-4147-A177-3AD203B41FA5}">
                      <a16:colId xmlns:a16="http://schemas.microsoft.com/office/drawing/2014/main" val="20001"/>
                    </a:ext>
                  </a:extLst>
                </a:gridCol>
                <a:gridCol w="1554475">
                  <a:extLst>
                    <a:ext uri="{9D8B030D-6E8A-4147-A177-3AD203B41FA5}">
                      <a16:colId xmlns:a16="http://schemas.microsoft.com/office/drawing/2014/main" val="20002"/>
                    </a:ext>
                  </a:extLst>
                </a:gridCol>
                <a:gridCol w="1554475">
                  <a:extLst>
                    <a:ext uri="{9D8B030D-6E8A-4147-A177-3AD203B41FA5}">
                      <a16:colId xmlns:a16="http://schemas.microsoft.com/office/drawing/2014/main" val="20003"/>
                    </a:ext>
                  </a:extLst>
                </a:gridCol>
              </a:tblGrid>
              <a:tr h="914400">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sng" strike="noStrike" cap="none">
                          <a:solidFill>
                            <a:schemeClr val="dk1"/>
                          </a:solidFill>
                          <a:latin typeface="Arial"/>
                          <a:ea typeface="Arial"/>
                          <a:cs typeface="Arial"/>
                          <a:sym typeface="Arial"/>
                        </a:rPr>
                        <a:t>Grade</a:t>
                      </a:r>
                      <a:endParaRPr/>
                    </a:p>
                  </a:txBody>
                  <a:tcPr marL="92800" marR="92800"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Homme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Femme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Total</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1-3</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20</a:t>
                      </a:r>
                      <a:endParaRPr/>
                    </a:p>
                  </a:txBody>
                  <a:tcPr marL="7625" marR="7625" marT="7625" marB="915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4-6</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11</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8</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19</a:t>
                      </a:r>
                      <a:endParaRPr/>
                    </a:p>
                  </a:txBody>
                  <a:tcPr marL="7625" marR="7625" marT="7625" marB="915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7-9</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9</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9</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18</a:t>
                      </a:r>
                      <a:endParaRPr/>
                    </a:p>
                  </a:txBody>
                  <a:tcPr marL="7625" marR="7625" marT="7625" marB="915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10-12</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a:t>
                      </a:r>
                      <a:endParaRPr/>
                    </a:p>
                  </a:txBody>
                  <a:tcPr marL="7625" marR="7625" marT="7625"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17</a:t>
                      </a:r>
                      <a:endParaRPr/>
                    </a:p>
                  </a:txBody>
                  <a:tcPr marL="7625" marR="7625" marT="7625" marB="915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87375">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2800" marR="3711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40</a:t>
                      </a:r>
                      <a:endParaRPr/>
                    </a:p>
                  </a:txBody>
                  <a:tcPr marL="7625" marR="7625" marT="7625" marB="91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34</a:t>
                      </a:r>
                      <a:endParaRPr/>
                    </a:p>
                  </a:txBody>
                  <a:tcPr marL="7625" marR="7625" marT="7625" marB="91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74</a:t>
                      </a:r>
                      <a:endParaRPr/>
                    </a:p>
                  </a:txBody>
                  <a:tcPr marL="7625" marR="7625" marT="7625" marB="91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165"/>
        <p:cNvGrpSpPr/>
        <p:nvPr/>
      </p:nvGrpSpPr>
      <p:grpSpPr>
        <a:xfrm>
          <a:off x="0" y="0"/>
          <a:ext cx="0" cy="0"/>
          <a:chOff x="0" y="0"/>
          <a:chExt cx="0" cy="0"/>
        </a:xfrm>
      </p:grpSpPr>
      <p:sp>
        <p:nvSpPr>
          <p:cNvPr id="1166" name="Google Shape;1166;p9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Taille de la population scolaire par grade et par sexe, école X</a:t>
            </a:r>
            <a:endParaRPr lang="fr-FR" sz="2400" b="1" dirty="0">
              <a:latin typeface="Arial"/>
              <a:ea typeface="Arial"/>
              <a:cs typeface="Arial"/>
              <a:sym typeface="Arial"/>
            </a:endParaRPr>
          </a:p>
        </p:txBody>
      </p:sp>
      <p:sp>
        <p:nvSpPr>
          <p:cNvPr id="1167" name="Google Shape;1167;p9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 Informations sur la population</a:t>
            </a:r>
          </a:p>
        </p:txBody>
      </p:sp>
      <p:graphicFrame>
        <p:nvGraphicFramePr>
          <p:cNvPr id="1168" name="Google Shape;1168;p94"/>
          <p:cNvGraphicFramePr/>
          <p:nvPr/>
        </p:nvGraphicFramePr>
        <p:xfrm>
          <a:off x="2854452" y="2027238"/>
          <a:ext cx="6492225" cy="3535375"/>
        </p:xfrm>
        <a:graphic>
          <a:graphicData uri="http://schemas.openxmlformats.org/drawingml/2006/table">
            <a:tbl>
              <a:tblPr>
                <a:noFill/>
                <a:tableStyleId>{069B912A-36C6-443E-B340-D69F32E338C0}</a:tableStyleId>
              </a:tblPr>
              <a:tblGrid>
                <a:gridCol w="1828800">
                  <a:extLst>
                    <a:ext uri="{9D8B030D-6E8A-4147-A177-3AD203B41FA5}">
                      <a16:colId xmlns:a16="http://schemas.microsoft.com/office/drawing/2014/main" val="20000"/>
                    </a:ext>
                  </a:extLst>
                </a:gridCol>
                <a:gridCol w="1554475">
                  <a:extLst>
                    <a:ext uri="{9D8B030D-6E8A-4147-A177-3AD203B41FA5}">
                      <a16:colId xmlns:a16="http://schemas.microsoft.com/office/drawing/2014/main" val="20001"/>
                    </a:ext>
                  </a:extLst>
                </a:gridCol>
                <a:gridCol w="1554475">
                  <a:extLst>
                    <a:ext uri="{9D8B030D-6E8A-4147-A177-3AD203B41FA5}">
                      <a16:colId xmlns:a16="http://schemas.microsoft.com/office/drawing/2014/main" val="20002"/>
                    </a:ext>
                  </a:extLst>
                </a:gridCol>
                <a:gridCol w="1554475">
                  <a:extLst>
                    <a:ext uri="{9D8B030D-6E8A-4147-A177-3AD203B41FA5}">
                      <a16:colId xmlns:a16="http://schemas.microsoft.com/office/drawing/2014/main" val="20003"/>
                    </a:ext>
                  </a:extLst>
                </a:gridCol>
              </a:tblGrid>
              <a:tr h="914400">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sng" strike="noStrike" cap="none">
                          <a:solidFill>
                            <a:schemeClr val="dk1"/>
                          </a:solidFill>
                          <a:latin typeface="Arial"/>
                          <a:ea typeface="Arial"/>
                          <a:cs typeface="Arial"/>
                          <a:sym typeface="Arial"/>
                        </a:rPr>
                        <a:t>Grade</a:t>
                      </a:r>
                      <a:endParaRPr/>
                    </a:p>
                  </a:txBody>
                  <a:tcPr marL="92800" marR="92800"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Homme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Femme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Total</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1-3</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40</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20</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60</a:t>
                      </a:r>
                      <a:endParaRPr/>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4-6</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44</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18</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62</a:t>
                      </a:r>
                      <a:endParaRPr/>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7-9</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36</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22</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58</a:t>
                      </a:r>
                      <a:endParaRPr/>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10-12</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30</a:t>
                      </a:r>
                      <a:endParaRPr/>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40</a:t>
                      </a:r>
                      <a:endParaRPr/>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87375">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2800" marR="3711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130</a:t>
                      </a:r>
                      <a:endParaRPr/>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90</a:t>
                      </a:r>
                      <a:endParaRPr/>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220</a:t>
                      </a:r>
                      <a:endParaRPr dirty="0"/>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Google Shape;1174;p95"/>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Incidence (taux d'attaque) de la maladie M par année d'études </a:t>
            </a:r>
            <a:br>
              <a:rPr lang="fr-FR" sz="2400" b="1" dirty="0"/>
            </a:br>
            <a:r>
              <a:rPr lang="fr-FR" sz="2400" b="1" dirty="0"/>
              <a:t>et par sexe, école X</a:t>
            </a:r>
            <a:endParaRPr sz="2400" b="1" dirty="0">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dirty="0">
              <a:latin typeface="Libre Franklin Medium"/>
              <a:ea typeface="Libre Franklin Medium"/>
              <a:cs typeface="Libre Franklin Medium"/>
              <a:sym typeface="Libre Franklin Medium"/>
            </a:endParaRPr>
          </a:p>
        </p:txBody>
      </p:sp>
      <p:sp>
        <p:nvSpPr>
          <p:cNvPr id="1175" name="Google Shape;1175;p9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Exemple : Incidence (taux d'attaque)</a:t>
            </a:r>
          </a:p>
        </p:txBody>
      </p:sp>
      <p:graphicFrame>
        <p:nvGraphicFramePr>
          <p:cNvPr id="1176" name="Google Shape;1176;p95"/>
          <p:cNvGraphicFramePr/>
          <p:nvPr>
            <p:extLst>
              <p:ext uri="{D42A27DB-BD31-4B8C-83A1-F6EECF244321}">
                <p14:modId xmlns:p14="http://schemas.microsoft.com/office/powerpoint/2010/main" val="2144870257"/>
              </p:ext>
            </p:extLst>
          </p:nvPr>
        </p:nvGraphicFramePr>
        <p:xfrm>
          <a:off x="2854452" y="2027238"/>
          <a:ext cx="6492225" cy="3535375"/>
        </p:xfrm>
        <a:graphic>
          <a:graphicData uri="http://schemas.openxmlformats.org/drawingml/2006/table">
            <a:tbl>
              <a:tblPr>
                <a:noFill/>
                <a:tableStyleId>{069B912A-36C6-443E-B340-D69F32E338C0}</a:tableStyleId>
              </a:tblPr>
              <a:tblGrid>
                <a:gridCol w="1828800">
                  <a:extLst>
                    <a:ext uri="{9D8B030D-6E8A-4147-A177-3AD203B41FA5}">
                      <a16:colId xmlns:a16="http://schemas.microsoft.com/office/drawing/2014/main" val="20000"/>
                    </a:ext>
                  </a:extLst>
                </a:gridCol>
                <a:gridCol w="1554475">
                  <a:extLst>
                    <a:ext uri="{9D8B030D-6E8A-4147-A177-3AD203B41FA5}">
                      <a16:colId xmlns:a16="http://schemas.microsoft.com/office/drawing/2014/main" val="20001"/>
                    </a:ext>
                  </a:extLst>
                </a:gridCol>
                <a:gridCol w="1554475">
                  <a:extLst>
                    <a:ext uri="{9D8B030D-6E8A-4147-A177-3AD203B41FA5}">
                      <a16:colId xmlns:a16="http://schemas.microsoft.com/office/drawing/2014/main" val="20002"/>
                    </a:ext>
                  </a:extLst>
                </a:gridCol>
                <a:gridCol w="1554475">
                  <a:extLst>
                    <a:ext uri="{9D8B030D-6E8A-4147-A177-3AD203B41FA5}">
                      <a16:colId xmlns:a16="http://schemas.microsoft.com/office/drawing/2014/main" val="20003"/>
                    </a:ext>
                  </a:extLst>
                </a:gridCol>
              </a:tblGrid>
              <a:tr h="914400">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sng" strike="noStrike" cap="none">
                          <a:solidFill>
                            <a:schemeClr val="dk1"/>
                          </a:solidFill>
                          <a:latin typeface="Arial"/>
                          <a:ea typeface="Arial"/>
                          <a:cs typeface="Arial"/>
                          <a:sym typeface="Arial"/>
                        </a:rPr>
                        <a:t>Grade</a:t>
                      </a:r>
                      <a:endParaRPr/>
                    </a:p>
                  </a:txBody>
                  <a:tcPr marL="92800" marR="92800"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Homme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Femme</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fr-FR" sz="2400" b="0" i="0" u="none" strike="noStrike" cap="none">
                          <a:solidFill>
                            <a:schemeClr val="dk1"/>
                          </a:solidFill>
                          <a:latin typeface="Arial"/>
                          <a:ea typeface="Arial"/>
                          <a:cs typeface="Arial"/>
                          <a:sym typeface="Arial"/>
                        </a:rPr>
                        <a:t>Total</a:t>
                      </a:r>
                      <a:endParaRPr/>
                    </a:p>
                  </a:txBody>
                  <a:tcPr marL="92800" marR="92800" marT="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1-3</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25 %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50 %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33 %</a:t>
                      </a:r>
                      <a:endParaRPr dirty="0"/>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4-6</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25 %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44 %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31 %</a:t>
                      </a:r>
                      <a:endParaRPr dirty="0"/>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7-9</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25 %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41 %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31 %</a:t>
                      </a:r>
                      <a:endParaRPr dirty="0"/>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533400">
                <a:tc>
                  <a:txBody>
                    <a:bodyPr/>
                    <a:lstStyle/>
                    <a:p>
                      <a:pPr marL="0" marR="0" lvl="0" indent="0" algn="ctr" rtl="0">
                        <a:spcBef>
                          <a:spcPts val="0"/>
                        </a:spcBef>
                        <a:spcAft>
                          <a:spcPts val="0"/>
                        </a:spcAft>
                        <a:buNone/>
                      </a:pPr>
                      <a:r>
                        <a:rPr lang="fr-FR" sz="2400" b="0" i="0" u="none" strike="noStrike">
                          <a:solidFill>
                            <a:schemeClr val="dk1"/>
                          </a:solidFill>
                          <a:latin typeface="Arial"/>
                          <a:ea typeface="Arial"/>
                          <a:cs typeface="Arial"/>
                          <a:sym typeface="Arial"/>
                        </a:rPr>
                        <a:t>10-12</a:t>
                      </a:r>
                      <a:endParaRPr/>
                    </a:p>
                  </a:txBody>
                  <a:tcPr marL="9525" marR="9525" marT="9525" marB="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100 %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23 %</a:t>
                      </a:r>
                      <a:endParaRPr dirty="0"/>
                    </a:p>
                  </a:txBody>
                  <a:tcPr marL="7625" marR="7625" marT="7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43 %</a:t>
                      </a:r>
                      <a:endParaRPr dirty="0"/>
                    </a:p>
                  </a:txBody>
                  <a:tcPr marL="7625" marR="7625" marT="7625" marB="0"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87375">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a:ea typeface="Arial"/>
                        <a:cs typeface="Arial"/>
                        <a:sym typeface="Arial"/>
                      </a:endParaRPr>
                    </a:p>
                  </a:txBody>
                  <a:tcPr marL="92800" marR="3711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31 %</a:t>
                      </a:r>
                      <a:endParaRPr dirty="0"/>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38 %</a:t>
                      </a:r>
                      <a:endParaRPr dirty="0"/>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b="0" i="0" u="none" strike="noStrike" dirty="0">
                          <a:solidFill>
                            <a:schemeClr val="dk1"/>
                          </a:solidFill>
                          <a:latin typeface="Arial"/>
                          <a:ea typeface="Arial"/>
                          <a:cs typeface="Arial"/>
                          <a:sym typeface="Arial"/>
                        </a:rPr>
                        <a:t>34 %</a:t>
                      </a:r>
                      <a:endParaRPr dirty="0"/>
                    </a:p>
                  </a:txBody>
                  <a:tcPr marL="7625" marR="7625" marT="7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1181"/>
        <p:cNvGrpSpPr/>
        <p:nvPr/>
      </p:nvGrpSpPr>
      <p:grpSpPr>
        <a:xfrm>
          <a:off x="0" y="0"/>
          <a:ext cx="0" cy="0"/>
          <a:chOff x="0" y="0"/>
          <a:chExt cx="0" cy="0"/>
        </a:xfrm>
      </p:grpSpPr>
      <p:sp>
        <p:nvSpPr>
          <p:cNvPr id="1182" name="Google Shape;1182;p96"/>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Analyser les données</a:t>
            </a:r>
          </a:p>
        </p:txBody>
      </p:sp>
      <p:sp>
        <p:nvSpPr>
          <p:cNvPr id="1183" name="Google Shape;1183;p96"/>
          <p:cNvSpPr txBox="1">
            <a:spLocks noGrp="1"/>
          </p:cNvSpPr>
          <p:nvPr>
            <p:ph type="body" idx="1"/>
          </p:nvPr>
        </p:nvSpPr>
        <p:spPr>
          <a:xfrm>
            <a:off x="838200" y="2718970"/>
            <a:ext cx="10515600" cy="142006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fr-FR" dirty="0"/>
              <a:t>Vous disposez de données de cas et devez les résumer (Étape 6 - Épidémiologie descriptive). Que devez-vous faire avant de commencer à résumer et à analyser les données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sp>
        <p:nvSpPr>
          <p:cNvPr id="1189" name="Google Shape;1189;p97"/>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les données Réponse</a:t>
            </a:r>
          </a:p>
        </p:txBody>
      </p:sp>
      <p:sp>
        <p:nvSpPr>
          <p:cNvPr id="1190" name="Google Shape;1190;p97"/>
          <p:cNvSpPr txBox="1">
            <a:spLocks noGrp="1"/>
          </p:cNvSpPr>
          <p:nvPr>
            <p:ph type="body" idx="1"/>
          </p:nvPr>
        </p:nvSpPr>
        <p:spPr>
          <a:xfrm>
            <a:off x="838200" y="1650851"/>
            <a:ext cx="10515600" cy="8001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Élaborer un plan d'analyse.</a:t>
            </a:r>
          </a:p>
          <a:p>
            <a:pPr marL="0" lvl="0" indent="0" algn="l" rtl="0">
              <a:lnSpc>
                <a:spcPct val="100000"/>
              </a:lnSpc>
              <a:spcBef>
                <a:spcPts val="1000"/>
              </a:spcBef>
              <a:spcAft>
                <a:spcPts val="0"/>
              </a:spcAft>
              <a:buClr>
                <a:schemeClr val="dk1"/>
              </a:buClr>
              <a:buSzPts val="2000"/>
              <a:buNone/>
            </a:pPr>
            <a:endParaRPr lang="fr-FR" sz="2000" dirty="0"/>
          </a:p>
          <a:p>
            <a:pPr marL="0" lvl="0" indent="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1195"/>
        <p:cNvGrpSpPr/>
        <p:nvPr/>
      </p:nvGrpSpPr>
      <p:grpSpPr>
        <a:xfrm>
          <a:off x="0" y="0"/>
          <a:ext cx="0" cy="0"/>
          <a:chOff x="0" y="0"/>
          <a:chExt cx="0" cy="0"/>
        </a:xfrm>
      </p:grpSpPr>
      <p:sp>
        <p:nvSpPr>
          <p:cNvPr id="1196" name="Google Shape;1196;p98"/>
          <p:cNvSpPr txBox="1">
            <a:spLocks noGrp="1"/>
          </p:cNvSpPr>
          <p:nvPr>
            <p:ph type="body" idx="1"/>
          </p:nvPr>
        </p:nvSpPr>
        <p:spPr>
          <a:xfrm>
            <a:off x="838200" y="1312995"/>
            <a:ext cx="7800474" cy="4639309"/>
          </a:xfrm>
          <a:prstGeom prst="rect">
            <a:avLst/>
          </a:prstGeom>
          <a:noFill/>
          <a:ln>
            <a:noFill/>
          </a:ln>
        </p:spPr>
        <p:txBody>
          <a:bodyPr spcFirstLastPara="1" wrap="square" lIns="91425" tIns="45700" rIns="91425" bIns="45700" anchor="t" anchorCtr="0">
            <a:noAutofit/>
          </a:bodyPr>
          <a:lstStyle/>
          <a:p>
            <a:pPr marL="609600" lvl="0" indent="-609600" algn="l" rtl="0">
              <a:lnSpc>
                <a:spcPct val="100000"/>
              </a:lnSpc>
              <a:spcBef>
                <a:spcPts val="0"/>
              </a:spcBef>
              <a:spcAft>
                <a:spcPts val="0"/>
              </a:spcAft>
              <a:buClr>
                <a:srgbClr val="909C9C"/>
              </a:buClr>
              <a:buSzPts val="2800"/>
              <a:buFont typeface="Arial"/>
              <a:buAutoNum type="arabicPeriod"/>
            </a:pPr>
            <a:r>
              <a:rPr lang="fr-FR" sz="2600" dirty="0">
                <a:solidFill>
                  <a:srgbClr val="909C9C"/>
                </a:solidFill>
              </a:rPr>
              <a:t>Se préparer pour le travail de terrain</a:t>
            </a:r>
            <a:endParaRPr lang="fr-FR" sz="2600" dirty="0"/>
          </a:p>
          <a:p>
            <a:pPr marL="609600" lvl="0" indent="-609600" algn="l" rtl="0">
              <a:lnSpc>
                <a:spcPct val="100000"/>
              </a:lnSpc>
              <a:spcBef>
                <a:spcPts val="1172"/>
              </a:spcBef>
              <a:spcAft>
                <a:spcPts val="0"/>
              </a:spcAft>
              <a:buClr>
                <a:srgbClr val="909C9C"/>
              </a:buClr>
              <a:buSzPts val="2800"/>
              <a:buFont typeface="Arial"/>
              <a:buAutoNum type="arabicPeriod"/>
            </a:pPr>
            <a:r>
              <a:rPr lang="fr-FR" sz="2600" dirty="0">
                <a:solidFill>
                  <a:srgbClr val="909C9C"/>
                </a:solidFill>
              </a:rPr>
              <a:t>Confirmer l'existence d'une flambée</a:t>
            </a:r>
            <a:endParaRPr lang="fr-FR" sz="2600" dirty="0"/>
          </a:p>
          <a:p>
            <a:pPr marL="609600" lvl="0" indent="-609600" algn="l" rtl="0">
              <a:lnSpc>
                <a:spcPct val="100000"/>
              </a:lnSpc>
              <a:spcBef>
                <a:spcPts val="1172"/>
              </a:spcBef>
              <a:spcAft>
                <a:spcPts val="0"/>
              </a:spcAft>
              <a:buClr>
                <a:srgbClr val="909C9C"/>
              </a:buClr>
              <a:buSzPts val="2800"/>
              <a:buFont typeface="Arial"/>
              <a:buAutoNum type="arabicPeriod"/>
            </a:pPr>
            <a:r>
              <a:rPr lang="fr-FR" sz="2600" dirty="0">
                <a:solidFill>
                  <a:srgbClr val="909C9C"/>
                </a:solidFill>
              </a:rPr>
              <a:t>Vérifier le diagnostic</a:t>
            </a:r>
            <a:endParaRPr lang="fr-FR" sz="2600" dirty="0"/>
          </a:p>
          <a:p>
            <a:pPr marL="609600" lvl="0" indent="-609600" algn="l" rtl="0">
              <a:lnSpc>
                <a:spcPct val="100000"/>
              </a:lnSpc>
              <a:spcBef>
                <a:spcPts val="1172"/>
              </a:spcBef>
              <a:spcAft>
                <a:spcPts val="0"/>
              </a:spcAft>
              <a:buClr>
                <a:srgbClr val="909C9C"/>
              </a:buClr>
              <a:buSzPts val="2800"/>
              <a:buFont typeface="Arial"/>
              <a:buAutoNum type="arabicPeriod"/>
            </a:pPr>
            <a:r>
              <a:rPr lang="fr-FR" sz="2600" dirty="0">
                <a:solidFill>
                  <a:srgbClr val="909C9C"/>
                </a:solidFill>
              </a:rPr>
              <a:t>Construire une définition de cas</a:t>
            </a:r>
            <a:endParaRPr lang="fr-FR" sz="2600" dirty="0"/>
          </a:p>
          <a:p>
            <a:pPr marL="609600" lvl="0" indent="-609600" algn="l" rtl="0">
              <a:lnSpc>
                <a:spcPct val="100000"/>
              </a:lnSpc>
              <a:spcBef>
                <a:spcPts val="1172"/>
              </a:spcBef>
              <a:spcAft>
                <a:spcPts val="0"/>
              </a:spcAft>
              <a:buClr>
                <a:srgbClr val="909C9C"/>
              </a:buClr>
              <a:buSzPts val="2800"/>
              <a:buFont typeface="Arial"/>
              <a:buAutoNum type="arabicPeriod"/>
            </a:pPr>
            <a:r>
              <a:rPr lang="fr-FR" sz="2600" dirty="0">
                <a:solidFill>
                  <a:srgbClr val="909C9C"/>
                </a:solidFill>
              </a:rPr>
              <a:t>Rechercher systématiquement les cas et enregistrer l’information</a:t>
            </a:r>
            <a:endParaRPr lang="fr-FR" sz="2600" dirty="0"/>
          </a:p>
          <a:p>
            <a:pPr marL="609600" lvl="0" indent="-609600" algn="l" rtl="0">
              <a:lnSpc>
                <a:spcPct val="100000"/>
              </a:lnSpc>
              <a:spcBef>
                <a:spcPts val="1172"/>
              </a:spcBef>
              <a:spcAft>
                <a:spcPts val="0"/>
              </a:spcAft>
              <a:buClr>
                <a:schemeClr val="dk1"/>
              </a:buClr>
              <a:buSzPts val="2800"/>
              <a:buFont typeface="Arial"/>
              <a:buAutoNum type="arabicPeriod"/>
            </a:pPr>
            <a:r>
              <a:rPr lang="fr-FR" sz="2600" dirty="0"/>
              <a:t>Effectuer une épidémiologie descriptive</a:t>
            </a:r>
          </a:p>
        </p:txBody>
      </p:sp>
      <p:sp>
        <p:nvSpPr>
          <p:cNvPr id="1197" name="Google Shape;1197;p9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Question</a:t>
            </a:r>
          </a:p>
        </p:txBody>
      </p:sp>
      <p:grpSp>
        <p:nvGrpSpPr>
          <p:cNvPr id="1198" name="Google Shape;1198;p98"/>
          <p:cNvGrpSpPr/>
          <p:nvPr/>
        </p:nvGrpSpPr>
        <p:grpSpPr>
          <a:xfrm>
            <a:off x="1767392" y="5289422"/>
            <a:ext cx="8405308" cy="1201504"/>
            <a:chOff x="1969411" y="5140567"/>
            <a:chExt cx="8405308" cy="1201504"/>
          </a:xfrm>
        </p:grpSpPr>
        <p:sp>
          <p:nvSpPr>
            <p:cNvPr id="1199" name="Google Shape;1199;p98"/>
            <p:cNvSpPr/>
            <p:nvPr/>
          </p:nvSpPr>
          <p:spPr>
            <a:xfrm>
              <a:off x="1969411" y="5140567"/>
              <a:ext cx="2071577" cy="1199156"/>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Descriptif</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1 à 6</a:t>
              </a:r>
            </a:p>
          </p:txBody>
        </p:sp>
        <p:sp>
          <p:nvSpPr>
            <p:cNvPr id="1200" name="Google Shape;1200;p98"/>
            <p:cNvSpPr/>
            <p:nvPr/>
          </p:nvSpPr>
          <p:spPr>
            <a:xfrm>
              <a:off x="4985678" y="5140567"/>
              <a:ext cx="2257179" cy="12015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Analytique</a:t>
              </a:r>
              <a:endParaRPr lang="fr-FR" dirty="0"/>
            </a:p>
            <a:p>
              <a:pPr marL="0" marR="0" lvl="0" indent="0" algn="ctr" rtl="0">
                <a:spcBef>
                  <a:spcPts val="0"/>
                </a:spcBef>
                <a:spcAft>
                  <a:spcPts val="0"/>
                </a:spcAft>
                <a:buNone/>
              </a:pPr>
              <a:r>
                <a:rPr lang="fr-FR" sz="2400" dirty="0">
                  <a:solidFill>
                    <a:schemeClr val="dk1"/>
                  </a:solidFill>
                  <a:latin typeface="Arial"/>
                  <a:ea typeface="Arial"/>
                  <a:cs typeface="Arial"/>
                  <a:sym typeface="Arial"/>
                </a:rPr>
                <a:t>Étapes 7 à 10</a:t>
              </a:r>
              <a:endParaRPr lang="fr-FR" dirty="0"/>
            </a:p>
          </p:txBody>
        </p:sp>
        <p:sp>
          <p:nvSpPr>
            <p:cNvPr id="1201" name="Google Shape;1201;p98"/>
            <p:cNvSpPr/>
            <p:nvPr/>
          </p:nvSpPr>
          <p:spPr>
            <a:xfrm>
              <a:off x="8001945" y="5140567"/>
              <a:ext cx="2372774" cy="120033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2400" b="1" i="0" u="none" strike="noStrike" cap="none" dirty="0">
                  <a:solidFill>
                    <a:schemeClr val="dk1"/>
                  </a:solidFill>
                  <a:latin typeface="Arial"/>
                  <a:ea typeface="Arial"/>
                  <a:cs typeface="Arial"/>
                  <a:sym typeface="Arial"/>
                </a:rPr>
                <a:t>Réponse</a:t>
              </a:r>
              <a:endParaRPr lang="fr-FR" dirty="0"/>
            </a:p>
            <a:p>
              <a:pPr marL="0" marR="0" lvl="1" indent="0" algn="ctr" rtl="0">
                <a:spcBef>
                  <a:spcPts val="0"/>
                </a:spcBef>
                <a:spcAft>
                  <a:spcPts val="0"/>
                </a:spcAft>
                <a:buNone/>
              </a:pPr>
              <a:r>
                <a:rPr lang="fr-FR" sz="2400" b="0" i="0" u="none" strike="noStrike" cap="none" dirty="0">
                  <a:solidFill>
                    <a:schemeClr val="dk1"/>
                  </a:solidFill>
                  <a:latin typeface="Arial"/>
                  <a:ea typeface="Arial"/>
                  <a:cs typeface="Arial"/>
                  <a:sym typeface="Arial"/>
                </a:rPr>
                <a:t>Étapes 11 </a:t>
              </a:r>
              <a:r>
                <a:rPr lang="fr-FR" sz="2400" dirty="0">
                  <a:solidFill>
                    <a:schemeClr val="dk1"/>
                  </a:solidFill>
                  <a:latin typeface="Arial"/>
                  <a:ea typeface="Arial"/>
                  <a:cs typeface="Arial"/>
                  <a:sym typeface="Arial"/>
                </a:rPr>
                <a:t>à </a:t>
              </a:r>
              <a:r>
                <a:rPr lang="fr-FR" sz="2400" b="0" i="0" u="none" strike="noStrike" cap="none" dirty="0">
                  <a:solidFill>
                    <a:schemeClr val="dk1"/>
                  </a:solidFill>
                  <a:latin typeface="Arial"/>
                  <a:ea typeface="Arial"/>
                  <a:cs typeface="Arial"/>
                  <a:sym typeface="Arial"/>
                </a:rPr>
                <a:t>13</a:t>
              </a:r>
              <a:endParaRPr lang="fr-FR" dirty="0"/>
            </a:p>
          </p:txBody>
        </p:sp>
        <p:sp>
          <p:nvSpPr>
            <p:cNvPr id="1202" name="Google Shape;1202;p98"/>
            <p:cNvSpPr/>
            <p:nvPr/>
          </p:nvSpPr>
          <p:spPr>
            <a:xfrm>
              <a:off x="4192418" y="5499855"/>
              <a:ext cx="573485" cy="442604"/>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sp>
          <p:nvSpPr>
            <p:cNvPr id="1203" name="Google Shape;1203;p98"/>
            <p:cNvSpPr/>
            <p:nvPr/>
          </p:nvSpPr>
          <p:spPr>
            <a:xfrm>
              <a:off x="7335658" y="5488353"/>
              <a:ext cx="573485" cy="465608"/>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lang="fr-FR" sz="1600" dirty="0">
                <a:solidFill>
                  <a:srgbClr val="FFFFFF"/>
                </a:solidFill>
                <a:latin typeface="Calibri"/>
                <a:ea typeface="Calibri"/>
                <a:cs typeface="Calibri"/>
                <a:sym typeface="Calibri"/>
              </a:endParaRPr>
            </a:p>
          </p:txBody>
        </p:sp>
      </p:gr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1208"/>
        <p:cNvGrpSpPr/>
        <p:nvPr/>
      </p:nvGrpSpPr>
      <p:grpSpPr>
        <a:xfrm>
          <a:off x="0" y="0"/>
          <a:ext cx="0" cy="0"/>
          <a:chOff x="0" y="0"/>
          <a:chExt cx="0" cy="0"/>
        </a:xfrm>
      </p:grpSpPr>
      <p:sp>
        <p:nvSpPr>
          <p:cNvPr id="1209" name="Google Shape;1209;p9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Quelles sont les variables disponibles ?</a:t>
            </a:r>
          </a:p>
          <a:p>
            <a:pPr marL="228600" lvl="0" indent="-228600" algn="l" rtl="0">
              <a:lnSpc>
                <a:spcPct val="100000"/>
              </a:lnSpc>
              <a:spcBef>
                <a:spcPts val="1000"/>
              </a:spcBef>
              <a:spcAft>
                <a:spcPts val="0"/>
              </a:spcAft>
              <a:buClr>
                <a:schemeClr val="dk1"/>
              </a:buClr>
              <a:buSzPts val="2800"/>
              <a:buChar char="•"/>
            </a:pPr>
            <a:r>
              <a:rPr lang="fr-FR" dirty="0"/>
              <a:t>Pour chaque élément (clinique, temps, lieu, personne), décider comment analyser, résumer</a:t>
            </a:r>
          </a:p>
          <a:p>
            <a:pPr marL="228600" lvl="0" indent="-228600" algn="l" rtl="0">
              <a:lnSpc>
                <a:spcPct val="100000"/>
              </a:lnSpc>
              <a:spcBef>
                <a:spcPts val="1000"/>
              </a:spcBef>
              <a:spcAft>
                <a:spcPts val="0"/>
              </a:spcAft>
              <a:buClr>
                <a:schemeClr val="dk1"/>
              </a:buClr>
              <a:buSzPts val="2800"/>
              <a:buChar char="•"/>
            </a:pPr>
            <a:r>
              <a:rPr lang="fr-FR" dirty="0"/>
              <a:t>Planifier de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Calculer des statistiques sommaires (variables quantitatives)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Créer des tableaux</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Créer des graphiques, des diagrammes et des cartes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Inclure les taux dans la mesure du possible</a:t>
            </a:r>
          </a:p>
          <a:p>
            <a:pPr marL="0" lvl="0" indent="0" algn="l" rtl="0">
              <a:lnSpc>
                <a:spcPct val="100000"/>
              </a:lnSpc>
              <a:spcBef>
                <a:spcPts val="1000"/>
              </a:spcBef>
              <a:spcAft>
                <a:spcPts val="0"/>
              </a:spcAft>
              <a:buClr>
                <a:schemeClr val="dk1"/>
              </a:buClr>
              <a:buSzPts val="2800"/>
              <a:buNone/>
            </a:pPr>
            <a:endParaRPr lang="fr-FR" dirty="0"/>
          </a:p>
        </p:txBody>
      </p:sp>
      <p:sp>
        <p:nvSpPr>
          <p:cNvPr id="1210" name="Google Shape;1210;p9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Plan d'analyse descriptive</a:t>
            </a:r>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4E7C54-96E3-4B03-9BAA-B523A816B278}">
  <ds:schemaRefs>
    <ds:schemaRef ds:uri="http://schemas.microsoft.com/sharepoint/v3/contenttype/forms"/>
  </ds:schemaRefs>
</ds:datastoreItem>
</file>

<file path=customXml/itemProps2.xml><?xml version="1.0" encoding="utf-8"?>
<ds:datastoreItem xmlns:ds="http://schemas.openxmlformats.org/officeDocument/2006/customXml" ds:itemID="{A1DAD07D-3614-4166-9374-953517B0DAF3}">
  <ds:schemaRefs>
    <ds:schemaRef ds:uri="52ff0146-47b4-4d51-8c1c-03266fcd63a2"/>
    <ds:schemaRef ds:uri="http://purl.org/dc/dcmitype/"/>
    <ds:schemaRef ds:uri="http://schemas.microsoft.com/office/2006/documentManagement/types"/>
    <ds:schemaRef ds:uri="cd03f174-a395-49eb-8ee9-8d943e22f40d"/>
    <ds:schemaRef ds:uri="http://schemas.microsoft.com/office/infopath/2007/PartnerControls"/>
    <ds:schemaRef ds:uri="http://www.w3.org/XML/1998/namespace"/>
    <ds:schemaRef ds:uri="http://purl.org/dc/terms/"/>
    <ds:schemaRef ds:uri="http://purl.org/dc/elements/1.1/"/>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ACD4B807-46DA-45AA-9C51-298E5E8749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1234</TotalTime>
  <Words>19939</Words>
  <Application>Microsoft Office PowerPoint</Application>
  <PresentationFormat>Widescreen</PresentationFormat>
  <Paragraphs>2575</Paragraphs>
  <Slides>122</Slides>
  <Notes>122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122</vt:i4>
      </vt:variant>
    </vt:vector>
  </HeadingPairs>
  <TitlesOfParts>
    <vt:vector size="131" baseType="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PowerPoint Presentation</vt:lpstr>
      <vt:lpstr>Phases d'une investigation de flambée </vt:lpstr>
      <vt:lpstr>PowerPoint Presentation</vt:lpstr>
      <vt:lpstr>Étape 1 : Se préparer pour le travail de terrain (1/4)</vt:lpstr>
      <vt:lpstr>Constituer une équipe</vt:lpstr>
      <vt:lpstr>Étape 1 : Se préparer pour travail de terrain (2/4)</vt:lpstr>
      <vt:lpstr>Étape 1 : Se préparer pour le travail de terrain (3/4)</vt:lpstr>
      <vt:lpstr>Étape 1 : Se préparer pour le travail de terrain (4/4)</vt:lpstr>
      <vt:lpstr>Étape 2 : Confirmer la flambée épidémique</vt:lpstr>
      <vt:lpstr>Plus que prévu ?</vt:lpstr>
      <vt:lpstr>Confirmer l'existence d'une flambée</vt:lpstr>
      <vt:lpstr>Exemple : S'agit-il d'une flambée ?</vt:lpstr>
      <vt:lpstr>Étape 3 : Vérifier le diagnostic</vt:lpstr>
      <vt:lpstr>Évaluer les indices pour vérifier le diagnostic</vt:lpstr>
      <vt:lpstr>Confirmation en laboratoire</vt:lpstr>
      <vt:lpstr>Étape 4 : Élaboration d'une définition  de cas de flambée</vt:lpstr>
      <vt:lpstr>Révision : Définitions de cas</vt:lpstr>
      <vt:lpstr>Définition de cas clinique de l'OMS  pour les oreillons</vt:lpstr>
      <vt:lpstr>Définition de cas clinique de l’OMSA  pour l’Anthrax</vt:lpstr>
      <vt:lpstr>Composantes d'une définition de cas</vt:lpstr>
      <vt:lpstr>Niveaux de classification des cas</vt:lpstr>
      <vt:lpstr>Définition d'un cas de flambée : Choléra (1/2) </vt:lpstr>
      <vt:lpstr>Définition d'un cas de flambée épidémique : Choléra (2/2) </vt:lpstr>
      <vt:lpstr>Définition d'un cas de flambée :  Anthrax chez l’animal (1/2)</vt:lpstr>
      <vt:lpstr>Définition d'un cas d'épidémie :  Anthrax chez l’animal (2/2)</vt:lpstr>
      <vt:lpstr>Maladie après une inondation (1/3)</vt:lpstr>
      <vt:lpstr>Maladie après une inondation (2/3)</vt:lpstr>
      <vt:lpstr>Maladie après une inondation (3/3)</vt:lpstr>
      <vt:lpstr>Maladie après une inondation Réponse</vt:lpstr>
      <vt:lpstr>Maladie après une inondation</vt:lpstr>
      <vt:lpstr>Maladie après une inondation Réponse</vt:lpstr>
      <vt:lpstr>Maladie après une inondation</vt:lpstr>
      <vt:lpstr>Maladie après une inondation Réponse</vt:lpstr>
      <vt:lpstr>Maladie après une inondation (1/2)</vt:lpstr>
      <vt:lpstr>Maladie après une inondation (2/2)</vt:lpstr>
      <vt:lpstr>Maladie après une inondation Réponse</vt:lpstr>
      <vt:lpstr>Maladie consécutive à une inondation</vt:lpstr>
      <vt:lpstr>Maladie après une inondation Réponse</vt:lpstr>
      <vt:lpstr>Maladie après une inondation</vt:lpstr>
      <vt:lpstr>Maladie après une inondation Réponse</vt:lpstr>
      <vt:lpstr>Étape 5 : Recherche et enregistrement des cas</vt:lpstr>
      <vt:lpstr>Trouvez des cas de manière systématique (1/2)</vt:lpstr>
      <vt:lpstr>Trouvez des cas de manière systématique (2/2)</vt:lpstr>
      <vt:lpstr>Maladie après une inondation (1/3)</vt:lpstr>
      <vt:lpstr>Maladie après une inondation (2/3)</vt:lpstr>
      <vt:lpstr>Maladie consécutive à une inondation (3/3)</vt:lpstr>
      <vt:lpstr>Maladie après une inondation Réponse </vt:lpstr>
      <vt:lpstr>Maladie après une inondation (1/3)</vt:lpstr>
      <vt:lpstr>Maladie après une inondation (2/3)</vt:lpstr>
      <vt:lpstr>Maladie après une inondation (3/3)</vt:lpstr>
      <vt:lpstr>Maladie après une inondation Réponse</vt:lpstr>
      <vt:lpstr>Rage (1/8)</vt:lpstr>
      <vt:lpstr>Rage (2/8)</vt:lpstr>
      <vt:lpstr>Rage (3/8)</vt:lpstr>
      <vt:lpstr>Rage (4/8)</vt:lpstr>
      <vt:lpstr>Rage (5/8)</vt:lpstr>
      <vt:lpstr>Rage (6/8)</vt:lpstr>
      <vt:lpstr>Rage (7/8)</vt:lpstr>
      <vt:lpstr>Rage (8/8)</vt:lpstr>
      <vt:lpstr>Étape 6 : Effectuer une épidémiologie descriptive</vt:lpstr>
      <vt:lpstr>PowerPoint Presentation</vt:lpstr>
      <vt:lpstr>Caractéristiques cliniques</vt:lpstr>
      <vt:lpstr>Exemple : Caractéristiques cliniques</vt:lpstr>
      <vt:lpstr>Temps : Courbes épidémiques</vt:lpstr>
      <vt:lpstr>Quelle est l’étendue de l'axe des x ?</vt:lpstr>
      <vt:lpstr>Quelle est l’étendue de l'axe des ordonnées ?</vt:lpstr>
      <vt:lpstr>Maintenant, ajoutez les données</vt:lpstr>
      <vt:lpstr>Avec les données</vt:lpstr>
      <vt:lpstr>Avec les titres d'axe</vt:lpstr>
      <vt:lpstr>Courbe épidémique complétée</vt:lpstr>
      <vt:lpstr>Quelle est la valeur d'une courbe épidémique?</vt:lpstr>
      <vt:lpstr>Ampleur d’une flambée</vt:lpstr>
      <vt:lpstr>D'autres cas additionnels sont-ils probables ? (1/2)</vt:lpstr>
      <vt:lpstr>D'autres cas additionnels sont-ils probables ? (2/2)</vt:lpstr>
      <vt:lpstr>Courbes épidémiques et  source/mode de propagation</vt:lpstr>
      <vt:lpstr>Les valeurs aberrantes fournissent des indices</vt:lpstr>
      <vt:lpstr>Déterminer la période d'exposition </vt:lpstr>
      <vt:lpstr>1. Trouvez le pic</vt:lpstr>
      <vt:lpstr>2. Compter à partir de la période d'incubation moyenne</vt:lpstr>
      <vt:lpstr>3. Compter à partir de la période  minimale d'incubation</vt:lpstr>
      <vt:lpstr>4. Compter à partir de la période d'incubation maximale</vt:lpstr>
      <vt:lpstr>Résultat : Période d'exposition la plus probable</vt:lpstr>
      <vt:lpstr>Exemple : Durée d'exposition, source ponctuelle</vt:lpstr>
      <vt:lpstr>Valeur d'une courbe épidémique</vt:lpstr>
      <vt:lpstr>Place : Décrire et orienter les données par lieu</vt:lpstr>
      <vt:lpstr>Exemple 1 : Carte ponctuelle de 1854 </vt:lpstr>
      <vt:lpstr>PowerPoint Presentation</vt:lpstr>
      <vt:lpstr>Exemple : Carte de zone</vt:lpstr>
      <vt:lpstr>Caractéristiques de la personne</vt:lpstr>
      <vt:lpstr>Caractéristiques des animaux</vt:lpstr>
      <vt:lpstr>Exemple : Répartition des cas</vt:lpstr>
      <vt:lpstr>Exemple : Informations sur la population</vt:lpstr>
      <vt:lpstr>Exemple : Incidence (taux d'attaque)</vt:lpstr>
      <vt:lpstr>Analyser les données</vt:lpstr>
      <vt:lpstr>Analyse les données Réponse</vt:lpstr>
      <vt:lpstr>Question</vt:lpstr>
      <vt:lpstr>Plan d'analyse descriptive</vt:lpstr>
      <vt:lpstr>Élaborer un plan d'analyse (1/3)</vt:lpstr>
      <vt:lpstr>Élaborer un plan d'analyse (2/3)</vt:lpstr>
      <vt:lpstr>Élaborer un plan d'analyse (3/3)</vt:lpstr>
      <vt:lpstr>Épidémiologie descriptive (1/2)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Épidémiologie descriptive Réponse </vt:lpstr>
      <vt:lpstr>PowerPoint Presentation</vt:lpstr>
      <vt:lpstr>Investigations de flambée Étapes 7 à 13</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Dicker;Marta Guerra</dc:creator>
  <cp:lastModifiedBy>Baskerville, Kristin (CDC/GHC/DGHP)</cp:lastModifiedBy>
  <cp:revision>58</cp:revision>
  <dcterms:created xsi:type="dcterms:W3CDTF">2005-08-29T16:54:09Z</dcterms:created>
  <dcterms:modified xsi:type="dcterms:W3CDTF">2025-11-21T20:16:00Z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2022-05-17T17:13:47Z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3a32c2ed-bb64-4088-abf9-3777d3b5fa80</vt:lpwstr>
  </property>
  <property fmtid="{D5CDD505-2E9C-101B-9397-08002B2CF9AE}" pid="9" name="MSIP_Label_7b94a7b8-f06c-4dfe-bdcc-9b548fd58c31_ContentBits">
    <vt:lpwstr>0</vt:lpwstr>
  </property>
  <property fmtid="{D5CDD505-2E9C-101B-9397-08002B2CF9AE}" pid="10" name="MediaServiceImageTags">
    <vt:lpwstr/>
  </property>
</Properties>
</file>